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68" r:id="rId2"/>
    <p:sldId id="256" r:id="rId3"/>
    <p:sldId id="269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70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C80F6E-6521-4C9A-AA51-941ACB3F5115}" type="datetimeFigureOut">
              <a:rPr lang="cs-CZ" smtClean="0"/>
              <a:t>17.10.2012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C843DA-5A39-4047-AA71-580B43448E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27686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6784E-32B6-4222-A9E1-56CA9890FFAF}" type="datetimeFigureOut">
              <a:rPr lang="cs-CZ" smtClean="0"/>
              <a:pPr/>
              <a:t>17.10.2012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36420-3A61-49D1-9896-09A47C55A36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6784E-32B6-4222-A9E1-56CA9890FFAF}" type="datetimeFigureOut">
              <a:rPr lang="cs-CZ" smtClean="0"/>
              <a:pPr/>
              <a:t>17.10.2012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36420-3A61-49D1-9896-09A47C55A36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6784E-32B6-4222-A9E1-56CA9890FFAF}" type="datetimeFigureOut">
              <a:rPr lang="cs-CZ" smtClean="0"/>
              <a:pPr/>
              <a:t>17.10.2012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36420-3A61-49D1-9896-09A47C55A36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6784E-32B6-4222-A9E1-56CA9890FFAF}" type="datetimeFigureOut">
              <a:rPr lang="cs-CZ" smtClean="0"/>
              <a:pPr/>
              <a:t>17.10.2012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36420-3A61-49D1-9896-09A47C55A36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6784E-32B6-4222-A9E1-56CA9890FFAF}" type="datetimeFigureOut">
              <a:rPr lang="cs-CZ" smtClean="0"/>
              <a:pPr/>
              <a:t>17.10.2012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36420-3A61-49D1-9896-09A47C55A36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6784E-32B6-4222-A9E1-56CA9890FFAF}" type="datetimeFigureOut">
              <a:rPr lang="cs-CZ" smtClean="0"/>
              <a:pPr/>
              <a:t>17.10.2012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36420-3A61-49D1-9896-09A47C55A36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6784E-32B6-4222-A9E1-56CA9890FFAF}" type="datetimeFigureOut">
              <a:rPr lang="cs-CZ" smtClean="0"/>
              <a:pPr/>
              <a:t>17.10.2012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36420-3A61-49D1-9896-09A47C55A36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6784E-32B6-4222-A9E1-56CA9890FFAF}" type="datetimeFigureOut">
              <a:rPr lang="cs-CZ" smtClean="0"/>
              <a:pPr/>
              <a:t>17.10.2012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36420-3A61-49D1-9896-09A47C55A36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6784E-32B6-4222-A9E1-56CA9890FFAF}" type="datetimeFigureOut">
              <a:rPr lang="cs-CZ" smtClean="0"/>
              <a:pPr/>
              <a:t>17.10.2012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36420-3A61-49D1-9896-09A47C55A36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6784E-32B6-4222-A9E1-56CA9890FFAF}" type="datetimeFigureOut">
              <a:rPr lang="cs-CZ" smtClean="0"/>
              <a:pPr/>
              <a:t>17.10.2012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36420-3A61-49D1-9896-09A47C55A36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6784E-32B6-4222-A9E1-56CA9890FFAF}" type="datetimeFigureOut">
              <a:rPr lang="cs-CZ" smtClean="0"/>
              <a:pPr/>
              <a:t>17.10.2012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36420-3A61-49D1-9896-09A47C55A36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36784E-32B6-4222-A9E1-56CA9890FFAF}" type="datetimeFigureOut">
              <a:rPr lang="cs-CZ" smtClean="0"/>
              <a:pPr/>
              <a:t>17.10.2012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936420-3A61-49D1-9896-09A47C55A36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google.cz/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55700" y="7938"/>
            <a:ext cx="6832600" cy="1908175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cs-CZ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Název školy: </a:t>
            </a:r>
            <a:r>
              <a:rPr lang="cs-CZ" sz="28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ZŠ Klášterec nad Ohří, Krátká 676</a:t>
            </a:r>
            <a:br>
              <a:rPr lang="cs-CZ" sz="28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Autor: </a:t>
            </a:r>
            <a:r>
              <a:rPr lang="cs-CZ" sz="28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Bc. Michael RADIMERSKÝ</a:t>
            </a:r>
            <a:r>
              <a:rPr lang="cs-CZ" sz="28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Název materiálu: </a:t>
            </a:r>
            <a:r>
              <a:rPr lang="cs-CZ" sz="28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VY_32_INOVACE_19_6_ KONTROLNÍ PĚTIMINUTOVKA Č. 5</a:t>
            </a:r>
            <a:r>
              <a:rPr lang="cs-CZ" sz="2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Číslo projektu: </a:t>
            </a:r>
            <a:r>
              <a:rPr lang="cs-CZ" sz="2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CZ.1.07/1.4.00/21.1115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cs-CZ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Anotace: </a:t>
            </a:r>
            <a:r>
              <a:rPr lang="cs-CZ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KONTROLNÍ PĚTIMINUTOVKA </a:t>
            </a:r>
            <a:r>
              <a:rPr lang="cs-CZ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  </a:t>
            </a:r>
            <a:r>
              <a:rPr lang="cs-CZ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6. </a:t>
            </a:r>
            <a:r>
              <a:rPr lang="cs-CZ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ročník. K </a:t>
            </a:r>
            <a:r>
              <a:rPr lang="cs-CZ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výkladu UČEBNÍ LÁTKY DLE ŠVP</a:t>
            </a:r>
            <a:endParaRPr lang="cs-CZ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7" name="obrázek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5394325"/>
            <a:ext cx="4687887" cy="14636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8875" cy="1512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Obrázek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1475" y="-14288"/>
            <a:ext cx="1152525" cy="1492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62839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0"/>
            <a:ext cx="5985327" cy="6741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404664"/>
            <a:ext cx="7772400" cy="1470025"/>
          </a:xfrm>
        </p:spPr>
        <p:txBody>
          <a:bodyPr>
            <a:normAutofit/>
          </a:bodyPr>
          <a:lstStyle/>
          <a:p>
            <a:r>
              <a:rPr lang="cs-CZ" sz="6600" b="1" u="sng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PĚTIMINUTOVKA č. 5</a:t>
            </a:r>
            <a:endParaRPr lang="cs-CZ" sz="6600" b="1" u="sng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2627784" cy="1752600"/>
          </a:xfrm>
        </p:spPr>
        <p:txBody>
          <a:bodyPr/>
          <a:lstStyle/>
          <a:p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Šestý ročník</a:t>
            </a:r>
            <a:endParaRPr lang="cs-CZ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5958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ANOTACE: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Kontrolní pětiminutovky k výkladové látce.</a:t>
            </a:r>
          </a:p>
          <a:p>
            <a:r>
              <a:rPr lang="cs-CZ" dirty="0" smtClean="0"/>
              <a:t>Slouží k ověřování znalostí probraného učiva.</a:t>
            </a:r>
          </a:p>
          <a:p>
            <a:r>
              <a:rPr lang="cs-CZ" dirty="0" smtClean="0"/>
              <a:t>Na některé otázky žáci odpovídají celou větou, na některé odpovídají jednoslovně nebo pouze pojmem či osobností, na některých určují pravdivost či nepravdivost tvrzení nebo poznávají obrázky.</a:t>
            </a:r>
          </a:p>
          <a:p>
            <a:r>
              <a:rPr lang="cs-CZ" dirty="0" smtClean="0"/>
              <a:t>Prezentace je automaticky nastavena časováním tak, že snímek je na tabuli 45 sekund a pak se objeví další snímek.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470939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1.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lvl="0"/>
            <a:r>
              <a:rPr lang="cs-CZ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Konec doby kamenné neboli pozdní doba kamenná = ENEOLIT?</a:t>
            </a:r>
            <a:endParaRPr lang="cs-CZ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 smtClean="0"/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 / NE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1425" y="1988840"/>
            <a:ext cx="4692575" cy="32372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45365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2.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Říká se době ENEOLITU také jinak DOBA MĚDĚNÁ?</a:t>
            </a:r>
          </a:p>
          <a:p>
            <a:endParaRPr lang="cs-CZ" dirty="0"/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ANO/NE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916832"/>
            <a:ext cx="4644008" cy="34830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45755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3.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 ČTYŘKOLOVÝ VŮZ S PLNÝMI KOLY vynálezem z doby ENEOLITU?</a:t>
            </a:r>
          </a:p>
          <a:p>
            <a:endParaRPr lang="cs-CZ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 / NE</a:t>
            </a:r>
            <a:endParaRPr lang="cs-CZ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348880"/>
            <a:ext cx="4572000" cy="2687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45708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4.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lvl="0"/>
            <a:r>
              <a:rPr lang="cs-CZ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 se stalo prvním kovem na světě?</a:t>
            </a:r>
            <a:endParaRPr lang="cs-CZ" sz="4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/>
            <a:r>
              <a:rPr lang="cs-CZ" sz="3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Napiš název prvního kovu</a:t>
            </a:r>
            <a:endParaRPr lang="cs-CZ" sz="3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2086434"/>
            <a:ext cx="4388296" cy="3291222"/>
          </a:xfrm>
        </p:spPr>
      </p:pic>
    </p:spTree>
  </p:cSld>
  <p:clrMapOvr>
    <a:masterClrMapping/>
  </p:clrMapOvr>
  <p:transition advTm="46254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5.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1"/>
          </p:nvPr>
        </p:nvSpPr>
        <p:spPr/>
        <p:txBody>
          <a:bodyPr>
            <a:normAutofit fontScale="70000" lnSpcReduction="20000"/>
          </a:bodyPr>
          <a:lstStyle/>
          <a:p>
            <a:pPr lvl="0"/>
            <a:r>
              <a:rPr lang="cs-CZ" sz="6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První zpracovávání </a:t>
            </a:r>
            <a:r>
              <a:rPr lang="cs-CZ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tohoto kovu začalo okolo </a:t>
            </a:r>
            <a:r>
              <a:rPr lang="cs-CZ" sz="6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7000 př.n.l. </a:t>
            </a:r>
            <a:r>
              <a:rPr lang="cs-CZ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Blízkém východu?</a:t>
            </a:r>
          </a:p>
          <a:p>
            <a:pPr lvl="0"/>
            <a:r>
              <a:rPr lang="cs-CZ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ANO/NE</a:t>
            </a:r>
            <a:endParaRPr lang="cs-CZ" sz="6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6088" y="2005806"/>
            <a:ext cx="4777912" cy="3583434"/>
          </a:xfrm>
        </p:spPr>
      </p:pic>
    </p:spTree>
  </p:cSld>
  <p:clrMapOvr>
    <a:masterClrMapping/>
  </p:clrMapOvr>
  <p:transition advTm="45802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6.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997152"/>
          </a:xfrm>
        </p:spPr>
        <p:txBody>
          <a:bodyPr>
            <a:noAutofit/>
          </a:bodyPr>
          <a:lstStyle/>
          <a:p>
            <a:pPr lvl="0"/>
            <a:r>
              <a:rPr lang="cs-CZ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Evropě se tento kov objevuje až okolo 4000 př.n.l.?</a:t>
            </a:r>
          </a:p>
          <a:p>
            <a:pPr lvl="0"/>
            <a:r>
              <a:rPr lang="cs-CZ" sz="3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ANO/NE</a:t>
            </a:r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4067" y="2005806"/>
            <a:ext cx="4969933" cy="3727450"/>
          </a:xfrm>
        </p:spPr>
      </p:pic>
    </p:spTree>
  </p:cSld>
  <p:clrMapOvr>
    <a:masterClrMapping/>
  </p:clrMapOvr>
  <p:transition advTm="45412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7.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Jaká je nevýhoda tohoto prvního kovu?</a:t>
            </a:r>
          </a:p>
          <a:p>
            <a:r>
              <a:rPr lang="cs-CZ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Napiš</a:t>
            </a:r>
            <a:endParaRPr lang="cs-CZ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8590" y="2132856"/>
            <a:ext cx="4651784" cy="3096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45708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548680"/>
            <a:ext cx="8229600" cy="1143000"/>
          </a:xfrm>
        </p:spPr>
        <p:txBody>
          <a:bodyPr/>
          <a:lstStyle/>
          <a:p>
            <a:r>
              <a:rPr lang="cs-CZ" dirty="0" smtClean="0"/>
              <a:t>8.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Autofit/>
          </a:bodyPr>
          <a:lstStyle/>
          <a:p>
            <a:pPr lvl="0"/>
            <a:r>
              <a:rPr lang="cs-CZ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 se jmenují </a:t>
            </a:r>
            <a:r>
              <a:rPr lang="cs-CZ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osady ohrazené příkopy, hradbami, případně na vyvýšeninách</a:t>
            </a:r>
            <a:r>
              <a:rPr lang="cs-CZ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</a:p>
          <a:p>
            <a:pPr lvl="0"/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Napiš název – 1 slovo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1028" y="2060848"/>
            <a:ext cx="5042972" cy="35139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45474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9.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Autofit/>
          </a:bodyPr>
          <a:lstStyle/>
          <a:p>
            <a:pPr lvl="0"/>
            <a:r>
              <a:rPr lang="cs-CZ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 je to POLOZEMNICE?</a:t>
            </a:r>
          </a:p>
          <a:p>
            <a:pPr lvl="0"/>
            <a:r>
              <a:rPr lang="cs-CZ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Napiš</a:t>
            </a:r>
            <a:endParaRPr lang="cs-CZ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9763" y="1988840"/>
            <a:ext cx="4604237" cy="2885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45755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10.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lvl="0"/>
            <a:r>
              <a:rPr lang="cs-CZ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Pojmenuj alespoň jeden předmět, který vidíš na obrázku.</a:t>
            </a:r>
            <a:endParaRPr lang="cs-CZ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9826" y="1052736"/>
            <a:ext cx="4664174" cy="50332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45412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Použité zdroje:</a:t>
            </a:r>
          </a:p>
        </p:txBody>
      </p:sp>
      <p:sp>
        <p:nvSpPr>
          <p:cNvPr id="1024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eaLnBrk="1" hangingPunct="1">
              <a:defRPr/>
            </a:pPr>
            <a:r>
              <a:rPr lang="cs-CZ" sz="2400" dirty="0" smtClean="0"/>
              <a:t>Obrázky jsou z </a:t>
            </a:r>
            <a:r>
              <a:rPr lang="cs-CZ" sz="2400" dirty="0" smtClean="0">
                <a:hlinkClick r:id="rId2"/>
              </a:rPr>
              <a:t>www.google.cz</a:t>
            </a:r>
            <a:r>
              <a:rPr lang="cs-CZ" sz="2400" dirty="0" smtClean="0"/>
              <a:t> a nepodléhají žádným autorským právům.</a:t>
            </a:r>
          </a:p>
          <a:p>
            <a:pPr eaLnBrk="1" hangingPunct="1">
              <a:defRPr/>
            </a:pPr>
            <a:r>
              <a:rPr lang="cs-CZ" sz="2400" dirty="0"/>
              <a:t>Není-li uvedeno jinak je materiál dílem autorky podle učebních osnov odpovídajících ŠVP vyučovaných podle učebnic</a:t>
            </a:r>
            <a:r>
              <a:rPr lang="cs-CZ" sz="2400" dirty="0" smtClean="0"/>
              <a:t>:</a:t>
            </a:r>
          </a:p>
          <a:p>
            <a:pPr marL="0" indent="0" eaLnBrk="1" hangingPunct="1">
              <a:buFont typeface="Wingdings" pitchFamily="2" charset="2"/>
              <a:buNone/>
              <a:defRPr/>
            </a:pPr>
            <a:r>
              <a:rPr lang="cs-CZ" sz="2400" b="1" dirty="0" smtClean="0"/>
              <a:t>BEDNAŘÍKOVÁ, Jarmila</a:t>
            </a:r>
            <a:r>
              <a:rPr lang="cs-CZ" sz="2400" dirty="0" smtClean="0"/>
              <a:t>. </a:t>
            </a:r>
            <a:r>
              <a:rPr lang="cs-CZ" sz="2400" b="1" dirty="0" smtClean="0"/>
              <a:t>KYSUČAN, Lubor. FEJFUŠOVÁ, Marie.</a:t>
            </a:r>
            <a:r>
              <a:rPr lang="cs-CZ" sz="2400" dirty="0" smtClean="0"/>
              <a:t> </a:t>
            </a:r>
            <a:r>
              <a:rPr lang="cs-CZ" sz="2400" b="1" i="1" dirty="0" smtClean="0"/>
              <a:t>Dějepis pro 6. ročník. Pravěk a starověk</a:t>
            </a:r>
            <a:r>
              <a:rPr lang="cs-CZ" sz="2400" i="1" dirty="0" smtClean="0"/>
              <a:t>.</a:t>
            </a:r>
            <a:r>
              <a:rPr lang="cs-CZ" sz="2400" dirty="0" smtClean="0"/>
              <a:t> 1</a:t>
            </a:r>
            <a:r>
              <a:rPr lang="cs-CZ" sz="2400" dirty="0"/>
              <a:t>. vydání. </a:t>
            </a:r>
            <a:r>
              <a:rPr lang="cs-CZ" sz="2400" dirty="0" smtClean="0"/>
              <a:t>Brno: Nová škola, s. </a:t>
            </a:r>
            <a:r>
              <a:rPr lang="cs-CZ" sz="2400" dirty="0"/>
              <a:t>r. o., </a:t>
            </a:r>
            <a:r>
              <a:rPr lang="cs-CZ" sz="2400" dirty="0" smtClean="0"/>
              <a:t>2007. </a:t>
            </a:r>
            <a:r>
              <a:rPr lang="cs-CZ" sz="2400" dirty="0"/>
              <a:t>učebnice </a:t>
            </a:r>
            <a:r>
              <a:rPr lang="cs-CZ" sz="2400" dirty="0" smtClean="0"/>
              <a:t>vytvořená v souladu s RVP ZV. </a:t>
            </a:r>
            <a:r>
              <a:rPr lang="cs-CZ" sz="2400" dirty="0"/>
              <a:t>ISBN </a:t>
            </a:r>
            <a:r>
              <a:rPr lang="cs-CZ" sz="2400" dirty="0" smtClean="0"/>
              <a:t>80-7289-082-4. </a:t>
            </a:r>
          </a:p>
          <a:p>
            <a:pPr marL="0" indent="0" eaLnBrk="1" hangingPunct="1">
              <a:buFont typeface="Wingdings" pitchFamily="2" charset="2"/>
              <a:buNone/>
              <a:defRPr/>
            </a:pPr>
            <a:r>
              <a:rPr lang="cs-CZ" sz="2400" dirty="0" smtClean="0"/>
              <a:t>Učebnice je vybavena doložkou: „Schválilo MŠMT čj. 11653/2007-22 dne 15. května 2007 k zařazení do seznamu učebnic pro základní školy jako součást ucelené řady učebnic pro vzdělávací obor Dějepis s dobou platnosti šest let.</a:t>
            </a:r>
            <a:endParaRPr lang="cs-CZ" sz="2400" dirty="0"/>
          </a:p>
          <a:p>
            <a:pPr marL="0" indent="0" eaLnBrk="1" hangingPunct="1">
              <a:buFont typeface="Wingdings" pitchFamily="2" charset="2"/>
              <a:buNone/>
              <a:defRPr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959119567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Zdroje pro obrázky: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cs-CZ" dirty="0"/>
              <a:t>http://</a:t>
            </a:r>
            <a:r>
              <a:rPr lang="cs-CZ" dirty="0" smtClean="0"/>
              <a:t>www.celticeurope.cz/image/200406081353_kresba_dum.jpg</a:t>
            </a:r>
          </a:p>
          <a:p>
            <a:r>
              <a:rPr lang="cs-CZ" dirty="0"/>
              <a:t>http://www.iabrno.cz/~</a:t>
            </a:r>
            <a:r>
              <a:rPr lang="cs-CZ" dirty="0" smtClean="0"/>
              <a:t>skrdla/agalerie/mmk.ht145.jpg</a:t>
            </a:r>
          </a:p>
          <a:p>
            <a:r>
              <a:rPr lang="cs-CZ" dirty="0"/>
              <a:t>http://217.115.252.254:1572/Dokumenty%20pro%20studenty/Dvo%C5%99%C3%A1k%20Martin/1.%20Prav%C4%9Bk/6.%20Doba%20bronzov%C3%A1,%201900%20-%20800%20BC/1.%20Zpracov%C3%A1n%C3%AD%20kov%C5%AF/M%C4%9Bd%C4%9Bn%C3%A9%20sekeromlaty%20z%20Roudnice,%202000%20BC..</a:t>
            </a:r>
            <a:r>
              <a:rPr lang="cs-CZ" dirty="0" smtClean="0"/>
              <a:t>jpg</a:t>
            </a:r>
          </a:p>
          <a:p>
            <a:r>
              <a:rPr lang="cs-CZ" dirty="0"/>
              <a:t>http://</a:t>
            </a:r>
            <a:r>
              <a:rPr lang="cs-CZ" dirty="0" smtClean="0"/>
              <a:t>www.serrada.cz/clanky/testy/page66/files/page66_2.jpg</a:t>
            </a:r>
          </a:p>
          <a:p>
            <a:r>
              <a:rPr lang="cs-CZ" dirty="0"/>
              <a:t>http://</a:t>
            </a:r>
            <a:r>
              <a:rPr lang="cs-CZ" dirty="0" smtClean="0"/>
              <a:t>www.profimedia.cz/fotografie/alexander-calder-medene-sperky/profimedia-0004229149.jpg</a:t>
            </a:r>
          </a:p>
          <a:p>
            <a:r>
              <a:rPr lang="cs-CZ" dirty="0"/>
              <a:t>http://</a:t>
            </a:r>
            <a:r>
              <a:rPr lang="cs-CZ" dirty="0" smtClean="0"/>
              <a:t>www.praha15.cz/user_data/zpravodajstvi/obrazky/Image/mestska_cast/Stezka/8a%20Kresba%20hradiste%20M%20Zdenkova.jpg</a:t>
            </a:r>
          </a:p>
          <a:p>
            <a:r>
              <a:rPr lang="cs-CZ" dirty="0"/>
              <a:t>http://</a:t>
            </a:r>
            <a:r>
              <a:rPr lang="cs-CZ" dirty="0" smtClean="0"/>
              <a:t>www.berounstimestane.cz/usr_images/content/polozemnice_z_pocatku_slovanske_expanze.jpg?300188</a:t>
            </a:r>
          </a:p>
          <a:p>
            <a:r>
              <a:rPr lang="cs-CZ" dirty="0"/>
              <a:t>https://pf.ujep.cz/~</a:t>
            </a:r>
            <a:r>
              <a:rPr lang="cs-CZ" dirty="0" smtClean="0"/>
              <a:t>velimskyt/pravek/06d_bronzova/db17.jpg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47462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999</TotalTime>
  <Words>397</Words>
  <Application>Microsoft Office PowerPoint</Application>
  <PresentationFormat>Předvádění na obrazovce (4:3)</PresentationFormat>
  <Paragraphs>56</Paragraphs>
  <Slides>15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sady Office</vt:lpstr>
      <vt:lpstr>Název školy: ZŠ Klášterec nad Ohří, Krátká 676 Autor: Bc. Michael RADIMERSKÝ Název materiálu: VY_32_INOVACE_19_6_ KONTROLNÍ PĚTIMINUTOVKA Č. 5 Číslo projektu: CZ.1.07/1.4.00/21.1115</vt:lpstr>
      <vt:lpstr>PĚTIMINUTOVKA č. 5</vt:lpstr>
      <vt:lpstr>ANOTACE:</vt:lpstr>
      <vt:lpstr>1.</vt:lpstr>
      <vt:lpstr>2.</vt:lpstr>
      <vt:lpstr>3.</vt:lpstr>
      <vt:lpstr>4.</vt:lpstr>
      <vt:lpstr>5.</vt:lpstr>
      <vt:lpstr>6.</vt:lpstr>
      <vt:lpstr>7.</vt:lpstr>
      <vt:lpstr>8.</vt:lpstr>
      <vt:lpstr>9. </vt:lpstr>
      <vt:lpstr>10.</vt:lpstr>
      <vt:lpstr>Použité zdroje:</vt:lpstr>
      <vt:lpstr>Zdroje pro obrázky: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PĚTIMINUTOVKA č. 5</dc:title>
  <dc:creator>MSI</dc:creator>
  <cp:lastModifiedBy>Bc. Michael RADIMERSKÝ</cp:lastModifiedBy>
  <cp:revision>255</cp:revision>
  <dcterms:created xsi:type="dcterms:W3CDTF">2010-11-17T11:41:48Z</dcterms:created>
  <dcterms:modified xsi:type="dcterms:W3CDTF">2012-10-17T14:13:19Z</dcterms:modified>
</cp:coreProperties>
</file>