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306" r:id="rId3"/>
    <p:sldId id="307" r:id="rId4"/>
    <p:sldId id="308" r:id="rId5"/>
    <p:sldId id="309" r:id="rId6"/>
    <p:sldId id="310" r:id="rId7"/>
    <p:sldId id="311" r:id="rId8"/>
    <p:sldId id="312" r:id="rId9"/>
    <p:sldId id="313" r:id="rId10"/>
    <p:sldId id="314" r:id="rId11"/>
    <p:sldId id="316" r:id="rId12"/>
    <p:sldId id="315" r:id="rId13"/>
    <p:sldId id="317" r:id="rId14"/>
    <p:sldId id="27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FF"/>
    <a:srgbClr val="9933FF"/>
    <a:srgbClr val="00CCFF"/>
    <a:srgbClr val="00FFFF"/>
    <a:srgbClr val="0066FF"/>
    <a:srgbClr val="D4602C"/>
    <a:srgbClr val="CC00CC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64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C8C85E9-3854-4EC7-A1ED-8AD9378C6527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B00CC3C-07A8-49A0-B3D5-CA0ADA9AFE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2739B-75B5-4A18-A8FD-97ED8DF5D27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4392D-29C6-4206-8713-DB120C8AE5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2AFFB-9EAD-44E6-86B6-39DC6D04F29D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D2B51-1CB6-47A3-B03F-93759F6D24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F220F-F73E-4FD0-BFE9-081683D177B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58718-BDB9-455F-A88E-D444C13C68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B4400-26E1-495D-8EAE-3A74F68793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02491-AA8D-42F1-A97B-9B72AE96D6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502A9-0B78-4AE8-BC9D-D04CEA717C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75706-23DA-4121-A7DC-D90D85F039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2C2F6-B071-41E6-836A-CCCCC8B773A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42A4E-BFA4-4FA0-AEE1-40F66C8EC1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9502E-E0A1-4938-8D26-0CA4B14281F4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E4D62-AC8E-4D9F-9C1B-F0F1154D84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29E80-562B-4808-92DB-6573CFC005E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31731-D9BF-46C3-BA5A-58AB172DEB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EB9A6-1BDC-47EA-B8D1-00B563636FB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75CD1-1E15-4ADB-97B0-7E9DB99442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7DE15-1C1B-4013-8970-7626D00B622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E8CB1-955B-4134-A086-8CE09E7398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00FE4-5C06-4F7D-8287-20F9D2C501D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F2A28-8A49-4403-98E8-3706B6AB46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3FB2FF-5AE1-45E6-A93A-C2567A797542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917373-EE4D-464E-B8AD-9D014A18A9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5610225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3929066"/>
            <a:ext cx="80724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Anotace</a:t>
            </a:r>
            <a:r>
              <a:rPr lang="cs-CZ" b="1" smtClean="0"/>
              <a:t>: </a:t>
            </a:r>
            <a:r>
              <a:rPr lang="cs-CZ" smtClean="0"/>
              <a:t>Prezentace </a:t>
            </a:r>
            <a:r>
              <a:rPr lang="cs-CZ" dirty="0" smtClean="0"/>
              <a:t>je určena pro 7. ročník, výklad rovnoběžníky, kosodélník, kosočtverec, popis, výšky a úhlopříčky. Žáci pracují v sešitech a pracovních listech (snímek 12) souběžně s promítanou prezentací.</a:t>
            </a:r>
          </a:p>
          <a:p>
            <a:r>
              <a:rPr lang="cs-CZ" b="1" dirty="0" smtClean="0"/>
              <a:t>Období: </a:t>
            </a:r>
            <a:r>
              <a:rPr lang="cs-CZ" dirty="0" smtClean="0"/>
              <a:t>září – prosinec 2011</a:t>
            </a:r>
            <a:endParaRPr lang="cs-CZ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214282" y="428604"/>
            <a:ext cx="8715436" cy="2471812"/>
            <a:chOff x="285721" y="500063"/>
            <a:chExt cx="8715436" cy="2471812"/>
          </a:xfrm>
        </p:grpSpPr>
        <p:sp>
          <p:nvSpPr>
            <p:cNvPr id="9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2031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r>
                <a:rPr lang="cs-CZ" b="1" dirty="0" smtClean="0"/>
                <a:t>Škola</a:t>
              </a:r>
              <a:r>
                <a:rPr lang="cs-CZ" dirty="0" smtClean="0"/>
                <a:t>: Základní škola Varnsdorf, Edisonova 2821, okres Děčín,</a:t>
              </a:r>
            </a:p>
            <a:p>
              <a:r>
                <a:rPr lang="cs-CZ" dirty="0" smtClean="0"/>
                <a:t>příspěvková organizace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Matematika a její aplikace, matematika, geometrie v rovině a v prostoru, čtyřúhelníky - r</a:t>
              </a:r>
              <a:r>
                <a:rPr lang="cs-CZ" b="1" smtClean="0"/>
                <a:t>ovnoběžníky  </a:t>
              </a:r>
            </a:p>
            <a:p>
              <a:r>
                <a:rPr lang="cs-CZ" b="1" smtClean="0"/>
                <a:t>Autor</a:t>
              </a:r>
              <a:r>
                <a:rPr lang="cs-CZ" dirty="0" smtClean="0"/>
                <a:t>: Ing. Zdeňka Botková</a:t>
              </a:r>
            </a:p>
            <a:p>
              <a:r>
                <a:rPr lang="cs-CZ" b="1" dirty="0" smtClean="0"/>
                <a:t>Název pomůcky</a:t>
              </a:r>
              <a:r>
                <a:rPr lang="cs-CZ" dirty="0" smtClean="0"/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VY_42_INOVACE_16/IV. SADA</a:t>
              </a:r>
            </a:p>
            <a:p>
              <a:endParaRPr lang="cs-CZ" b="1" dirty="0" smtClean="0"/>
            </a:p>
          </p:txBody>
        </p:sp>
        <p:sp>
          <p:nvSpPr>
            <p:cNvPr id="10" name="TextovéPole 7"/>
            <p:cNvSpPr txBox="1"/>
            <p:nvPr/>
          </p:nvSpPr>
          <p:spPr>
            <a:xfrm>
              <a:off x="3214679" y="2571765"/>
              <a:ext cx="228601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Arial" charset="0"/>
                </a:defRPr>
              </a:lvl9pPr>
            </a:lstStyle>
            <a:p>
              <a:endParaRPr lang="cs-CZ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571736" y="642918"/>
            <a:ext cx="3571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Rovnoběžníky</a:t>
            </a:r>
            <a:endParaRPr lang="cs-CZ" sz="3200" b="1" cap="all" dirty="0"/>
          </a:p>
        </p:txBody>
      </p:sp>
      <p:sp>
        <p:nvSpPr>
          <p:cNvPr id="52" name="Kosoúhelník 51"/>
          <p:cNvSpPr/>
          <p:nvPr/>
        </p:nvSpPr>
        <p:spPr>
          <a:xfrm rot="4469850">
            <a:off x="4654448" y="2269477"/>
            <a:ext cx="5020238" cy="2357454"/>
          </a:xfrm>
          <a:prstGeom prst="parallelogram">
            <a:avLst/>
          </a:prstGeom>
          <a:solidFill>
            <a:srgbClr val="FF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osoúhelník 83"/>
          <p:cNvSpPr/>
          <p:nvPr/>
        </p:nvSpPr>
        <p:spPr>
          <a:xfrm>
            <a:off x="500034" y="1428736"/>
            <a:ext cx="2857520" cy="2143140"/>
          </a:xfrm>
          <a:prstGeom prst="parallelogram">
            <a:avLst/>
          </a:prstGeom>
          <a:solidFill>
            <a:srgbClr val="FFC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642910" y="4714884"/>
            <a:ext cx="4000528" cy="1714512"/>
          </a:xfrm>
          <a:prstGeom prst="rect">
            <a:avLst/>
          </a:prstGeom>
          <a:solidFill>
            <a:srgbClr val="0066FF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3286116" y="2357430"/>
            <a:ext cx="2214578" cy="2214578"/>
          </a:xfrm>
          <a:prstGeom prst="rect">
            <a:avLst/>
          </a:prstGeom>
          <a:solidFill>
            <a:srgbClr val="00B05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Skupina 35"/>
          <p:cNvGrpSpPr/>
          <p:nvPr/>
        </p:nvGrpSpPr>
        <p:grpSpPr>
          <a:xfrm>
            <a:off x="5643570" y="1214422"/>
            <a:ext cx="1357322" cy="5429288"/>
            <a:chOff x="5643570" y="1214422"/>
            <a:chExt cx="1357322" cy="5429288"/>
          </a:xfrm>
        </p:grpSpPr>
        <p:cxnSp>
          <p:nvCxnSpPr>
            <p:cNvPr id="64" name="Přímá spojovací čára 63"/>
            <p:cNvCxnSpPr/>
            <p:nvPr/>
          </p:nvCxnSpPr>
          <p:spPr>
            <a:xfrm rot="5400000" flipH="1" flipV="1">
              <a:off x="3607587" y="3250405"/>
              <a:ext cx="5429288" cy="1357322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" name="Skupina 46"/>
            <p:cNvGrpSpPr/>
            <p:nvPr/>
          </p:nvGrpSpPr>
          <p:grpSpPr>
            <a:xfrm rot="-1020000">
              <a:off x="5656845" y="5808945"/>
              <a:ext cx="245948" cy="616246"/>
              <a:chOff x="3679025" y="1276837"/>
              <a:chExt cx="245948" cy="616246"/>
            </a:xfrm>
          </p:grpSpPr>
          <p:cxnSp>
            <p:nvCxnSpPr>
              <p:cNvPr id="77" name="Přímá spojovací čára 76"/>
              <p:cNvCxnSpPr/>
              <p:nvPr/>
            </p:nvCxnSpPr>
            <p:spPr>
              <a:xfrm rot="13920000">
                <a:off x="3500430" y="1571612"/>
                <a:ext cx="500066" cy="142876"/>
              </a:xfrm>
              <a:prstGeom prst="line">
                <a:avLst/>
              </a:prstGeom>
              <a:ln w="5715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ovací čára 77"/>
              <p:cNvCxnSpPr/>
              <p:nvPr/>
            </p:nvCxnSpPr>
            <p:spPr>
              <a:xfrm rot="13920000">
                <a:off x="3603502" y="1455432"/>
                <a:ext cx="500066" cy="142876"/>
              </a:xfrm>
              <a:prstGeom prst="line">
                <a:avLst/>
              </a:prstGeom>
              <a:ln w="5715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7" name="Skupina 26"/>
          <p:cNvGrpSpPr/>
          <p:nvPr/>
        </p:nvGrpSpPr>
        <p:grpSpPr>
          <a:xfrm>
            <a:off x="571472" y="4572008"/>
            <a:ext cx="7786742" cy="357190"/>
            <a:chOff x="571472" y="4572008"/>
            <a:chExt cx="7786742" cy="357190"/>
          </a:xfrm>
        </p:grpSpPr>
        <p:cxnSp>
          <p:nvCxnSpPr>
            <p:cNvPr id="54" name="Přímá spojovací čára 53"/>
            <p:cNvCxnSpPr/>
            <p:nvPr/>
          </p:nvCxnSpPr>
          <p:spPr>
            <a:xfrm>
              <a:off x="571472" y="4714884"/>
              <a:ext cx="7786742" cy="1588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" name="Skupina 20"/>
            <p:cNvGrpSpPr/>
            <p:nvPr/>
          </p:nvGrpSpPr>
          <p:grpSpPr>
            <a:xfrm>
              <a:off x="642910" y="4572008"/>
              <a:ext cx="571504" cy="357190"/>
              <a:chOff x="642910" y="1643050"/>
              <a:chExt cx="571504" cy="357190"/>
            </a:xfrm>
          </p:grpSpPr>
          <p:cxnSp>
            <p:nvCxnSpPr>
              <p:cNvPr id="69" name="Přímá spojovací čára 68"/>
              <p:cNvCxnSpPr/>
              <p:nvPr/>
            </p:nvCxnSpPr>
            <p:spPr>
              <a:xfrm rot="5400000">
                <a:off x="642910" y="1643050"/>
                <a:ext cx="357190" cy="357190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ovací čára 70"/>
              <p:cNvCxnSpPr/>
              <p:nvPr/>
            </p:nvCxnSpPr>
            <p:spPr>
              <a:xfrm rot="5400000">
                <a:off x="857224" y="1643050"/>
                <a:ext cx="357190" cy="357190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8" name="Skupina 27"/>
          <p:cNvGrpSpPr/>
          <p:nvPr/>
        </p:nvGrpSpPr>
        <p:grpSpPr>
          <a:xfrm>
            <a:off x="857224" y="2214554"/>
            <a:ext cx="7786742" cy="357190"/>
            <a:chOff x="857224" y="2214554"/>
            <a:chExt cx="7786742" cy="357190"/>
          </a:xfrm>
        </p:grpSpPr>
        <p:cxnSp>
          <p:nvCxnSpPr>
            <p:cNvPr id="57" name="Přímá spojovací čára 56"/>
            <p:cNvCxnSpPr/>
            <p:nvPr/>
          </p:nvCxnSpPr>
          <p:spPr>
            <a:xfrm>
              <a:off x="857224" y="2357430"/>
              <a:ext cx="7786742" cy="1588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Skupina 20"/>
            <p:cNvGrpSpPr/>
            <p:nvPr/>
          </p:nvGrpSpPr>
          <p:grpSpPr>
            <a:xfrm>
              <a:off x="1000100" y="2214554"/>
              <a:ext cx="571504" cy="357190"/>
              <a:chOff x="642910" y="1643050"/>
              <a:chExt cx="571504" cy="357190"/>
            </a:xfrm>
          </p:grpSpPr>
          <p:cxnSp>
            <p:nvCxnSpPr>
              <p:cNvPr id="66" name="Přímá spojovací čára 65"/>
              <p:cNvCxnSpPr/>
              <p:nvPr/>
            </p:nvCxnSpPr>
            <p:spPr>
              <a:xfrm rot="5400000">
                <a:off x="642910" y="1643050"/>
                <a:ext cx="357190" cy="357190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ovací čára 66"/>
              <p:cNvCxnSpPr/>
              <p:nvPr/>
            </p:nvCxnSpPr>
            <p:spPr>
              <a:xfrm rot="5400000">
                <a:off x="857224" y="1643050"/>
                <a:ext cx="357190" cy="357190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7" name="Skupina 36"/>
          <p:cNvGrpSpPr/>
          <p:nvPr/>
        </p:nvGrpSpPr>
        <p:grpSpPr>
          <a:xfrm>
            <a:off x="1772902" y="1142984"/>
            <a:ext cx="1357322" cy="5500726"/>
            <a:chOff x="1772902" y="1142984"/>
            <a:chExt cx="1357322" cy="5500726"/>
          </a:xfrm>
        </p:grpSpPr>
        <p:cxnSp>
          <p:nvCxnSpPr>
            <p:cNvPr id="58" name="Přímá spojovací čára 57"/>
            <p:cNvCxnSpPr/>
            <p:nvPr/>
          </p:nvCxnSpPr>
          <p:spPr>
            <a:xfrm rot="5400000" flipH="1" flipV="1">
              <a:off x="-298800" y="3214686"/>
              <a:ext cx="5500726" cy="1357322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" name="Skupina 46"/>
            <p:cNvGrpSpPr/>
            <p:nvPr/>
          </p:nvGrpSpPr>
          <p:grpSpPr>
            <a:xfrm rot="-1020000">
              <a:off x="1799194" y="5737506"/>
              <a:ext cx="245948" cy="616246"/>
              <a:chOff x="3679025" y="1276837"/>
              <a:chExt cx="245948" cy="616246"/>
            </a:xfrm>
          </p:grpSpPr>
          <p:cxnSp>
            <p:nvCxnSpPr>
              <p:cNvPr id="73" name="Přímá spojovací čára 72"/>
              <p:cNvCxnSpPr/>
              <p:nvPr/>
            </p:nvCxnSpPr>
            <p:spPr>
              <a:xfrm rot="13920000">
                <a:off x="3500430" y="1571612"/>
                <a:ext cx="500066" cy="142876"/>
              </a:xfrm>
              <a:prstGeom prst="line">
                <a:avLst/>
              </a:prstGeom>
              <a:ln w="5715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ovací čára 73"/>
              <p:cNvCxnSpPr/>
              <p:nvPr/>
            </p:nvCxnSpPr>
            <p:spPr>
              <a:xfrm rot="13920000">
                <a:off x="3603502" y="1455432"/>
                <a:ext cx="500066" cy="142876"/>
              </a:xfrm>
              <a:prstGeom prst="line">
                <a:avLst/>
              </a:prstGeom>
              <a:ln w="5715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571736" y="642918"/>
            <a:ext cx="3571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Rovnoběžníky</a:t>
            </a:r>
            <a:endParaRPr lang="cs-CZ" sz="3200" b="1" cap="all" dirty="0"/>
          </a:p>
        </p:txBody>
      </p:sp>
      <p:sp>
        <p:nvSpPr>
          <p:cNvPr id="52" name="Kosoúhelník 51"/>
          <p:cNvSpPr/>
          <p:nvPr/>
        </p:nvSpPr>
        <p:spPr>
          <a:xfrm>
            <a:off x="2214546" y="2357430"/>
            <a:ext cx="4500594" cy="2357454"/>
          </a:xfrm>
          <a:prstGeom prst="parallelogram">
            <a:avLst/>
          </a:prstGeom>
          <a:solidFill>
            <a:srgbClr val="FF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1928794" y="1785926"/>
            <a:ext cx="5357850" cy="3442295"/>
            <a:chOff x="1928794" y="1785926"/>
            <a:chExt cx="5357850" cy="3442295"/>
          </a:xfrm>
        </p:grpSpPr>
        <p:sp>
          <p:nvSpPr>
            <p:cNvPr id="31" name="TextovéPole 30"/>
            <p:cNvSpPr txBox="1"/>
            <p:nvPr/>
          </p:nvSpPr>
          <p:spPr>
            <a:xfrm>
              <a:off x="3857620" y="4643446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a</a:t>
              </a:r>
              <a:endParaRPr lang="cs-CZ" sz="3200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6643702" y="3214686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b</a:t>
              </a:r>
              <a:endParaRPr lang="cs-CZ" sz="3200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4357686" y="1785926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c</a:t>
              </a:r>
              <a:endParaRPr lang="cs-CZ" sz="3200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928794" y="3071810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d</a:t>
              </a:r>
              <a:endParaRPr lang="cs-CZ" sz="32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571604" y="1714488"/>
            <a:ext cx="6000792" cy="3585171"/>
            <a:chOff x="1571604" y="1714488"/>
            <a:chExt cx="6000792" cy="3585171"/>
          </a:xfrm>
        </p:grpSpPr>
        <p:sp>
          <p:nvSpPr>
            <p:cNvPr id="80" name="TextovéPole 79"/>
            <p:cNvSpPr txBox="1"/>
            <p:nvPr/>
          </p:nvSpPr>
          <p:spPr>
            <a:xfrm>
              <a:off x="1571604" y="4714884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A</a:t>
              </a:r>
              <a:endParaRPr lang="cs-CZ" sz="3200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6143636" y="4714884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B</a:t>
              </a:r>
              <a:endParaRPr lang="cs-CZ" sz="3200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929454" y="1785926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C</a:t>
              </a:r>
              <a:endParaRPr lang="cs-CZ" sz="3200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285984" y="1714488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D</a:t>
              </a:r>
              <a:endParaRPr lang="cs-CZ" sz="32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4" name="Přímá spojovací čára 53"/>
          <p:cNvCxnSpPr/>
          <p:nvPr/>
        </p:nvCxnSpPr>
        <p:spPr>
          <a:xfrm>
            <a:off x="571472" y="4714884"/>
            <a:ext cx="7786742" cy="1588"/>
          </a:xfrm>
          <a:prstGeom prst="line">
            <a:avLst/>
          </a:prstGeom>
          <a:ln w="571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Skupina 20"/>
          <p:cNvGrpSpPr/>
          <p:nvPr/>
        </p:nvGrpSpPr>
        <p:grpSpPr>
          <a:xfrm>
            <a:off x="642910" y="4572008"/>
            <a:ext cx="571504" cy="357190"/>
            <a:chOff x="642910" y="1643050"/>
            <a:chExt cx="571504" cy="357190"/>
          </a:xfrm>
        </p:grpSpPr>
        <p:cxnSp>
          <p:nvCxnSpPr>
            <p:cNvPr id="69" name="Přímá spojovací čára 68"/>
            <p:cNvCxnSpPr/>
            <p:nvPr/>
          </p:nvCxnSpPr>
          <p:spPr>
            <a:xfrm rot="5400000">
              <a:off x="642910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ovací čára 70"/>
            <p:cNvCxnSpPr/>
            <p:nvPr/>
          </p:nvCxnSpPr>
          <p:spPr>
            <a:xfrm rot="5400000">
              <a:off x="857224" y="1643050"/>
              <a:ext cx="357190" cy="357190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27"/>
          <p:cNvGrpSpPr/>
          <p:nvPr/>
        </p:nvGrpSpPr>
        <p:grpSpPr>
          <a:xfrm>
            <a:off x="857224" y="2214554"/>
            <a:ext cx="7786742" cy="357190"/>
            <a:chOff x="857224" y="2214554"/>
            <a:chExt cx="7786742" cy="357190"/>
          </a:xfrm>
        </p:grpSpPr>
        <p:cxnSp>
          <p:nvCxnSpPr>
            <p:cNvPr id="57" name="Přímá spojovací čára 56"/>
            <p:cNvCxnSpPr/>
            <p:nvPr/>
          </p:nvCxnSpPr>
          <p:spPr>
            <a:xfrm>
              <a:off x="857224" y="2357430"/>
              <a:ext cx="7786742" cy="1588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" name="Skupina 20"/>
            <p:cNvGrpSpPr/>
            <p:nvPr/>
          </p:nvGrpSpPr>
          <p:grpSpPr>
            <a:xfrm>
              <a:off x="1000100" y="2214554"/>
              <a:ext cx="571504" cy="357190"/>
              <a:chOff x="642910" y="1643050"/>
              <a:chExt cx="571504" cy="357190"/>
            </a:xfrm>
          </p:grpSpPr>
          <p:cxnSp>
            <p:nvCxnSpPr>
              <p:cNvPr id="66" name="Přímá spojovací čára 65"/>
              <p:cNvCxnSpPr/>
              <p:nvPr/>
            </p:nvCxnSpPr>
            <p:spPr>
              <a:xfrm rot="5400000">
                <a:off x="642910" y="1643050"/>
                <a:ext cx="357190" cy="357190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ovací čára 66"/>
              <p:cNvCxnSpPr/>
              <p:nvPr/>
            </p:nvCxnSpPr>
            <p:spPr>
              <a:xfrm rot="5400000">
                <a:off x="857224" y="1643050"/>
                <a:ext cx="357190" cy="357190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cxnSp>
        <p:nvCxnSpPr>
          <p:cNvPr id="64" name="Přímá spojovací čára 63"/>
          <p:cNvCxnSpPr/>
          <p:nvPr/>
        </p:nvCxnSpPr>
        <p:spPr>
          <a:xfrm rot="5400000" flipH="1" flipV="1">
            <a:off x="3607587" y="3250405"/>
            <a:ext cx="5429288" cy="135732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Skupina 36"/>
          <p:cNvGrpSpPr/>
          <p:nvPr/>
        </p:nvGrpSpPr>
        <p:grpSpPr>
          <a:xfrm>
            <a:off x="1772902" y="1142984"/>
            <a:ext cx="1357322" cy="5500726"/>
            <a:chOff x="1772902" y="1142984"/>
            <a:chExt cx="1357322" cy="5500726"/>
          </a:xfrm>
        </p:grpSpPr>
        <p:cxnSp>
          <p:nvCxnSpPr>
            <p:cNvPr id="58" name="Přímá spojovací čára 57"/>
            <p:cNvCxnSpPr/>
            <p:nvPr/>
          </p:nvCxnSpPr>
          <p:spPr>
            <a:xfrm rot="5400000" flipH="1" flipV="1">
              <a:off x="-298800" y="3214686"/>
              <a:ext cx="5500726" cy="1357322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9" name="Skupina 46"/>
            <p:cNvGrpSpPr/>
            <p:nvPr/>
          </p:nvGrpSpPr>
          <p:grpSpPr>
            <a:xfrm rot="20580000">
              <a:off x="1799194" y="5737506"/>
              <a:ext cx="245948" cy="616246"/>
              <a:chOff x="3679025" y="1276837"/>
              <a:chExt cx="245948" cy="616246"/>
            </a:xfrm>
          </p:grpSpPr>
          <p:cxnSp>
            <p:nvCxnSpPr>
              <p:cNvPr id="73" name="Přímá spojovací čára 72"/>
              <p:cNvCxnSpPr/>
              <p:nvPr/>
            </p:nvCxnSpPr>
            <p:spPr>
              <a:xfrm rot="13920000">
                <a:off x="3500430" y="1571612"/>
                <a:ext cx="500066" cy="142876"/>
              </a:xfrm>
              <a:prstGeom prst="line">
                <a:avLst/>
              </a:prstGeom>
              <a:ln w="5715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ovací čára 73"/>
              <p:cNvCxnSpPr/>
              <p:nvPr/>
            </p:nvCxnSpPr>
            <p:spPr>
              <a:xfrm rot="13920000">
                <a:off x="3603502" y="1455432"/>
                <a:ext cx="500066" cy="142876"/>
              </a:xfrm>
              <a:prstGeom prst="line">
                <a:avLst/>
              </a:prstGeom>
              <a:ln w="57150"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" name="Skupina 46"/>
          <p:cNvGrpSpPr/>
          <p:nvPr/>
        </p:nvGrpSpPr>
        <p:grpSpPr>
          <a:xfrm rot="20580000">
            <a:off x="5656845" y="5808945"/>
            <a:ext cx="245948" cy="616246"/>
            <a:chOff x="3679025" y="1276837"/>
            <a:chExt cx="245948" cy="616246"/>
          </a:xfrm>
        </p:grpSpPr>
        <p:cxnSp>
          <p:nvCxnSpPr>
            <p:cNvPr id="77" name="Přímá spojovací čára 76"/>
            <p:cNvCxnSpPr/>
            <p:nvPr/>
          </p:nvCxnSpPr>
          <p:spPr>
            <a:xfrm rot="13920000">
              <a:off x="3500430" y="157161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ovací čára 77"/>
            <p:cNvCxnSpPr/>
            <p:nvPr/>
          </p:nvCxnSpPr>
          <p:spPr>
            <a:xfrm rot="13920000">
              <a:off x="3603502" y="1455432"/>
              <a:ext cx="500066" cy="142876"/>
            </a:xfrm>
            <a:prstGeom prst="line">
              <a:avLst/>
            </a:prstGeom>
            <a:ln w="5715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571736" y="642918"/>
            <a:ext cx="3571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Rovnoběžníky</a:t>
            </a:r>
            <a:endParaRPr lang="cs-CZ" sz="3200" b="1" cap="all" dirty="0"/>
          </a:p>
        </p:txBody>
      </p:sp>
      <p:sp>
        <p:nvSpPr>
          <p:cNvPr id="52" name="Kosoúhelník 51"/>
          <p:cNvSpPr/>
          <p:nvPr/>
        </p:nvSpPr>
        <p:spPr>
          <a:xfrm>
            <a:off x="2214546" y="2357430"/>
            <a:ext cx="4500594" cy="2357454"/>
          </a:xfrm>
          <a:prstGeom prst="parallelogram">
            <a:avLst/>
          </a:prstGeom>
          <a:solidFill>
            <a:srgbClr val="FF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25"/>
          <p:cNvGrpSpPr/>
          <p:nvPr/>
        </p:nvGrpSpPr>
        <p:grpSpPr>
          <a:xfrm>
            <a:off x="1571604" y="1714488"/>
            <a:ext cx="6000792" cy="3585171"/>
            <a:chOff x="1571604" y="1714488"/>
            <a:chExt cx="6000792" cy="3585171"/>
          </a:xfrm>
        </p:grpSpPr>
        <p:sp>
          <p:nvSpPr>
            <p:cNvPr id="80" name="TextovéPole 79"/>
            <p:cNvSpPr txBox="1"/>
            <p:nvPr/>
          </p:nvSpPr>
          <p:spPr>
            <a:xfrm>
              <a:off x="1571604" y="4714884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A</a:t>
              </a:r>
              <a:endParaRPr lang="cs-CZ" sz="3200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6143636" y="4714884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B</a:t>
              </a:r>
              <a:endParaRPr lang="cs-CZ" sz="3200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929454" y="1785926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C</a:t>
              </a:r>
              <a:endParaRPr lang="cs-CZ" sz="3200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285984" y="1714488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D</a:t>
              </a:r>
              <a:endParaRPr lang="cs-CZ" sz="3200" dirty="0"/>
            </a:p>
          </p:txBody>
        </p:sp>
      </p:grpSp>
      <p:grpSp>
        <p:nvGrpSpPr>
          <p:cNvPr id="12" name="Skupina 34"/>
          <p:cNvGrpSpPr/>
          <p:nvPr/>
        </p:nvGrpSpPr>
        <p:grpSpPr>
          <a:xfrm>
            <a:off x="2000232" y="1785926"/>
            <a:ext cx="5357850" cy="3442295"/>
            <a:chOff x="1928794" y="1785926"/>
            <a:chExt cx="5357850" cy="3442295"/>
          </a:xfrm>
        </p:grpSpPr>
        <p:sp>
          <p:nvSpPr>
            <p:cNvPr id="31" name="TextovéPole 30"/>
            <p:cNvSpPr txBox="1"/>
            <p:nvPr/>
          </p:nvSpPr>
          <p:spPr>
            <a:xfrm>
              <a:off x="3857620" y="4643446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a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6643702" y="3214686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b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4357686" y="1785926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c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928794" y="3071810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d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>
            <a:off x="6858016" y="5000636"/>
            <a:ext cx="18573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a </a:t>
            </a:r>
            <a:r>
              <a:rPr lang="cs-CZ" sz="48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∥ </a:t>
            </a:r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ea typeface="Cambria Math"/>
                <a:cs typeface="Arial" pitchFamily="34" charset="0"/>
              </a:rPr>
              <a:t>c</a:t>
            </a:r>
          </a:p>
          <a:p>
            <a:r>
              <a:rPr lang="cs-CZ" sz="4800" b="1" dirty="0" smtClean="0">
                <a:solidFill>
                  <a:srgbClr val="0000FF"/>
                </a:solidFill>
                <a:latin typeface="Arial" pitchFamily="34" charset="0"/>
                <a:ea typeface="Cambria Math"/>
                <a:cs typeface="Arial" pitchFamily="34" charset="0"/>
              </a:rPr>
              <a:t>b</a:t>
            </a:r>
            <a:r>
              <a:rPr lang="cs-CZ" sz="48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 ∥ </a:t>
            </a:r>
            <a:r>
              <a:rPr lang="cs-CZ" sz="4800" b="1" dirty="0" smtClean="0">
                <a:solidFill>
                  <a:srgbClr val="0000FF"/>
                </a:solidFill>
                <a:latin typeface="Arial" pitchFamily="34" charset="0"/>
                <a:ea typeface="Cambria Math"/>
                <a:cs typeface="Arial" pitchFamily="34" charset="0"/>
              </a:rPr>
              <a:t>d</a:t>
            </a:r>
            <a:endParaRPr lang="cs-CZ" sz="48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571736" y="642918"/>
            <a:ext cx="3571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Rovnoběžníky</a:t>
            </a:r>
            <a:endParaRPr lang="cs-CZ" sz="3200" b="1" cap="all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429520" y="357166"/>
            <a:ext cx="1357322" cy="107721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a </a:t>
            </a:r>
            <a:r>
              <a:rPr lang="cs-CZ" sz="3200" b="1" dirty="0" smtClean="0">
                <a:solidFill>
                  <a:srgbClr val="C00000"/>
                </a:solidFill>
                <a:latin typeface="Cambria Math"/>
                <a:ea typeface="Cambria Math"/>
              </a:rPr>
              <a:t>∥ </a:t>
            </a: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ea typeface="Cambria Math"/>
                <a:cs typeface="Arial" pitchFamily="34" charset="0"/>
              </a:rPr>
              <a:t>c</a:t>
            </a:r>
          </a:p>
          <a:p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ea typeface="Cambria Math"/>
                <a:cs typeface="Arial" pitchFamily="34" charset="0"/>
              </a:rPr>
              <a:t>b </a:t>
            </a:r>
            <a:r>
              <a:rPr lang="cs-CZ" sz="3200" b="1" dirty="0" smtClean="0">
                <a:solidFill>
                  <a:srgbClr val="C00000"/>
                </a:solidFill>
                <a:latin typeface="Cambria Math"/>
                <a:ea typeface="Cambria Math"/>
              </a:rPr>
              <a:t>∥ </a:t>
            </a: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ea typeface="Cambria Math"/>
                <a:cs typeface="Arial" pitchFamily="34" charset="0"/>
              </a:rPr>
              <a:t>d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1000100" y="1785926"/>
            <a:ext cx="1571636" cy="158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714744" y="1800000"/>
            <a:ext cx="4572032" cy="158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osoúhelník 38"/>
          <p:cNvSpPr/>
          <p:nvPr/>
        </p:nvSpPr>
        <p:spPr>
          <a:xfrm>
            <a:off x="714348" y="4320000"/>
            <a:ext cx="2071702" cy="1501200"/>
          </a:xfrm>
          <a:prstGeom prst="parallelogram">
            <a:avLst/>
          </a:prstGeom>
          <a:solidFill>
            <a:srgbClr val="00B0F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osoúhelník 39"/>
          <p:cNvSpPr/>
          <p:nvPr/>
        </p:nvSpPr>
        <p:spPr>
          <a:xfrm>
            <a:off x="3357554" y="4320000"/>
            <a:ext cx="5143536" cy="1501200"/>
          </a:xfrm>
          <a:prstGeom prst="parallelogram">
            <a:avLst/>
          </a:prstGeom>
          <a:solidFill>
            <a:srgbClr val="00B0F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1071538" y="1285860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čtverec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000628" y="1285860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obdélník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57224" y="3786190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FF"/>
                </a:solidFill>
              </a:rPr>
              <a:t>kosočtverec</a:t>
            </a:r>
            <a:endParaRPr lang="cs-CZ" sz="2800" b="1" dirty="0">
              <a:solidFill>
                <a:srgbClr val="0066FF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000628" y="3786190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FF"/>
                </a:solidFill>
              </a:rPr>
              <a:t>kosodélník</a:t>
            </a:r>
            <a:endParaRPr lang="cs-CZ" sz="2800" b="1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42" grpId="0"/>
      <p:bldP spid="43" grpId="0"/>
      <p:bldP spid="44" grpId="0"/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" name="Skupina 110"/>
          <p:cNvGrpSpPr/>
          <p:nvPr/>
        </p:nvGrpSpPr>
        <p:grpSpPr>
          <a:xfrm>
            <a:off x="1857356" y="1285860"/>
            <a:ext cx="1214446" cy="4857784"/>
            <a:chOff x="1857356" y="1285860"/>
            <a:chExt cx="1214446" cy="4857784"/>
          </a:xfrm>
        </p:grpSpPr>
        <p:cxnSp>
          <p:nvCxnSpPr>
            <p:cNvPr id="89" name="Přímá spojovací čára 88"/>
            <p:cNvCxnSpPr/>
            <p:nvPr/>
          </p:nvCxnSpPr>
          <p:spPr>
            <a:xfrm rot="5400000" flipH="1" flipV="1">
              <a:off x="35687" y="3107529"/>
              <a:ext cx="4857784" cy="1214446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5" name="Skupina 46"/>
            <p:cNvGrpSpPr/>
            <p:nvPr/>
          </p:nvGrpSpPr>
          <p:grpSpPr>
            <a:xfrm rot="20580000">
              <a:off x="1870631" y="5451755"/>
              <a:ext cx="245948" cy="616246"/>
              <a:chOff x="3679025" y="1276837"/>
              <a:chExt cx="245948" cy="616246"/>
            </a:xfrm>
          </p:grpSpPr>
          <p:cxnSp>
            <p:nvCxnSpPr>
              <p:cNvPr id="106" name="Přímá spojovací čára 105"/>
              <p:cNvCxnSpPr/>
              <p:nvPr/>
            </p:nvCxnSpPr>
            <p:spPr>
              <a:xfrm rot="13920000">
                <a:off x="3500430" y="1571612"/>
                <a:ext cx="500066" cy="142876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Přímá spojovací čára 106"/>
              <p:cNvCxnSpPr/>
              <p:nvPr/>
            </p:nvCxnSpPr>
            <p:spPr>
              <a:xfrm rot="13920000">
                <a:off x="3603502" y="1455432"/>
                <a:ext cx="500066" cy="142876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12" name="Skupina 111"/>
          <p:cNvGrpSpPr/>
          <p:nvPr/>
        </p:nvGrpSpPr>
        <p:grpSpPr>
          <a:xfrm>
            <a:off x="5728283" y="1214422"/>
            <a:ext cx="1272609" cy="5000660"/>
            <a:chOff x="5728283" y="1214422"/>
            <a:chExt cx="1272609" cy="5000660"/>
          </a:xfrm>
        </p:grpSpPr>
        <p:cxnSp>
          <p:nvCxnSpPr>
            <p:cNvPr id="87" name="Přímá spojovací čára 86"/>
            <p:cNvCxnSpPr/>
            <p:nvPr/>
          </p:nvCxnSpPr>
          <p:spPr>
            <a:xfrm rot="5400000" flipH="1" flipV="1">
              <a:off x="3893339" y="3107529"/>
              <a:ext cx="5000660" cy="1214446"/>
            </a:xfrm>
            <a:prstGeom prst="line">
              <a:avLst/>
            </a:pr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08" name="Skupina 46"/>
            <p:cNvGrpSpPr/>
            <p:nvPr/>
          </p:nvGrpSpPr>
          <p:grpSpPr>
            <a:xfrm rot="20580000">
              <a:off x="5728283" y="5523192"/>
              <a:ext cx="245948" cy="616246"/>
              <a:chOff x="3679025" y="1276837"/>
              <a:chExt cx="245948" cy="616246"/>
            </a:xfrm>
          </p:grpSpPr>
          <p:cxnSp>
            <p:nvCxnSpPr>
              <p:cNvPr id="109" name="Přímá spojovací čára 108"/>
              <p:cNvCxnSpPr/>
              <p:nvPr/>
            </p:nvCxnSpPr>
            <p:spPr>
              <a:xfrm rot="13920000">
                <a:off x="3500430" y="1571612"/>
                <a:ext cx="500066" cy="142876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Přímá spojovací čára 109"/>
              <p:cNvCxnSpPr/>
              <p:nvPr/>
            </p:nvCxnSpPr>
            <p:spPr>
              <a:xfrm rot="13920000">
                <a:off x="3603502" y="1455432"/>
                <a:ext cx="500066" cy="142876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0" name="Skupina 99"/>
          <p:cNvGrpSpPr/>
          <p:nvPr/>
        </p:nvGrpSpPr>
        <p:grpSpPr>
          <a:xfrm>
            <a:off x="428596" y="2214554"/>
            <a:ext cx="8286808" cy="357190"/>
            <a:chOff x="428596" y="2214554"/>
            <a:chExt cx="8286808" cy="357190"/>
          </a:xfrm>
        </p:grpSpPr>
        <p:cxnSp>
          <p:nvCxnSpPr>
            <p:cNvPr id="50" name="Přímá spojovací čára 49"/>
            <p:cNvCxnSpPr/>
            <p:nvPr/>
          </p:nvCxnSpPr>
          <p:spPr>
            <a:xfrm>
              <a:off x="428596" y="2357430"/>
              <a:ext cx="8286808" cy="1588"/>
            </a:xfrm>
            <a:prstGeom prst="line">
              <a:avLst/>
            </a:prstGeom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2" name="Skupina 20"/>
            <p:cNvGrpSpPr/>
            <p:nvPr/>
          </p:nvGrpSpPr>
          <p:grpSpPr>
            <a:xfrm>
              <a:off x="571472" y="2214554"/>
              <a:ext cx="571504" cy="357190"/>
              <a:chOff x="642910" y="1643050"/>
              <a:chExt cx="571504" cy="357190"/>
            </a:xfrm>
          </p:grpSpPr>
          <p:cxnSp>
            <p:nvCxnSpPr>
              <p:cNvPr id="75" name="Přímá spojovací čára 74"/>
              <p:cNvCxnSpPr/>
              <p:nvPr/>
            </p:nvCxnSpPr>
            <p:spPr>
              <a:xfrm rot="5400000">
                <a:off x="642910" y="1643050"/>
                <a:ext cx="357190" cy="357190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Přímá spojovací čára 75"/>
              <p:cNvCxnSpPr/>
              <p:nvPr/>
            </p:nvCxnSpPr>
            <p:spPr>
              <a:xfrm rot="5400000">
                <a:off x="857224" y="1643050"/>
                <a:ext cx="357190" cy="357190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13" name="Skupina 112"/>
          <p:cNvGrpSpPr/>
          <p:nvPr/>
        </p:nvGrpSpPr>
        <p:grpSpPr>
          <a:xfrm>
            <a:off x="285720" y="4572008"/>
            <a:ext cx="8286808" cy="357190"/>
            <a:chOff x="285720" y="4572008"/>
            <a:chExt cx="8286808" cy="357190"/>
          </a:xfrm>
        </p:grpSpPr>
        <p:cxnSp>
          <p:nvCxnSpPr>
            <p:cNvPr id="46" name="Přímá spojovací čára 45"/>
            <p:cNvCxnSpPr/>
            <p:nvPr/>
          </p:nvCxnSpPr>
          <p:spPr>
            <a:xfrm>
              <a:off x="285720" y="4714884"/>
              <a:ext cx="8286808" cy="1588"/>
            </a:xfrm>
            <a:prstGeom prst="line">
              <a:avLst/>
            </a:prstGeom>
            <a:ln w="28575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3" name="Skupina 20"/>
            <p:cNvGrpSpPr/>
            <p:nvPr/>
          </p:nvGrpSpPr>
          <p:grpSpPr>
            <a:xfrm>
              <a:off x="642910" y="4572008"/>
              <a:ext cx="571504" cy="357190"/>
              <a:chOff x="642910" y="1643050"/>
              <a:chExt cx="571504" cy="357190"/>
            </a:xfrm>
          </p:grpSpPr>
          <p:cxnSp>
            <p:nvCxnSpPr>
              <p:cNvPr id="65" name="Přímá spojovací čára 64"/>
              <p:cNvCxnSpPr/>
              <p:nvPr/>
            </p:nvCxnSpPr>
            <p:spPr>
              <a:xfrm rot="5400000">
                <a:off x="642910" y="1643050"/>
                <a:ext cx="357190" cy="357190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ovací čára 67"/>
              <p:cNvCxnSpPr/>
              <p:nvPr/>
            </p:nvCxnSpPr>
            <p:spPr>
              <a:xfrm rot="5400000">
                <a:off x="857224" y="1643050"/>
                <a:ext cx="357190" cy="357190"/>
              </a:xfrm>
              <a:prstGeom prst="line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2" name="Kosoúhelník 51"/>
          <p:cNvSpPr/>
          <p:nvPr/>
        </p:nvSpPr>
        <p:spPr>
          <a:xfrm>
            <a:off x="2214546" y="2357430"/>
            <a:ext cx="4500594" cy="2357454"/>
          </a:xfrm>
          <a:prstGeom prst="parallelogram">
            <a:avLst/>
          </a:prstGeom>
          <a:solidFill>
            <a:srgbClr val="FF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357290" y="642918"/>
            <a:ext cx="6858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Vnitřní úhly Rovnoběžníků</a:t>
            </a:r>
            <a:endParaRPr lang="cs-CZ" sz="3200" b="1" cap="all" dirty="0"/>
          </a:p>
        </p:txBody>
      </p:sp>
      <p:sp>
        <p:nvSpPr>
          <p:cNvPr id="36" name="Oblouk 35"/>
          <p:cNvSpPr/>
          <p:nvPr/>
        </p:nvSpPr>
        <p:spPr>
          <a:xfrm>
            <a:off x="1857356" y="4143380"/>
            <a:ext cx="1071570" cy="1000132"/>
          </a:xfrm>
          <a:prstGeom prst="arc">
            <a:avLst>
              <a:gd name="adj1" fmla="val 16200000"/>
              <a:gd name="adj2" fmla="val 318103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ouk 36"/>
          <p:cNvSpPr/>
          <p:nvPr/>
        </p:nvSpPr>
        <p:spPr>
          <a:xfrm rot="10800000">
            <a:off x="6000760" y="1928802"/>
            <a:ext cx="1071570" cy="1000132"/>
          </a:xfrm>
          <a:prstGeom prst="arc">
            <a:avLst>
              <a:gd name="adj1" fmla="val 16200000"/>
              <a:gd name="adj2" fmla="val 318103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louk 37"/>
          <p:cNvSpPr/>
          <p:nvPr/>
        </p:nvSpPr>
        <p:spPr>
          <a:xfrm rot="5965437">
            <a:off x="2331245" y="1824856"/>
            <a:ext cx="1071570" cy="1000132"/>
          </a:xfrm>
          <a:prstGeom prst="arc">
            <a:avLst>
              <a:gd name="adj1" fmla="val 16200000"/>
              <a:gd name="adj2" fmla="val 318103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 rot="16728268">
            <a:off x="5541092" y="4249327"/>
            <a:ext cx="1071570" cy="1000132"/>
          </a:xfrm>
          <a:prstGeom prst="arc">
            <a:avLst>
              <a:gd name="adj1" fmla="val 16200000"/>
              <a:gd name="adj2" fmla="val 318103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2357422" y="414338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α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715008" y="4214818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β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15074" y="2285992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γ</a:t>
            </a:r>
            <a:endParaRPr lang="cs-CZ" sz="32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786050" y="2285992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δ</a:t>
            </a:r>
            <a:endParaRPr lang="cs-CZ" sz="3200" dirty="0"/>
          </a:p>
        </p:txBody>
      </p:sp>
      <p:grpSp>
        <p:nvGrpSpPr>
          <p:cNvPr id="11" name="Skupina 25"/>
          <p:cNvGrpSpPr/>
          <p:nvPr/>
        </p:nvGrpSpPr>
        <p:grpSpPr>
          <a:xfrm>
            <a:off x="1571604" y="1714488"/>
            <a:ext cx="5214974" cy="3585171"/>
            <a:chOff x="1571604" y="1714488"/>
            <a:chExt cx="5214974" cy="3585171"/>
          </a:xfrm>
        </p:grpSpPr>
        <p:sp>
          <p:nvSpPr>
            <p:cNvPr id="80" name="TextovéPole 79"/>
            <p:cNvSpPr txBox="1"/>
            <p:nvPr/>
          </p:nvSpPr>
          <p:spPr>
            <a:xfrm>
              <a:off x="1571604" y="4714884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A</a:t>
              </a:r>
              <a:endParaRPr lang="cs-CZ" sz="3200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6143636" y="4714884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B</a:t>
              </a:r>
              <a:endParaRPr lang="cs-CZ" sz="3200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000760" y="1785926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C</a:t>
              </a:r>
              <a:endParaRPr lang="cs-CZ" sz="3200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285984" y="1714488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D</a:t>
              </a:r>
              <a:endParaRPr lang="cs-CZ" sz="3200" dirty="0"/>
            </a:p>
          </p:txBody>
        </p:sp>
      </p:grpSp>
      <p:sp>
        <p:nvSpPr>
          <p:cNvPr id="95" name="TextovéPole 94"/>
          <p:cNvSpPr txBox="1"/>
          <p:nvPr/>
        </p:nvSpPr>
        <p:spPr>
          <a:xfrm>
            <a:off x="6143636" y="5857892"/>
            <a:ext cx="2643206" cy="584775"/>
          </a:xfrm>
          <a:prstGeom prst="rect">
            <a:avLst/>
          </a:prstGeom>
          <a:noFill/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α</a:t>
            </a:r>
            <a:r>
              <a:rPr lang="cs-CZ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 = </a:t>
            </a:r>
            <a:r>
              <a:rPr lang="el-GR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γ</a:t>
            </a:r>
            <a:r>
              <a:rPr lang="cs-CZ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       </a:t>
            </a:r>
            <a:r>
              <a:rPr lang="el-GR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β</a:t>
            </a:r>
            <a:r>
              <a:rPr lang="cs-CZ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 = </a:t>
            </a:r>
            <a:r>
              <a:rPr lang="el-GR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δ</a:t>
            </a:r>
            <a:r>
              <a:rPr lang="cs-CZ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714348" y="6072206"/>
            <a:ext cx="52864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Vzpomeň si na souhlasné a střídavé úhly</a:t>
            </a:r>
            <a:endParaRPr lang="cs-CZ" sz="2000" b="1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7143768" y="2857496"/>
            <a:ext cx="2286016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α</a:t>
            </a:r>
            <a:r>
              <a:rPr lang="cs-CZ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 =  </a:t>
            </a:r>
            <a:r>
              <a:rPr lang="el-GR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γ</a:t>
            </a:r>
            <a:r>
              <a:rPr lang="cs-CZ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   </a:t>
            </a:r>
            <a:r>
              <a:rPr lang="cs-CZ" sz="54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?</a:t>
            </a:r>
            <a:r>
              <a:rPr lang="cs-CZ" sz="40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   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7215206" y="3643314"/>
            <a:ext cx="1714512" cy="830997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β</a:t>
            </a:r>
            <a:r>
              <a:rPr lang="cs-CZ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 = </a:t>
            </a:r>
            <a:r>
              <a:rPr lang="el-GR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δ</a:t>
            </a:r>
            <a:r>
              <a:rPr lang="cs-CZ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   </a:t>
            </a:r>
            <a:r>
              <a:rPr lang="cs-CZ" sz="48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?</a:t>
            </a:r>
            <a:r>
              <a:rPr lang="cs-CZ" sz="40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rgbClr val="0000FF"/>
                </a:solidFill>
                <a:latin typeface="Cambria Math"/>
                <a:ea typeface="Cambria Math"/>
              </a:rPr>
              <a:t>   </a:t>
            </a:r>
            <a:endParaRPr lang="cs-CZ" sz="32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" grpId="0" animBg="1"/>
      <p:bldP spid="9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Kosoúhelník 51"/>
          <p:cNvSpPr/>
          <p:nvPr/>
        </p:nvSpPr>
        <p:spPr>
          <a:xfrm>
            <a:off x="2214546" y="2357430"/>
            <a:ext cx="4500594" cy="2357454"/>
          </a:xfrm>
          <a:prstGeom prst="parallelogram">
            <a:avLst/>
          </a:prstGeom>
          <a:solidFill>
            <a:srgbClr val="FF000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357290" y="642918"/>
            <a:ext cx="6858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Vnitřní úhly Rovnoběžníků</a:t>
            </a:r>
            <a:endParaRPr lang="cs-CZ" sz="3200" b="1" cap="all" dirty="0"/>
          </a:p>
        </p:txBody>
      </p:sp>
      <p:sp>
        <p:nvSpPr>
          <p:cNvPr id="36" name="Oblouk 35"/>
          <p:cNvSpPr/>
          <p:nvPr/>
        </p:nvSpPr>
        <p:spPr>
          <a:xfrm>
            <a:off x="1857356" y="4143380"/>
            <a:ext cx="1071570" cy="1000132"/>
          </a:xfrm>
          <a:prstGeom prst="arc">
            <a:avLst>
              <a:gd name="adj1" fmla="val 16200000"/>
              <a:gd name="adj2" fmla="val 318103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ouk 36"/>
          <p:cNvSpPr/>
          <p:nvPr/>
        </p:nvSpPr>
        <p:spPr>
          <a:xfrm rot="10800000">
            <a:off x="6000760" y="1928802"/>
            <a:ext cx="1071570" cy="1000132"/>
          </a:xfrm>
          <a:prstGeom prst="arc">
            <a:avLst>
              <a:gd name="adj1" fmla="val 16200000"/>
              <a:gd name="adj2" fmla="val 318103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louk 37"/>
          <p:cNvSpPr/>
          <p:nvPr/>
        </p:nvSpPr>
        <p:spPr>
          <a:xfrm rot="5965437">
            <a:off x="2331245" y="1824856"/>
            <a:ext cx="1071570" cy="1000132"/>
          </a:xfrm>
          <a:prstGeom prst="arc">
            <a:avLst>
              <a:gd name="adj1" fmla="val 16200000"/>
              <a:gd name="adj2" fmla="val 318103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 rot="16728268">
            <a:off x="5541092" y="4249327"/>
            <a:ext cx="1071570" cy="1000132"/>
          </a:xfrm>
          <a:prstGeom prst="arc">
            <a:avLst>
              <a:gd name="adj1" fmla="val 16200000"/>
              <a:gd name="adj2" fmla="val 318103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2357422" y="4143380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α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715008" y="4214818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β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215074" y="2285992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γ</a:t>
            </a:r>
            <a:endParaRPr lang="cs-CZ" sz="32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786050" y="2285992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δ</a:t>
            </a:r>
            <a:endParaRPr lang="cs-CZ" sz="3200" dirty="0"/>
          </a:p>
        </p:txBody>
      </p:sp>
      <p:grpSp>
        <p:nvGrpSpPr>
          <p:cNvPr id="11" name="Skupina 25"/>
          <p:cNvGrpSpPr/>
          <p:nvPr/>
        </p:nvGrpSpPr>
        <p:grpSpPr>
          <a:xfrm>
            <a:off x="1571604" y="1714488"/>
            <a:ext cx="5214974" cy="3585171"/>
            <a:chOff x="1571604" y="1714488"/>
            <a:chExt cx="5214974" cy="3585171"/>
          </a:xfrm>
        </p:grpSpPr>
        <p:sp>
          <p:nvSpPr>
            <p:cNvPr id="80" name="TextovéPole 79"/>
            <p:cNvSpPr txBox="1"/>
            <p:nvPr/>
          </p:nvSpPr>
          <p:spPr>
            <a:xfrm>
              <a:off x="1571604" y="4714884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A</a:t>
              </a:r>
              <a:endParaRPr lang="cs-CZ" sz="3200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6143636" y="4714884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B</a:t>
              </a:r>
              <a:endParaRPr lang="cs-CZ" sz="3200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000760" y="1785926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C</a:t>
              </a:r>
              <a:endParaRPr lang="cs-CZ" sz="3200" dirty="0"/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2285984" y="1714488"/>
              <a:ext cx="64294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D</a:t>
              </a:r>
              <a:endParaRPr lang="cs-CZ" sz="3200" dirty="0"/>
            </a:p>
          </p:txBody>
        </p:sp>
      </p:grpSp>
      <p:sp>
        <p:nvSpPr>
          <p:cNvPr id="97" name="TextovéPole 96"/>
          <p:cNvSpPr txBox="1"/>
          <p:nvPr/>
        </p:nvSpPr>
        <p:spPr>
          <a:xfrm>
            <a:off x="2214546" y="5286388"/>
            <a:ext cx="3857652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α</a:t>
            </a:r>
            <a:r>
              <a:rPr lang="cs-CZ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 + </a:t>
            </a:r>
            <a:r>
              <a:rPr lang="el-GR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β</a:t>
            </a:r>
            <a:r>
              <a:rPr lang="cs-CZ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 + </a:t>
            </a:r>
            <a:r>
              <a:rPr lang="el-GR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γ</a:t>
            </a:r>
            <a:r>
              <a:rPr lang="cs-CZ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 + </a:t>
            </a:r>
            <a:r>
              <a:rPr lang="el-GR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δ</a:t>
            </a:r>
            <a:r>
              <a:rPr lang="cs-CZ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 = 360°     </a:t>
            </a:r>
            <a:r>
              <a:rPr lang="cs-CZ" sz="40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  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Kosoúhelník 51"/>
          <p:cNvSpPr/>
          <p:nvPr/>
        </p:nvSpPr>
        <p:spPr>
          <a:xfrm>
            <a:off x="1142976" y="2000240"/>
            <a:ext cx="2357454" cy="3429024"/>
          </a:xfrm>
          <a:prstGeom prst="parallelogram">
            <a:avLst/>
          </a:prstGeom>
          <a:solidFill>
            <a:schemeClr val="accent3">
              <a:lumMod val="75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1357290" y="642918"/>
            <a:ext cx="6858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Urči velikosti vnitřních úhlů</a:t>
            </a:r>
            <a:endParaRPr lang="cs-CZ" sz="2800" b="1" dirty="0"/>
          </a:p>
        </p:txBody>
      </p:sp>
      <p:sp>
        <p:nvSpPr>
          <p:cNvPr id="36" name="Oblouk 35"/>
          <p:cNvSpPr/>
          <p:nvPr/>
        </p:nvSpPr>
        <p:spPr>
          <a:xfrm>
            <a:off x="714348" y="4857760"/>
            <a:ext cx="1071570" cy="1000132"/>
          </a:xfrm>
          <a:prstGeom prst="arc">
            <a:avLst>
              <a:gd name="adj1" fmla="val 16200000"/>
              <a:gd name="adj2" fmla="val 318103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ouk 36"/>
          <p:cNvSpPr/>
          <p:nvPr/>
        </p:nvSpPr>
        <p:spPr>
          <a:xfrm rot="10800000">
            <a:off x="2857488" y="1571612"/>
            <a:ext cx="1071570" cy="1000132"/>
          </a:xfrm>
          <a:prstGeom prst="arc">
            <a:avLst>
              <a:gd name="adj1" fmla="val 16200000"/>
              <a:gd name="adj2" fmla="val 318103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louk 37"/>
          <p:cNvSpPr/>
          <p:nvPr/>
        </p:nvSpPr>
        <p:spPr>
          <a:xfrm rot="5965437">
            <a:off x="1259674" y="1467666"/>
            <a:ext cx="1071570" cy="1000132"/>
          </a:xfrm>
          <a:prstGeom prst="arc">
            <a:avLst>
              <a:gd name="adj1" fmla="val 16200000"/>
              <a:gd name="adj2" fmla="val 318103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louk 38"/>
          <p:cNvSpPr/>
          <p:nvPr/>
        </p:nvSpPr>
        <p:spPr>
          <a:xfrm rot="16728268">
            <a:off x="2326382" y="4963708"/>
            <a:ext cx="1071570" cy="1000132"/>
          </a:xfrm>
          <a:prstGeom prst="arc">
            <a:avLst>
              <a:gd name="adj1" fmla="val 16200000"/>
              <a:gd name="adj2" fmla="val 318103"/>
            </a:avLst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1142976" y="492919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α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500298" y="4857760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β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071802" y="1928802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γ</a:t>
            </a:r>
            <a:endParaRPr lang="cs-CZ" sz="32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785918" y="1928802"/>
            <a:ext cx="3571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dirty="0" smtClean="0">
                <a:latin typeface="Cambria Math"/>
                <a:ea typeface="Cambria Math"/>
              </a:rPr>
              <a:t>δ</a:t>
            </a:r>
            <a:endParaRPr lang="cs-CZ" sz="32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642910" y="5286388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2857488" y="535782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571868" y="164305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214414" y="164305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4214810" y="3643314"/>
            <a:ext cx="3857652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76200"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α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+ </a:t>
            </a:r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β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+ </a:t>
            </a:r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γ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+ </a:t>
            </a:r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δ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Cambria Math"/>
                <a:cs typeface="Arial" pitchFamily="34" charset="0"/>
              </a:rPr>
              <a:t>=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360°     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 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429124" y="1285860"/>
            <a:ext cx="157163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α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Cambria Math"/>
                <a:cs typeface="Arial" pitchFamily="34" charset="0"/>
              </a:rPr>
              <a:t>=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75°</a:t>
            </a:r>
          </a:p>
          <a:p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β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Cambria Math"/>
                <a:cs typeface="Arial" pitchFamily="34" charset="0"/>
              </a:rPr>
              <a:t>=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?</a:t>
            </a:r>
          </a:p>
          <a:p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γ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Cambria Math"/>
                <a:cs typeface="Arial" pitchFamily="34" charset="0"/>
              </a:rPr>
              <a:t>=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?</a:t>
            </a:r>
          </a:p>
          <a:p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δ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Cambria Math"/>
                <a:cs typeface="Arial" pitchFamily="34" charset="0"/>
              </a:rPr>
              <a:t>=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?</a:t>
            </a:r>
          </a:p>
          <a:p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72198" y="2214554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γ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= </a:t>
            </a:r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α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Cambria Math"/>
                <a:cs typeface="Arial" pitchFamily="34" charset="0"/>
              </a:rPr>
              <a:t>=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75° 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43372" y="5429264"/>
            <a:ext cx="41434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β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+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δ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Cambria Math"/>
                <a:cs typeface="Arial" pitchFamily="34" charset="0"/>
              </a:rPr>
              <a:t>=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360° - (</a:t>
            </a:r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α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+ </a:t>
            </a:r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γ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857752" y="4572008"/>
            <a:ext cx="2714644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76200"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α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= </a:t>
            </a:r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γ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      </a:t>
            </a:r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β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Cambria Math"/>
                <a:cs typeface="Arial" pitchFamily="34" charset="0"/>
              </a:rPr>
              <a:t>=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δ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    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 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29190" y="6000768"/>
            <a:ext cx="2714644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76200"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ambria Math"/>
                <a:ea typeface="Cambria Math"/>
              </a:rPr>
              <a:t> </a:t>
            </a:r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β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Cambria Math"/>
                <a:cs typeface="Arial" pitchFamily="34" charset="0"/>
              </a:rPr>
              <a:t>=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el-GR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δ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Cambria Math"/>
                <a:cs typeface="Arial" pitchFamily="34" charset="0"/>
              </a:rPr>
              <a:t>= 105°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    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latin typeface="Cambria Math"/>
                <a:ea typeface="Cambria Math"/>
              </a:rPr>
              <a:t>   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21" grpId="0"/>
      <p:bldP spid="22" grpId="0"/>
      <p:bldP spid="23" grpId="0"/>
      <p:bldP spid="25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000232" y="642918"/>
            <a:ext cx="4643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VÝŠKY ROVNOBĚŽNÍKU</a:t>
            </a:r>
            <a:endParaRPr lang="cs-CZ" sz="28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714480" y="4929198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286512" y="500063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2143108" y="2214554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24" name="Kosoúhelník 23"/>
          <p:cNvSpPr/>
          <p:nvPr/>
        </p:nvSpPr>
        <p:spPr>
          <a:xfrm>
            <a:off x="2071670" y="2571744"/>
            <a:ext cx="4929222" cy="2500330"/>
          </a:xfrm>
          <a:prstGeom prst="parallelogram">
            <a:avLst/>
          </a:prstGeom>
          <a:solidFill>
            <a:srgbClr val="00FF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72330" y="214311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00496" y="5072074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58016" y="3429000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000232" y="642918"/>
            <a:ext cx="4643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VÝŠKY ROVNOBĚŽNÍKU</a:t>
            </a:r>
            <a:endParaRPr lang="cs-CZ" sz="28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714480" y="4929198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286512" y="500063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2143108" y="2214554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24" name="Kosoúhelník 23"/>
          <p:cNvSpPr/>
          <p:nvPr/>
        </p:nvSpPr>
        <p:spPr>
          <a:xfrm>
            <a:off x="2071670" y="2571744"/>
            <a:ext cx="4929222" cy="2500330"/>
          </a:xfrm>
          <a:prstGeom prst="parallelogram">
            <a:avLst/>
          </a:prstGeom>
          <a:solidFill>
            <a:srgbClr val="00FF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072330" y="214311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000496" y="5072074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FF"/>
                </a:solidFill>
              </a:rPr>
              <a:t>a</a:t>
            </a:r>
            <a:endParaRPr lang="cs-CZ" sz="3200" dirty="0">
              <a:solidFill>
                <a:srgbClr val="0000FF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58016" y="3429000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</a:t>
            </a:r>
            <a:endParaRPr lang="cs-CZ" sz="3200" dirty="0">
              <a:solidFill>
                <a:srgbClr val="FF0000"/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2071670" y="2571744"/>
            <a:ext cx="4357718" cy="2782583"/>
            <a:chOff x="2071670" y="2571744"/>
            <a:chExt cx="4357718" cy="2782583"/>
          </a:xfrm>
        </p:grpSpPr>
        <p:cxnSp>
          <p:nvCxnSpPr>
            <p:cNvPr id="13" name="Přímá spojovací čára 12"/>
            <p:cNvCxnSpPr/>
            <p:nvPr/>
          </p:nvCxnSpPr>
          <p:spPr>
            <a:xfrm rot="5400000">
              <a:off x="2643174" y="3786190"/>
              <a:ext cx="2500330" cy="71438"/>
            </a:xfrm>
            <a:prstGeom prst="line">
              <a:avLst/>
            </a:prstGeom>
            <a:ln w="38100">
              <a:solidFill>
                <a:srgbClr val="0000FF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ovéPole 13"/>
            <p:cNvSpPr txBox="1"/>
            <p:nvPr/>
          </p:nvSpPr>
          <p:spPr>
            <a:xfrm>
              <a:off x="3929058" y="3643314"/>
              <a:ext cx="71438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err="1" smtClean="0">
                  <a:solidFill>
                    <a:srgbClr val="0000FF"/>
                  </a:solidFill>
                </a:rPr>
                <a:t>v</a:t>
              </a:r>
              <a:r>
                <a:rPr lang="cs-CZ" sz="3200" baseline="-25000" dirty="0" err="1" smtClean="0">
                  <a:solidFill>
                    <a:srgbClr val="0000FF"/>
                  </a:solidFill>
                </a:rPr>
                <a:t>a</a:t>
              </a:r>
              <a:endParaRPr lang="cs-CZ" sz="3200" dirty="0">
                <a:solidFill>
                  <a:srgbClr val="0000FF"/>
                </a:solidFill>
              </a:endParaRPr>
            </a:p>
          </p:txBody>
        </p:sp>
        <p:grpSp>
          <p:nvGrpSpPr>
            <p:cNvPr id="15" name="Skupina 14"/>
            <p:cNvGrpSpPr/>
            <p:nvPr/>
          </p:nvGrpSpPr>
          <p:grpSpPr>
            <a:xfrm>
              <a:off x="3500430" y="4643446"/>
              <a:ext cx="755062" cy="710881"/>
              <a:chOff x="2695093" y="4770613"/>
              <a:chExt cx="755062" cy="710881"/>
            </a:xfrm>
          </p:grpSpPr>
          <p:sp>
            <p:nvSpPr>
              <p:cNvPr id="16" name="Elipsa 15"/>
              <p:cNvSpPr/>
              <p:nvPr/>
            </p:nvSpPr>
            <p:spPr>
              <a:xfrm rot="5400000">
                <a:off x="3210409" y="5004905"/>
                <a:ext cx="79976" cy="71438"/>
              </a:xfrm>
              <a:prstGeom prst="ellipse">
                <a:avLst/>
              </a:prstGeom>
              <a:solidFill>
                <a:srgbClr val="7030A0"/>
              </a:solidFill>
              <a:ln>
                <a:solidFill>
                  <a:srgbClr val="0000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7" name="Oblouk 16"/>
              <p:cNvSpPr/>
              <p:nvPr/>
            </p:nvSpPr>
            <p:spPr>
              <a:xfrm rot="551363">
                <a:off x="2695093" y="4770613"/>
                <a:ext cx="755062" cy="710881"/>
              </a:xfrm>
              <a:prstGeom prst="arc">
                <a:avLst/>
              </a:prstGeom>
              <a:ln w="57150"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cxnSp>
          <p:nvCxnSpPr>
            <p:cNvPr id="19" name="Přímá spojovací čára 18"/>
            <p:cNvCxnSpPr/>
            <p:nvPr/>
          </p:nvCxnSpPr>
          <p:spPr>
            <a:xfrm>
              <a:off x="2071670" y="5072074"/>
              <a:ext cx="4357718" cy="1588"/>
            </a:xfrm>
            <a:prstGeom prst="line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7000892" y="4929198"/>
            <a:ext cx="1643074" cy="717769"/>
            <a:chOff x="7000892" y="4929198"/>
            <a:chExt cx="1643074" cy="717769"/>
          </a:xfrm>
        </p:grpSpPr>
        <p:sp>
          <p:nvSpPr>
            <p:cNvPr id="21" name="TextovéPole 20"/>
            <p:cNvSpPr txBox="1"/>
            <p:nvPr/>
          </p:nvSpPr>
          <p:spPr>
            <a:xfrm>
              <a:off x="7000892" y="4929198"/>
              <a:ext cx="164307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0000FF"/>
                  </a:solidFill>
                </a:rPr>
                <a:t>a     </a:t>
              </a:r>
              <a:r>
                <a:rPr lang="cs-CZ" sz="3200" b="1" dirty="0" err="1" smtClean="0">
                  <a:solidFill>
                    <a:srgbClr val="0000FF"/>
                  </a:solidFill>
                </a:rPr>
                <a:t>v</a:t>
              </a:r>
              <a:r>
                <a:rPr lang="cs-CZ" sz="3200" b="1" baseline="-25000" dirty="0" err="1" smtClean="0">
                  <a:solidFill>
                    <a:srgbClr val="0000FF"/>
                  </a:solidFill>
                </a:rPr>
                <a:t>a</a:t>
              </a:r>
              <a:r>
                <a:rPr lang="cs-CZ" sz="3200" b="1" dirty="0" smtClean="0">
                  <a:solidFill>
                    <a:srgbClr val="0000FF"/>
                  </a:solidFill>
                </a:rPr>
                <a:t> 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7358082" y="5000636"/>
              <a:ext cx="50006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0000FF"/>
                  </a:solidFill>
                </a:rPr>
                <a:t>┴</a:t>
              </a:r>
              <a:endParaRPr lang="cs-CZ" sz="3600" b="1" dirty="0">
                <a:solidFill>
                  <a:srgbClr val="0000FF"/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7072330" y="5786454"/>
            <a:ext cx="1643074" cy="717769"/>
            <a:chOff x="7000892" y="4929198"/>
            <a:chExt cx="1643074" cy="717769"/>
          </a:xfrm>
        </p:grpSpPr>
        <p:sp>
          <p:nvSpPr>
            <p:cNvPr id="42" name="TextovéPole 41"/>
            <p:cNvSpPr txBox="1"/>
            <p:nvPr/>
          </p:nvSpPr>
          <p:spPr>
            <a:xfrm>
              <a:off x="7000892" y="4929198"/>
              <a:ext cx="164307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b</a:t>
              </a:r>
              <a:r>
                <a:rPr lang="cs-CZ" sz="3200" b="1" dirty="0" smtClean="0">
                  <a:solidFill>
                    <a:srgbClr val="0000FF"/>
                  </a:solidFill>
                </a:rPr>
                <a:t>     </a:t>
              </a:r>
              <a:r>
                <a:rPr lang="cs-CZ" sz="3200" b="1" dirty="0" err="1" smtClean="0">
                  <a:solidFill>
                    <a:srgbClr val="FF0000"/>
                  </a:solidFill>
                </a:rPr>
                <a:t>v</a:t>
              </a:r>
              <a:r>
                <a:rPr lang="cs-CZ" sz="3200" b="1" baseline="-25000" dirty="0" err="1" smtClean="0">
                  <a:solidFill>
                    <a:srgbClr val="FF0000"/>
                  </a:solidFill>
                </a:rPr>
                <a:t>b</a:t>
              </a:r>
              <a:r>
                <a:rPr lang="cs-CZ" sz="3200" b="1" dirty="0" smtClean="0">
                  <a:solidFill>
                    <a:srgbClr val="0000FF"/>
                  </a:solidFill>
                </a:rPr>
                <a:t> 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358082" y="5000636"/>
              <a:ext cx="50006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┴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2571736" y="2571744"/>
            <a:ext cx="4516739" cy="2500330"/>
            <a:chOff x="2571736" y="2571744"/>
            <a:chExt cx="4516739" cy="2500330"/>
          </a:xfrm>
        </p:grpSpPr>
        <p:cxnSp>
          <p:nvCxnSpPr>
            <p:cNvPr id="30" name="Přímá spojovací čára 29"/>
            <p:cNvCxnSpPr>
              <a:endCxn id="24" idx="2"/>
            </p:cNvCxnSpPr>
            <p:nvPr/>
          </p:nvCxnSpPr>
          <p:spPr>
            <a:xfrm>
              <a:off x="2571736" y="2928934"/>
              <a:ext cx="4116615" cy="892975"/>
            </a:xfrm>
            <a:prstGeom prst="line">
              <a:avLst/>
            </a:prstGeom>
            <a:ln w="38100">
              <a:solidFill>
                <a:srgbClr val="FF000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ovéPole 34"/>
            <p:cNvSpPr txBox="1"/>
            <p:nvPr/>
          </p:nvSpPr>
          <p:spPr>
            <a:xfrm>
              <a:off x="5143504" y="2928934"/>
              <a:ext cx="71438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err="1" smtClean="0">
                  <a:solidFill>
                    <a:srgbClr val="FF0000"/>
                  </a:solidFill>
                </a:rPr>
                <a:t>v</a:t>
              </a:r>
              <a:r>
                <a:rPr lang="cs-CZ" sz="3200" baseline="-25000" dirty="0" err="1" smtClean="0">
                  <a:solidFill>
                    <a:srgbClr val="FF0000"/>
                  </a:solidFill>
                </a:rPr>
                <a:t>b</a:t>
              </a:r>
              <a:endParaRPr lang="cs-CZ" sz="3200" dirty="0">
                <a:solidFill>
                  <a:srgbClr val="FF0000"/>
                </a:solidFill>
              </a:endParaRPr>
            </a:p>
          </p:txBody>
        </p:sp>
        <p:sp>
          <p:nvSpPr>
            <p:cNvPr id="39" name="Elipsa 38"/>
            <p:cNvSpPr/>
            <p:nvPr/>
          </p:nvSpPr>
          <p:spPr>
            <a:xfrm rot="16692742">
              <a:off x="6482803" y="3929603"/>
              <a:ext cx="79976" cy="71438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Oblouk 39"/>
            <p:cNvSpPr/>
            <p:nvPr/>
          </p:nvSpPr>
          <p:spPr>
            <a:xfrm rot="11844105">
              <a:off x="6333413" y="3550722"/>
              <a:ext cx="755062" cy="710881"/>
            </a:xfrm>
            <a:prstGeom prst="arc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6" name="Přímá spojovací čára 45"/>
            <p:cNvCxnSpPr/>
            <p:nvPr/>
          </p:nvCxnSpPr>
          <p:spPr>
            <a:xfrm rot="5400000">
              <a:off x="5429256" y="3500438"/>
              <a:ext cx="2500330" cy="642942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Přímá spojovací čára 31"/>
          <p:cNvCxnSpPr>
            <a:stCxn id="24" idx="1"/>
          </p:cNvCxnSpPr>
          <p:nvPr/>
        </p:nvCxnSpPr>
        <p:spPr>
          <a:xfrm rot="16200000" flipV="1">
            <a:off x="3326211" y="-825937"/>
            <a:ext cx="71438" cy="5723792"/>
          </a:xfrm>
          <a:prstGeom prst="line">
            <a:avLst/>
          </a:pr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000232" y="642918"/>
            <a:ext cx="4643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VÝŠKY ROVNOBĚŽNÍKU</a:t>
            </a:r>
            <a:endParaRPr lang="cs-CZ" sz="28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1071538" y="5143512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4286248" y="521495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500562" y="142873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24" name="Kosoúhelník 23"/>
          <p:cNvSpPr/>
          <p:nvPr/>
        </p:nvSpPr>
        <p:spPr>
          <a:xfrm>
            <a:off x="1428728" y="2071678"/>
            <a:ext cx="6357982" cy="3071834"/>
          </a:xfrm>
          <a:prstGeom prst="parallelogram">
            <a:avLst>
              <a:gd name="adj" fmla="val 105221"/>
            </a:avLst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858148" y="178592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714612" y="5143512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FF"/>
                </a:solidFill>
              </a:rPr>
              <a:t>a</a:t>
            </a:r>
            <a:endParaRPr lang="cs-CZ" sz="3200" dirty="0">
              <a:solidFill>
                <a:srgbClr val="0000FF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143636" y="3571876"/>
            <a:ext cx="490542" cy="594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grpSp>
        <p:nvGrpSpPr>
          <p:cNvPr id="53" name="Skupina 52"/>
          <p:cNvGrpSpPr/>
          <p:nvPr/>
        </p:nvGrpSpPr>
        <p:grpSpPr>
          <a:xfrm>
            <a:off x="1571604" y="2071678"/>
            <a:ext cx="969376" cy="3354087"/>
            <a:chOff x="1571604" y="2071678"/>
            <a:chExt cx="969376" cy="3354087"/>
          </a:xfrm>
        </p:grpSpPr>
        <p:grpSp>
          <p:nvGrpSpPr>
            <p:cNvPr id="52" name="Skupina 51"/>
            <p:cNvGrpSpPr/>
            <p:nvPr/>
          </p:nvGrpSpPr>
          <p:grpSpPr>
            <a:xfrm>
              <a:off x="1571604" y="2071678"/>
              <a:ext cx="776294" cy="3071834"/>
              <a:chOff x="1571604" y="2071678"/>
              <a:chExt cx="776294" cy="3071834"/>
            </a:xfrm>
          </p:grpSpPr>
          <p:cxnSp>
            <p:nvCxnSpPr>
              <p:cNvPr id="34" name="Přímá spojovací čára 33"/>
              <p:cNvCxnSpPr/>
              <p:nvPr/>
            </p:nvCxnSpPr>
            <p:spPr>
              <a:xfrm rot="5400000" flipH="1" flipV="1">
                <a:off x="714348" y="3571876"/>
                <a:ext cx="3071834" cy="71438"/>
              </a:xfrm>
              <a:prstGeom prst="line">
                <a:avLst/>
              </a:prstGeom>
              <a:ln w="38100">
                <a:solidFill>
                  <a:srgbClr val="0000FF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" name="TextovéPole 35"/>
              <p:cNvSpPr txBox="1"/>
              <p:nvPr/>
            </p:nvSpPr>
            <p:spPr>
              <a:xfrm>
                <a:off x="1571604" y="3071810"/>
                <a:ext cx="776294" cy="5942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b="1" dirty="0" err="1" smtClean="0">
                    <a:solidFill>
                      <a:srgbClr val="0000FF"/>
                    </a:solidFill>
                  </a:rPr>
                  <a:t>v</a:t>
                </a:r>
                <a:r>
                  <a:rPr lang="cs-CZ" sz="3200" b="1" baseline="-25000" dirty="0" err="1" smtClean="0">
                    <a:solidFill>
                      <a:srgbClr val="0000FF"/>
                    </a:solidFill>
                  </a:rPr>
                  <a:t>a</a:t>
                </a:r>
                <a:endParaRPr lang="cs-CZ" sz="3200" b="1" dirty="0">
                  <a:solidFill>
                    <a:srgbClr val="0000FF"/>
                  </a:solidFill>
                </a:endParaRPr>
              </a:p>
            </p:txBody>
          </p:sp>
        </p:grpSp>
        <p:sp>
          <p:nvSpPr>
            <p:cNvPr id="38" name="Elipsa 37"/>
            <p:cNvSpPr/>
            <p:nvPr/>
          </p:nvSpPr>
          <p:spPr>
            <a:xfrm rot="5400000">
              <a:off x="2301234" y="4949176"/>
              <a:ext cx="79976" cy="71438"/>
            </a:xfrm>
            <a:prstGeom prst="ellipse">
              <a:avLst/>
            </a:prstGeom>
            <a:solidFill>
              <a:srgbClr val="0000FF"/>
            </a:solidFill>
            <a:ln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1" name="Oblouk 40"/>
            <p:cNvSpPr/>
            <p:nvPr/>
          </p:nvSpPr>
          <p:spPr>
            <a:xfrm rot="551363">
              <a:off x="1785918" y="4714884"/>
              <a:ext cx="755062" cy="710881"/>
            </a:xfrm>
            <a:prstGeom prst="arc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4071934" y="2643182"/>
            <a:ext cx="1824426" cy="1802497"/>
            <a:chOff x="4071934" y="2643182"/>
            <a:chExt cx="1824426" cy="1802497"/>
          </a:xfrm>
        </p:grpSpPr>
        <p:cxnSp>
          <p:nvCxnSpPr>
            <p:cNvPr id="45" name="Přímá spojovací čára 44"/>
            <p:cNvCxnSpPr/>
            <p:nvPr/>
          </p:nvCxnSpPr>
          <p:spPr>
            <a:xfrm>
              <a:off x="4071934" y="2643182"/>
              <a:ext cx="1571636" cy="1500198"/>
            </a:xfrm>
            <a:prstGeom prst="line">
              <a:avLst/>
            </a:prstGeom>
            <a:ln w="38100">
              <a:solidFill>
                <a:srgbClr val="0000FF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ovéPole 46"/>
            <p:cNvSpPr txBox="1"/>
            <p:nvPr/>
          </p:nvSpPr>
          <p:spPr>
            <a:xfrm>
              <a:off x="4857752" y="2786058"/>
              <a:ext cx="776294" cy="5942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err="1" smtClean="0">
                  <a:solidFill>
                    <a:srgbClr val="0000FF"/>
                  </a:solidFill>
                </a:rPr>
                <a:t>v</a:t>
              </a:r>
              <a:r>
                <a:rPr lang="cs-CZ" sz="3200" b="1" baseline="-25000" dirty="0" err="1" smtClean="0">
                  <a:solidFill>
                    <a:srgbClr val="0000FF"/>
                  </a:solidFill>
                </a:rPr>
                <a:t>b</a:t>
              </a:r>
              <a:endParaRPr lang="cs-CZ" sz="3200" b="1" dirty="0">
                <a:solidFill>
                  <a:srgbClr val="0000FF"/>
                </a:solidFill>
              </a:endParaRPr>
            </a:p>
          </p:txBody>
        </p:sp>
        <p:sp>
          <p:nvSpPr>
            <p:cNvPr id="49" name="Elipsa 48"/>
            <p:cNvSpPr/>
            <p:nvPr/>
          </p:nvSpPr>
          <p:spPr>
            <a:xfrm rot="2682232">
              <a:off x="5543175" y="3868072"/>
              <a:ext cx="79976" cy="71438"/>
            </a:xfrm>
            <a:prstGeom prst="ellipse">
              <a:avLst/>
            </a:prstGeom>
            <a:solidFill>
              <a:srgbClr val="0000FF"/>
            </a:solidFill>
            <a:ln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0" name="Oblouk 49"/>
            <p:cNvSpPr/>
            <p:nvPr/>
          </p:nvSpPr>
          <p:spPr>
            <a:xfrm rot="19433595">
              <a:off x="5141298" y="3734798"/>
              <a:ext cx="755062" cy="710881"/>
            </a:xfrm>
            <a:prstGeom prst="arc">
              <a:avLst/>
            </a:prstGeom>
            <a:ln w="571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714348" y="571480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Vyznač, změř a zapiš výšky rovnoběžníků </a:t>
            </a:r>
            <a:endParaRPr lang="cs-CZ" sz="2400" b="1" dirty="0"/>
          </a:p>
        </p:txBody>
      </p:sp>
      <p:sp>
        <p:nvSpPr>
          <p:cNvPr id="31" name="Kosoúhelník 30"/>
          <p:cNvSpPr/>
          <p:nvPr/>
        </p:nvSpPr>
        <p:spPr>
          <a:xfrm flipH="1">
            <a:off x="2786050" y="1285860"/>
            <a:ext cx="3714776" cy="1500198"/>
          </a:xfrm>
          <a:prstGeom prst="parallelogram">
            <a:avLst>
              <a:gd name="adj" fmla="val 117903"/>
            </a:avLst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>
            <a:off x="6357950" y="1214422"/>
            <a:ext cx="2071702" cy="3000396"/>
          </a:xfrm>
          <a:prstGeom prst="parallelogram">
            <a:avLst>
              <a:gd name="adj" fmla="val 39238"/>
            </a:avLst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>
            <a:off x="3714744" y="3357562"/>
            <a:ext cx="2357454" cy="1714512"/>
          </a:xfrm>
          <a:prstGeom prst="parallelogram">
            <a:avLst>
              <a:gd name="adj" fmla="val 26720"/>
            </a:avLst>
          </a:prstGeom>
          <a:solidFill>
            <a:srgbClr val="00CC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>
            <a:off x="4500562" y="5072074"/>
            <a:ext cx="4000528" cy="1071570"/>
          </a:xfrm>
          <a:prstGeom prst="parallelogram">
            <a:avLst>
              <a:gd name="adj" fmla="val 210252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 rot="2503264">
            <a:off x="794159" y="1680935"/>
            <a:ext cx="2572519" cy="2508300"/>
          </a:xfrm>
          <a:prstGeom prst="parallelogram">
            <a:avLst>
              <a:gd name="adj" fmla="val 44038"/>
            </a:avLst>
          </a:prstGeom>
          <a:solidFill>
            <a:srgbClr val="9933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3993289">
            <a:off x="827278" y="4239984"/>
            <a:ext cx="2466284" cy="2487771"/>
          </a:xfrm>
          <a:prstGeom prst="parallelogram">
            <a:avLst>
              <a:gd name="adj" fmla="val 46983"/>
            </a:avLst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714348" y="571480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Vyznač, změř a zapiš výšky rovnoběžníků </a:t>
            </a:r>
            <a:endParaRPr lang="cs-CZ" sz="2400" b="1" dirty="0"/>
          </a:p>
        </p:txBody>
      </p:sp>
      <p:sp>
        <p:nvSpPr>
          <p:cNvPr id="31" name="Kosoúhelník 30"/>
          <p:cNvSpPr/>
          <p:nvPr/>
        </p:nvSpPr>
        <p:spPr>
          <a:xfrm flipH="1">
            <a:off x="2786050" y="1285860"/>
            <a:ext cx="3714776" cy="1500198"/>
          </a:xfrm>
          <a:prstGeom prst="parallelogram">
            <a:avLst>
              <a:gd name="adj" fmla="val 117903"/>
            </a:avLst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osoúhelník 31"/>
          <p:cNvSpPr/>
          <p:nvPr/>
        </p:nvSpPr>
        <p:spPr>
          <a:xfrm>
            <a:off x="6357950" y="1214422"/>
            <a:ext cx="2071702" cy="3000396"/>
          </a:xfrm>
          <a:prstGeom prst="parallelogram">
            <a:avLst>
              <a:gd name="adj" fmla="val 39238"/>
            </a:avLst>
          </a:prstGeom>
          <a:solidFill>
            <a:srgbClr val="92D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úhelník 32"/>
          <p:cNvSpPr/>
          <p:nvPr/>
        </p:nvSpPr>
        <p:spPr>
          <a:xfrm>
            <a:off x="3714744" y="3357562"/>
            <a:ext cx="2357454" cy="1714512"/>
          </a:xfrm>
          <a:prstGeom prst="parallelogram">
            <a:avLst>
              <a:gd name="adj" fmla="val 26720"/>
            </a:avLst>
          </a:prstGeom>
          <a:solidFill>
            <a:srgbClr val="00CC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úhelník 33"/>
          <p:cNvSpPr/>
          <p:nvPr/>
        </p:nvSpPr>
        <p:spPr>
          <a:xfrm>
            <a:off x="4500562" y="5072074"/>
            <a:ext cx="4000528" cy="1071570"/>
          </a:xfrm>
          <a:prstGeom prst="parallelogram">
            <a:avLst>
              <a:gd name="adj" fmla="val 210252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 rot="3993289">
            <a:off x="827278" y="4239984"/>
            <a:ext cx="2466284" cy="2487771"/>
          </a:xfrm>
          <a:prstGeom prst="parallelogram">
            <a:avLst>
              <a:gd name="adj" fmla="val 46983"/>
            </a:avLst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ovací čára 46"/>
          <p:cNvCxnSpPr/>
          <p:nvPr/>
        </p:nvCxnSpPr>
        <p:spPr>
          <a:xfrm>
            <a:off x="5857884" y="6143644"/>
            <a:ext cx="250033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Kosoúhelník 35"/>
          <p:cNvSpPr/>
          <p:nvPr/>
        </p:nvSpPr>
        <p:spPr>
          <a:xfrm rot="2503264">
            <a:off x="794159" y="1680935"/>
            <a:ext cx="2572519" cy="2508300"/>
          </a:xfrm>
          <a:prstGeom prst="parallelogram">
            <a:avLst>
              <a:gd name="adj" fmla="val 44038"/>
            </a:avLst>
          </a:prstGeom>
          <a:solidFill>
            <a:srgbClr val="9933FF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9" name="Skupina 88"/>
          <p:cNvGrpSpPr/>
          <p:nvPr/>
        </p:nvGrpSpPr>
        <p:grpSpPr>
          <a:xfrm>
            <a:off x="1044854" y="2143116"/>
            <a:ext cx="2026950" cy="1814706"/>
            <a:chOff x="1044854" y="2143116"/>
            <a:chExt cx="2026950" cy="1814706"/>
          </a:xfrm>
        </p:grpSpPr>
        <p:cxnSp>
          <p:nvCxnSpPr>
            <p:cNvPr id="49" name="Přímá spojovací čára 48"/>
            <p:cNvCxnSpPr>
              <a:stCxn id="36" idx="4"/>
            </p:cNvCxnSpPr>
            <p:nvPr/>
          </p:nvCxnSpPr>
          <p:spPr>
            <a:xfrm rot="5400000" flipH="1" flipV="1">
              <a:off x="1294760" y="2094132"/>
              <a:ext cx="1728059" cy="1826028"/>
            </a:xfrm>
            <a:prstGeom prst="line">
              <a:avLst/>
            </a:prstGeom>
            <a:ln w="285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9" name="Skupina 38"/>
            <p:cNvGrpSpPr/>
            <p:nvPr/>
          </p:nvGrpSpPr>
          <p:grpSpPr>
            <a:xfrm rot="6251886">
              <a:off x="1037340" y="3550633"/>
              <a:ext cx="414703" cy="399676"/>
              <a:chOff x="6161780" y="4217132"/>
              <a:chExt cx="579962" cy="566876"/>
            </a:xfrm>
          </p:grpSpPr>
          <p:sp>
            <p:nvSpPr>
              <p:cNvPr id="40" name="Oblouk 39"/>
              <p:cNvSpPr/>
              <p:nvPr/>
            </p:nvSpPr>
            <p:spPr>
              <a:xfrm rot="11844105">
                <a:off x="6161780" y="4217132"/>
                <a:ext cx="579962" cy="566876"/>
              </a:xfrm>
              <a:prstGeom prst="arc">
                <a:avLst>
                  <a:gd name="adj1" fmla="val 14648024"/>
                  <a:gd name="adj2" fmla="val 1818959"/>
                </a:avLst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3" name="Elipsa 42"/>
              <p:cNvSpPr/>
              <p:nvPr/>
            </p:nvSpPr>
            <p:spPr>
              <a:xfrm rot="16692742">
                <a:off x="6287588" y="4509531"/>
                <a:ext cx="79976" cy="71438"/>
              </a:xfrm>
              <a:prstGeom prst="ellipse">
                <a:avLst/>
              </a:pr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2000232" y="2214551"/>
              <a:ext cx="906820" cy="1274059"/>
              <a:chOff x="2000232" y="2214551"/>
              <a:chExt cx="906820" cy="1274059"/>
            </a:xfrm>
          </p:grpSpPr>
          <p:cxnSp>
            <p:nvCxnSpPr>
              <p:cNvPr id="41" name="Přímá spojovací čára 40"/>
              <p:cNvCxnSpPr>
                <a:endCxn id="36" idx="2"/>
              </p:cNvCxnSpPr>
              <p:nvPr/>
            </p:nvCxnSpPr>
            <p:spPr>
              <a:xfrm rot="16200000" flipH="1">
                <a:off x="1709743" y="2505040"/>
                <a:ext cx="1208985" cy="628008"/>
              </a:xfrm>
              <a:prstGeom prst="line">
                <a:avLst/>
              </a:prstGeom>
              <a:ln w="28575">
                <a:solidFill>
                  <a:schemeClr val="tx1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45" name="Skupina 44"/>
              <p:cNvGrpSpPr/>
              <p:nvPr/>
            </p:nvGrpSpPr>
            <p:grpSpPr>
              <a:xfrm rot="7822406">
                <a:off x="2499862" y="3081421"/>
                <a:ext cx="414703" cy="399676"/>
                <a:chOff x="6161780" y="4217132"/>
                <a:chExt cx="579962" cy="566876"/>
              </a:xfrm>
            </p:grpSpPr>
            <p:sp>
              <p:nvSpPr>
                <p:cNvPr id="46" name="Oblouk 45"/>
                <p:cNvSpPr/>
                <p:nvPr/>
              </p:nvSpPr>
              <p:spPr>
                <a:xfrm rot="11844105">
                  <a:off x="6161780" y="4217132"/>
                  <a:ext cx="579962" cy="566876"/>
                </a:xfrm>
                <a:prstGeom prst="arc">
                  <a:avLst>
                    <a:gd name="adj1" fmla="val 14648024"/>
                    <a:gd name="adj2" fmla="val 1818959"/>
                  </a:avLst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  <p:sp>
              <p:nvSpPr>
                <p:cNvPr id="48" name="Elipsa 47"/>
                <p:cNvSpPr/>
                <p:nvPr/>
              </p:nvSpPr>
              <p:spPr>
                <a:xfrm rot="16692742">
                  <a:off x="6287588" y="4509531"/>
                  <a:ext cx="79976" cy="71438"/>
                </a:xfrm>
                <a:prstGeom prst="ellipse">
                  <a:avLst/>
                </a:prstGeom>
                <a:solidFill>
                  <a:schemeClr val="tx1"/>
                </a:solidFill>
                <a:ln w="285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cs-CZ"/>
                </a:p>
              </p:txBody>
            </p:sp>
          </p:grpSp>
        </p:grpSp>
      </p:grpSp>
      <p:grpSp>
        <p:nvGrpSpPr>
          <p:cNvPr id="85" name="Skupina 84"/>
          <p:cNvGrpSpPr/>
          <p:nvPr/>
        </p:nvGrpSpPr>
        <p:grpSpPr>
          <a:xfrm>
            <a:off x="3973812" y="1286654"/>
            <a:ext cx="1098254" cy="1597599"/>
            <a:chOff x="3973812" y="1286654"/>
            <a:chExt cx="1098254" cy="1597599"/>
          </a:xfrm>
        </p:grpSpPr>
        <p:cxnSp>
          <p:nvCxnSpPr>
            <p:cNvPr id="14" name="Přímá spojovací čára 13"/>
            <p:cNvCxnSpPr/>
            <p:nvPr/>
          </p:nvCxnSpPr>
          <p:spPr>
            <a:xfrm flipV="1">
              <a:off x="4143372" y="1643050"/>
              <a:ext cx="928694" cy="785818"/>
            </a:xfrm>
            <a:prstGeom prst="line">
              <a:avLst/>
            </a:prstGeom>
            <a:ln w="285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>
              <a:stCxn id="31" idx="0"/>
              <a:endCxn id="31" idx="4"/>
            </p:cNvCxnSpPr>
            <p:nvPr/>
          </p:nvCxnSpPr>
          <p:spPr>
            <a:xfrm rot="16200000" flipH="1">
              <a:off x="3893339" y="2035959"/>
              <a:ext cx="1500198" cy="1588"/>
            </a:xfrm>
            <a:prstGeom prst="line">
              <a:avLst/>
            </a:prstGeom>
            <a:ln w="285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3" name="Skupina 52"/>
            <p:cNvGrpSpPr/>
            <p:nvPr/>
          </p:nvGrpSpPr>
          <p:grpSpPr>
            <a:xfrm rot="6251886">
              <a:off x="3966298" y="2121873"/>
              <a:ext cx="414703" cy="399676"/>
              <a:chOff x="6161780" y="4217132"/>
              <a:chExt cx="579962" cy="566876"/>
            </a:xfrm>
          </p:grpSpPr>
          <p:sp>
            <p:nvSpPr>
              <p:cNvPr id="54" name="Oblouk 53"/>
              <p:cNvSpPr/>
              <p:nvPr/>
            </p:nvSpPr>
            <p:spPr>
              <a:xfrm rot="11844105">
                <a:off x="6161780" y="4217132"/>
                <a:ext cx="579962" cy="566876"/>
              </a:xfrm>
              <a:prstGeom prst="arc">
                <a:avLst>
                  <a:gd name="adj1" fmla="val 14648024"/>
                  <a:gd name="adj2" fmla="val 1818959"/>
                </a:avLst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5" name="Elipsa 54"/>
              <p:cNvSpPr/>
              <p:nvPr/>
            </p:nvSpPr>
            <p:spPr>
              <a:xfrm rot="16692742">
                <a:off x="6287588" y="4509531"/>
                <a:ext cx="79976" cy="71438"/>
              </a:xfrm>
              <a:prstGeom prst="ellipse">
                <a:avLst/>
              </a:pr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56" name="Skupina 55"/>
            <p:cNvGrpSpPr/>
            <p:nvPr/>
          </p:nvGrpSpPr>
          <p:grpSpPr>
            <a:xfrm rot="9683717">
              <a:off x="4553482" y="2484577"/>
              <a:ext cx="414703" cy="399676"/>
              <a:chOff x="6161780" y="4217132"/>
              <a:chExt cx="579962" cy="566876"/>
            </a:xfrm>
          </p:grpSpPr>
          <p:sp>
            <p:nvSpPr>
              <p:cNvPr id="57" name="Oblouk 56"/>
              <p:cNvSpPr/>
              <p:nvPr/>
            </p:nvSpPr>
            <p:spPr>
              <a:xfrm rot="11844105">
                <a:off x="6161780" y="4217132"/>
                <a:ext cx="579962" cy="566876"/>
              </a:xfrm>
              <a:prstGeom prst="arc">
                <a:avLst>
                  <a:gd name="adj1" fmla="val 14648024"/>
                  <a:gd name="adj2" fmla="val 1818959"/>
                </a:avLst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58" name="Elipsa 57"/>
              <p:cNvSpPr/>
              <p:nvPr/>
            </p:nvSpPr>
            <p:spPr>
              <a:xfrm rot="16692742">
                <a:off x="6287588" y="4509531"/>
                <a:ext cx="79976" cy="71438"/>
              </a:xfrm>
              <a:prstGeom prst="ellipse">
                <a:avLst/>
              </a:pr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86" name="Skupina 85"/>
          <p:cNvGrpSpPr/>
          <p:nvPr/>
        </p:nvGrpSpPr>
        <p:grpSpPr>
          <a:xfrm>
            <a:off x="6929454" y="1215216"/>
            <a:ext cx="1230247" cy="3122564"/>
            <a:chOff x="6929454" y="1215216"/>
            <a:chExt cx="1230247" cy="3122564"/>
          </a:xfrm>
        </p:grpSpPr>
        <p:cxnSp>
          <p:nvCxnSpPr>
            <p:cNvPr id="21" name="Přímá spojovací čára 20"/>
            <p:cNvCxnSpPr>
              <a:stCxn id="32" idx="0"/>
              <a:endCxn id="32" idx="4"/>
            </p:cNvCxnSpPr>
            <p:nvPr/>
          </p:nvCxnSpPr>
          <p:spPr>
            <a:xfrm rot="16200000" flipH="1">
              <a:off x="5893603" y="2714620"/>
              <a:ext cx="3000396" cy="1588"/>
            </a:xfrm>
            <a:prstGeom prst="line">
              <a:avLst/>
            </a:prstGeom>
            <a:ln w="285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>
              <a:off x="6929454" y="2143116"/>
              <a:ext cx="1214446" cy="285752"/>
            </a:xfrm>
            <a:prstGeom prst="line">
              <a:avLst/>
            </a:prstGeom>
            <a:ln w="285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9" name="Skupina 58"/>
            <p:cNvGrpSpPr/>
            <p:nvPr/>
          </p:nvGrpSpPr>
          <p:grpSpPr>
            <a:xfrm rot="6251886">
              <a:off x="7752511" y="2121872"/>
              <a:ext cx="414703" cy="399676"/>
              <a:chOff x="6161780" y="4217132"/>
              <a:chExt cx="579962" cy="566876"/>
            </a:xfrm>
          </p:grpSpPr>
          <p:sp>
            <p:nvSpPr>
              <p:cNvPr id="60" name="Oblouk 59"/>
              <p:cNvSpPr/>
              <p:nvPr/>
            </p:nvSpPr>
            <p:spPr>
              <a:xfrm rot="11844105">
                <a:off x="6161780" y="4217132"/>
                <a:ext cx="579962" cy="566876"/>
              </a:xfrm>
              <a:prstGeom prst="arc">
                <a:avLst>
                  <a:gd name="adj1" fmla="val 14648024"/>
                  <a:gd name="adj2" fmla="val 1818959"/>
                </a:avLst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1" name="Elipsa 60"/>
              <p:cNvSpPr/>
              <p:nvPr/>
            </p:nvSpPr>
            <p:spPr>
              <a:xfrm rot="16692742">
                <a:off x="6287588" y="4509531"/>
                <a:ext cx="79976" cy="71438"/>
              </a:xfrm>
              <a:prstGeom prst="ellipse">
                <a:avLst/>
              </a:pr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62" name="Skupina 61"/>
            <p:cNvGrpSpPr/>
            <p:nvPr/>
          </p:nvGrpSpPr>
          <p:grpSpPr>
            <a:xfrm rot="3884387">
              <a:off x="7062753" y="3930591"/>
              <a:ext cx="414703" cy="399676"/>
              <a:chOff x="6161780" y="4217132"/>
              <a:chExt cx="579962" cy="566876"/>
            </a:xfrm>
          </p:grpSpPr>
          <p:sp>
            <p:nvSpPr>
              <p:cNvPr id="63" name="Oblouk 62"/>
              <p:cNvSpPr/>
              <p:nvPr/>
            </p:nvSpPr>
            <p:spPr>
              <a:xfrm rot="11844105">
                <a:off x="6161780" y="4217132"/>
                <a:ext cx="579962" cy="566876"/>
              </a:xfrm>
              <a:prstGeom prst="arc">
                <a:avLst>
                  <a:gd name="adj1" fmla="val 14648024"/>
                  <a:gd name="adj2" fmla="val 1818959"/>
                </a:avLst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4" name="Elipsa 63"/>
              <p:cNvSpPr/>
              <p:nvPr/>
            </p:nvSpPr>
            <p:spPr>
              <a:xfrm rot="16692742">
                <a:off x="6287588" y="4509531"/>
                <a:ext cx="79976" cy="71438"/>
              </a:xfrm>
              <a:prstGeom prst="ellipse">
                <a:avLst/>
              </a:pr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92" name="Skupina 91"/>
          <p:cNvGrpSpPr/>
          <p:nvPr/>
        </p:nvGrpSpPr>
        <p:grpSpPr>
          <a:xfrm>
            <a:off x="4071934" y="3358356"/>
            <a:ext cx="1899874" cy="1816381"/>
            <a:chOff x="4071934" y="3358356"/>
            <a:chExt cx="1899874" cy="1816381"/>
          </a:xfrm>
        </p:grpSpPr>
        <p:cxnSp>
          <p:nvCxnSpPr>
            <p:cNvPr id="26" name="Přímá spojovací čára 25"/>
            <p:cNvCxnSpPr>
              <a:stCxn id="33" idx="0"/>
              <a:endCxn id="33" idx="4"/>
            </p:cNvCxnSpPr>
            <p:nvPr/>
          </p:nvCxnSpPr>
          <p:spPr>
            <a:xfrm rot="16200000" flipH="1">
              <a:off x="4036215" y="4214818"/>
              <a:ext cx="1714512" cy="1588"/>
            </a:xfrm>
            <a:prstGeom prst="line">
              <a:avLst/>
            </a:prstGeom>
            <a:ln w="285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>
              <a:off x="4071934" y="3714752"/>
              <a:ext cx="1785950" cy="357190"/>
            </a:xfrm>
            <a:prstGeom prst="line">
              <a:avLst/>
            </a:prstGeom>
            <a:ln w="285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5" name="Skupina 64"/>
            <p:cNvGrpSpPr/>
            <p:nvPr/>
          </p:nvGrpSpPr>
          <p:grpSpPr>
            <a:xfrm rot="4487780">
              <a:off x="4540432" y="4767548"/>
              <a:ext cx="414703" cy="399676"/>
              <a:chOff x="6161780" y="4217132"/>
              <a:chExt cx="579962" cy="566876"/>
            </a:xfrm>
          </p:grpSpPr>
          <p:sp>
            <p:nvSpPr>
              <p:cNvPr id="66" name="Oblouk 65"/>
              <p:cNvSpPr/>
              <p:nvPr/>
            </p:nvSpPr>
            <p:spPr>
              <a:xfrm rot="11844105">
                <a:off x="6161780" y="4217132"/>
                <a:ext cx="579962" cy="566876"/>
              </a:xfrm>
              <a:prstGeom prst="arc">
                <a:avLst>
                  <a:gd name="adj1" fmla="val 14648024"/>
                  <a:gd name="adj2" fmla="val 1818959"/>
                </a:avLst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67" name="Elipsa 66"/>
              <p:cNvSpPr/>
              <p:nvPr/>
            </p:nvSpPr>
            <p:spPr>
              <a:xfrm rot="16692742">
                <a:off x="6287588" y="4509531"/>
                <a:ext cx="79976" cy="71438"/>
              </a:xfrm>
              <a:prstGeom prst="ellipse">
                <a:avLst/>
              </a:pr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68" name="Skupina 67"/>
            <p:cNvGrpSpPr/>
            <p:nvPr/>
          </p:nvGrpSpPr>
          <p:grpSpPr>
            <a:xfrm rot="5400000">
              <a:off x="5564618" y="3793704"/>
              <a:ext cx="414703" cy="399676"/>
              <a:chOff x="6161780" y="4217132"/>
              <a:chExt cx="579962" cy="566876"/>
            </a:xfrm>
          </p:grpSpPr>
          <p:sp>
            <p:nvSpPr>
              <p:cNvPr id="69" name="Oblouk 68"/>
              <p:cNvSpPr/>
              <p:nvPr/>
            </p:nvSpPr>
            <p:spPr>
              <a:xfrm rot="11844105">
                <a:off x="6161780" y="4217132"/>
                <a:ext cx="579962" cy="566876"/>
              </a:xfrm>
              <a:prstGeom prst="arc">
                <a:avLst>
                  <a:gd name="adj1" fmla="val 14648024"/>
                  <a:gd name="adj2" fmla="val 1818959"/>
                </a:avLst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1" name="Elipsa 70"/>
              <p:cNvSpPr/>
              <p:nvPr/>
            </p:nvSpPr>
            <p:spPr>
              <a:xfrm rot="16692742">
                <a:off x="6287588" y="4509531"/>
                <a:ext cx="79976" cy="71438"/>
              </a:xfrm>
              <a:prstGeom prst="ellipse">
                <a:avLst/>
              </a:pr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96" name="Skupina 95"/>
          <p:cNvGrpSpPr/>
          <p:nvPr/>
        </p:nvGrpSpPr>
        <p:grpSpPr>
          <a:xfrm>
            <a:off x="802076" y="4929198"/>
            <a:ext cx="2399536" cy="1256995"/>
            <a:chOff x="802076" y="4929198"/>
            <a:chExt cx="2399536" cy="1256995"/>
          </a:xfrm>
        </p:grpSpPr>
        <p:cxnSp>
          <p:nvCxnSpPr>
            <p:cNvPr id="38" name="Přímá spojovací čára 37"/>
            <p:cNvCxnSpPr/>
            <p:nvPr/>
          </p:nvCxnSpPr>
          <p:spPr>
            <a:xfrm rot="5400000">
              <a:off x="1570810" y="5500702"/>
              <a:ext cx="1143802" cy="794"/>
            </a:xfrm>
            <a:prstGeom prst="line">
              <a:avLst/>
            </a:prstGeom>
            <a:ln w="285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41"/>
            <p:cNvCxnSpPr>
              <a:stCxn id="37" idx="4"/>
              <a:endCxn id="37" idx="0"/>
            </p:cNvCxnSpPr>
            <p:nvPr/>
          </p:nvCxnSpPr>
          <p:spPr>
            <a:xfrm rot="10800000" flipH="1">
              <a:off x="919228" y="4988964"/>
              <a:ext cx="2282384" cy="989813"/>
            </a:xfrm>
            <a:prstGeom prst="line">
              <a:avLst/>
            </a:prstGeom>
            <a:ln w="285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2" name="Skupina 71"/>
            <p:cNvGrpSpPr/>
            <p:nvPr/>
          </p:nvGrpSpPr>
          <p:grpSpPr>
            <a:xfrm rot="9210807">
              <a:off x="2067593" y="5786517"/>
              <a:ext cx="414703" cy="399676"/>
              <a:chOff x="6161780" y="4217132"/>
              <a:chExt cx="579962" cy="566876"/>
            </a:xfrm>
          </p:grpSpPr>
          <p:sp>
            <p:nvSpPr>
              <p:cNvPr id="73" name="Oblouk 72"/>
              <p:cNvSpPr/>
              <p:nvPr/>
            </p:nvSpPr>
            <p:spPr>
              <a:xfrm rot="11844105">
                <a:off x="6161780" y="4217132"/>
                <a:ext cx="579962" cy="566876"/>
              </a:xfrm>
              <a:prstGeom prst="arc">
                <a:avLst>
                  <a:gd name="adj1" fmla="val 14648024"/>
                  <a:gd name="adj2" fmla="val 1818959"/>
                </a:avLst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4" name="Elipsa 73"/>
              <p:cNvSpPr/>
              <p:nvPr/>
            </p:nvSpPr>
            <p:spPr>
              <a:xfrm rot="16692742">
                <a:off x="6287588" y="4509531"/>
                <a:ext cx="79976" cy="71438"/>
              </a:xfrm>
              <a:prstGeom prst="ellipse">
                <a:avLst/>
              </a:pr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75" name="Skupina 74"/>
            <p:cNvGrpSpPr/>
            <p:nvPr/>
          </p:nvGrpSpPr>
          <p:grpSpPr>
            <a:xfrm rot="7980021">
              <a:off x="794562" y="5660238"/>
              <a:ext cx="414703" cy="399676"/>
              <a:chOff x="6161780" y="4217132"/>
              <a:chExt cx="579962" cy="566876"/>
            </a:xfrm>
          </p:grpSpPr>
          <p:sp>
            <p:nvSpPr>
              <p:cNvPr id="76" name="Oblouk 75"/>
              <p:cNvSpPr/>
              <p:nvPr/>
            </p:nvSpPr>
            <p:spPr>
              <a:xfrm rot="11844105">
                <a:off x="6161780" y="4217132"/>
                <a:ext cx="579962" cy="566876"/>
              </a:xfrm>
              <a:prstGeom prst="arc">
                <a:avLst>
                  <a:gd name="adj1" fmla="val 14648024"/>
                  <a:gd name="adj2" fmla="val 1818959"/>
                </a:avLst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7" name="Elipsa 76"/>
              <p:cNvSpPr/>
              <p:nvPr/>
            </p:nvSpPr>
            <p:spPr>
              <a:xfrm rot="16692742">
                <a:off x="6287588" y="4509531"/>
                <a:ext cx="79976" cy="71438"/>
              </a:xfrm>
              <a:prstGeom prst="ellipse">
                <a:avLst/>
              </a:pr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grpSp>
        <p:nvGrpSpPr>
          <p:cNvPr id="95" name="Skupina 94"/>
          <p:cNvGrpSpPr/>
          <p:nvPr/>
        </p:nvGrpSpPr>
        <p:grpSpPr>
          <a:xfrm>
            <a:off x="6286512" y="5072868"/>
            <a:ext cx="1402048" cy="1175176"/>
            <a:chOff x="6286512" y="5072868"/>
            <a:chExt cx="1402048" cy="1175176"/>
          </a:xfrm>
        </p:grpSpPr>
        <p:cxnSp>
          <p:nvCxnSpPr>
            <p:cNvPr id="44" name="Přímá spojovací čára 43"/>
            <p:cNvCxnSpPr/>
            <p:nvPr/>
          </p:nvCxnSpPr>
          <p:spPr>
            <a:xfrm rot="16200000" flipH="1">
              <a:off x="6179355" y="5393545"/>
              <a:ext cx="642942" cy="428628"/>
            </a:xfrm>
            <a:prstGeom prst="line">
              <a:avLst/>
            </a:prstGeom>
            <a:ln w="285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 rot="5400000">
              <a:off x="6822297" y="5607859"/>
              <a:ext cx="1071570" cy="1588"/>
            </a:xfrm>
            <a:prstGeom prst="line">
              <a:avLst/>
            </a:prstGeom>
            <a:ln w="285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8" name="Skupina 77"/>
            <p:cNvGrpSpPr/>
            <p:nvPr/>
          </p:nvGrpSpPr>
          <p:grpSpPr>
            <a:xfrm rot="2766241">
              <a:off x="6366931" y="5731716"/>
              <a:ext cx="414703" cy="399676"/>
              <a:chOff x="6161780" y="4217132"/>
              <a:chExt cx="579962" cy="566876"/>
            </a:xfrm>
          </p:grpSpPr>
          <p:sp>
            <p:nvSpPr>
              <p:cNvPr id="79" name="Oblouk 78"/>
              <p:cNvSpPr/>
              <p:nvPr/>
            </p:nvSpPr>
            <p:spPr>
              <a:xfrm rot="11844105">
                <a:off x="6161780" y="4217132"/>
                <a:ext cx="579962" cy="566876"/>
              </a:xfrm>
              <a:prstGeom prst="arc">
                <a:avLst>
                  <a:gd name="adj1" fmla="val 14648024"/>
                  <a:gd name="adj2" fmla="val 1818959"/>
                </a:avLst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0" name="Elipsa 79"/>
              <p:cNvSpPr/>
              <p:nvPr/>
            </p:nvSpPr>
            <p:spPr>
              <a:xfrm rot="16692742">
                <a:off x="6287588" y="4509531"/>
                <a:ext cx="79976" cy="71438"/>
              </a:xfrm>
              <a:prstGeom prst="ellipse">
                <a:avLst/>
              </a:pr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81" name="Skupina 80"/>
            <p:cNvGrpSpPr/>
            <p:nvPr/>
          </p:nvGrpSpPr>
          <p:grpSpPr>
            <a:xfrm rot="9515044">
              <a:off x="7273857" y="5848368"/>
              <a:ext cx="414703" cy="399676"/>
              <a:chOff x="6161780" y="4217132"/>
              <a:chExt cx="579962" cy="566876"/>
            </a:xfrm>
          </p:grpSpPr>
          <p:sp>
            <p:nvSpPr>
              <p:cNvPr id="82" name="Oblouk 81"/>
              <p:cNvSpPr/>
              <p:nvPr/>
            </p:nvSpPr>
            <p:spPr>
              <a:xfrm rot="11844105">
                <a:off x="6161780" y="4217132"/>
                <a:ext cx="579962" cy="566876"/>
              </a:xfrm>
              <a:prstGeom prst="arc">
                <a:avLst>
                  <a:gd name="adj1" fmla="val 14648024"/>
                  <a:gd name="adj2" fmla="val 1818959"/>
                </a:avLst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3" name="Elipsa 82"/>
              <p:cNvSpPr/>
              <p:nvPr/>
            </p:nvSpPr>
            <p:spPr>
              <a:xfrm rot="16692742">
                <a:off x="6287588" y="4509531"/>
                <a:ext cx="79976" cy="71438"/>
              </a:xfrm>
              <a:prstGeom prst="ellipse">
                <a:avLst/>
              </a:prstGeom>
              <a:solidFill>
                <a:schemeClr val="tx1"/>
              </a:solidFill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57224" y="714356"/>
            <a:ext cx="364333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Použitá literatura:</a:t>
            </a:r>
          </a:p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820</TotalTime>
  <Words>297</Words>
  <Application>Microsoft Office PowerPoint</Application>
  <PresentationFormat>Předvádění na obrazovce (4:3)</PresentationFormat>
  <Paragraphs>109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DUM-PPT-šablona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Zdeňka Botková</dc:creator>
  <cp:lastModifiedBy>Rumcajs</cp:lastModifiedBy>
  <cp:revision>111</cp:revision>
  <dcterms:created xsi:type="dcterms:W3CDTF">2010-10-19T08:27:42Z</dcterms:created>
  <dcterms:modified xsi:type="dcterms:W3CDTF">2012-01-04T20:09:11Z</dcterms:modified>
</cp:coreProperties>
</file>