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8"/>
  </p:notesMasterIdLst>
  <p:sldIdLst>
    <p:sldId id="272" r:id="rId2"/>
    <p:sldId id="263" r:id="rId3"/>
    <p:sldId id="273" r:id="rId4"/>
    <p:sldId id="283" r:id="rId5"/>
    <p:sldId id="284" r:id="rId6"/>
    <p:sldId id="286" r:id="rId7"/>
    <p:sldId id="285" r:id="rId8"/>
    <p:sldId id="287" r:id="rId9"/>
    <p:sldId id="288" r:id="rId10"/>
    <p:sldId id="289" r:id="rId11"/>
    <p:sldId id="290" r:id="rId12"/>
    <p:sldId id="291" r:id="rId13"/>
    <p:sldId id="292" r:id="rId14"/>
    <p:sldId id="260" r:id="rId15"/>
    <p:sldId id="266" r:id="rId16"/>
    <p:sldId id="29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47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971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0669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061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7034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2971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6695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5056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109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642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2102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79536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7182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384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948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jpeg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oleObject" Target="../embeddings/oleObject2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4.jpeg"/><Relationship Id="rId5" Type="http://schemas.openxmlformats.org/officeDocument/2006/relationships/image" Target="../media/image13.wmf"/><Relationship Id="rId4" Type="http://schemas.openxmlformats.org/officeDocument/2006/relationships/oleObject" Target="../embeddings/oleObject3.bin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notesSlide" Target="../notesSlides/notesSlide13.xml"/><Relationship Id="rId7" Type="http://schemas.openxmlformats.org/officeDocument/2006/relationships/image" Target="../media/image1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5.bin"/><Relationship Id="rId5" Type="http://schemas.openxmlformats.org/officeDocument/2006/relationships/image" Target="../media/image15.wmf"/><Relationship Id="rId4" Type="http://schemas.openxmlformats.org/officeDocument/2006/relationships/oleObject" Target="../embeddings/oleObject4.bin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95023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Charakteristika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elektrického zdroje</a:t>
                      </a:r>
                      <a:endParaRPr lang="cs-CZ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Zdroj jako aktivní prvek dodává do obvodu energii spotřebovávanou v pasivních prvcích.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Má vnitřní odpor R</a:t>
            </a:r>
            <a:r>
              <a:rPr lang="cs-CZ" sz="2600" baseline="-25000" dirty="0" smtClean="0">
                <a:latin typeface="Arial Narrow" pitchFamily="34" charset="0"/>
                <a:cs typeface="Arial" pitchFamily="34" charset="0"/>
              </a:rPr>
              <a:t>i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. Při průchodu el. proudu vzniká na tomto odporu napětí, které je příčinou poklesu napětí na svorkách zdroje (U) vzhledem k napětí naprázdno (U</a:t>
            </a:r>
            <a:r>
              <a:rPr lang="cs-CZ" sz="2600" baseline="-25000" dirty="0" smtClean="0">
                <a:latin typeface="Arial Narrow" pitchFamily="34" charset="0"/>
                <a:cs typeface="Arial" pitchFamily="34" charset="0"/>
              </a:rPr>
              <a:t>0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).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21804" y="4725144"/>
            <a:ext cx="8100392" cy="1601841"/>
            <a:chOff x="395536" y="4725144"/>
            <a:chExt cx="8100392" cy="1601841"/>
          </a:xfrm>
        </p:grpSpPr>
        <p:pic>
          <p:nvPicPr>
            <p:cNvPr id="7" name="Obrázek 6" descr="DSC_0019.JPG"/>
            <p:cNvPicPr>
              <a:picLocks noChangeAspect="1"/>
            </p:cNvPicPr>
            <p:nvPr/>
          </p:nvPicPr>
          <p:blipFill>
            <a:blip r:embed="rId3" cstate="print"/>
            <a:srcRect l="17914"/>
            <a:stretch>
              <a:fillRect/>
            </a:stretch>
          </p:blipFill>
          <p:spPr>
            <a:xfrm>
              <a:off x="6516216" y="4725144"/>
              <a:ext cx="1979712" cy="1601841"/>
            </a:xfrm>
            <a:prstGeom prst="rect">
              <a:avLst/>
            </a:prstGeom>
          </p:spPr>
        </p:pic>
        <p:pic>
          <p:nvPicPr>
            <p:cNvPr id="8" name="Obrázek 7" descr="DSC_0012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995936" y="4725144"/>
              <a:ext cx="2411760" cy="1601841"/>
            </a:xfrm>
            <a:prstGeom prst="rect">
              <a:avLst/>
            </a:prstGeom>
          </p:spPr>
        </p:pic>
        <p:pic>
          <p:nvPicPr>
            <p:cNvPr id="9" name="Obrázek 8" descr="DSC_0015.JPG"/>
            <p:cNvPicPr>
              <a:picLocks noChangeAspect="1"/>
            </p:cNvPicPr>
            <p:nvPr/>
          </p:nvPicPr>
          <p:blipFill>
            <a:blip r:embed="rId5" cstate="print"/>
            <a:srcRect l="5971" r="13415"/>
            <a:stretch>
              <a:fillRect/>
            </a:stretch>
          </p:blipFill>
          <p:spPr>
            <a:xfrm>
              <a:off x="1979712" y="4725144"/>
              <a:ext cx="1944216" cy="1601841"/>
            </a:xfrm>
            <a:prstGeom prst="rect">
              <a:avLst/>
            </a:prstGeom>
          </p:spPr>
        </p:pic>
        <p:pic>
          <p:nvPicPr>
            <p:cNvPr id="10" name="Obrázek 9" descr="DSC_0016.JPG"/>
            <p:cNvPicPr>
              <a:picLocks noChangeAspect="1"/>
            </p:cNvPicPr>
            <p:nvPr/>
          </p:nvPicPr>
          <p:blipFill>
            <a:blip r:embed="rId6" cstate="print"/>
            <a:srcRect l="26872" r="10429"/>
            <a:stretch>
              <a:fillRect/>
            </a:stretch>
          </p:blipFill>
          <p:spPr>
            <a:xfrm>
              <a:off x="395536" y="4725144"/>
              <a:ext cx="1512168" cy="1601841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Napětí, které vzniká na vnitřním odporu zdroje a způsobuje tak snížení svorkového napětí se považuje za úbytek napětí </a:t>
            </a:r>
            <a:r>
              <a:rPr lang="cs-CZ" sz="2600" dirty="0" err="1" smtClean="0">
                <a:latin typeface="Symbol" pitchFamily="18" charset="2"/>
                <a:cs typeface="Arial" pitchFamily="34" charset="0"/>
              </a:rPr>
              <a:t>D</a:t>
            </a:r>
            <a:r>
              <a:rPr lang="cs-CZ" sz="2600" dirty="0" err="1" smtClean="0">
                <a:latin typeface="Arial Narrow" pitchFamily="34" charset="0"/>
                <a:cs typeface="Arial" pitchFamily="34" charset="0"/>
              </a:rPr>
              <a:t>U</a:t>
            </a:r>
            <a:r>
              <a:rPr lang="cs-CZ" sz="2600" baseline="-25000" dirty="0" err="1" smtClean="0">
                <a:latin typeface="Arial Narrow" pitchFamily="34" charset="0"/>
                <a:cs typeface="Arial" pitchFamily="34" charset="0"/>
              </a:rPr>
              <a:t>i</a:t>
            </a: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 a svorkové napětí zdroje se pak spočítá: 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Když jsou svorky zdroje rozpojeny, zdrojem proud neprotéká a napětí na svorkách je rovno napětí naprázdno.</a:t>
            </a:r>
          </a:p>
        </p:txBody>
      </p:sp>
      <p:graphicFrame>
        <p:nvGraphicFramePr>
          <p:cNvPr id="50178" name="Object 2"/>
          <p:cNvGraphicFramePr>
            <a:graphicFrameLocks noChangeAspect="1"/>
          </p:cNvGraphicFramePr>
          <p:nvPr/>
        </p:nvGraphicFramePr>
        <p:xfrm>
          <a:off x="5652120" y="3068960"/>
          <a:ext cx="1908175" cy="506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3" name="Rovnice" r:id="rId4" imgW="863280" imgH="228600" progId="Equation.3">
                  <p:embed/>
                </p:oleObj>
              </mc:Choice>
              <mc:Fallback>
                <p:oleObj name="Rovnice" r:id="rId4" imgW="86328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3068960"/>
                        <a:ext cx="1908175" cy="5064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521804" y="4725144"/>
            <a:ext cx="8100392" cy="1601841"/>
            <a:chOff x="395536" y="4725144"/>
            <a:chExt cx="8100392" cy="1601841"/>
          </a:xfrm>
        </p:grpSpPr>
        <p:pic>
          <p:nvPicPr>
            <p:cNvPr id="7" name="Obrázek 6" descr="DSC_0019.JPG"/>
            <p:cNvPicPr>
              <a:picLocks noChangeAspect="1"/>
            </p:cNvPicPr>
            <p:nvPr/>
          </p:nvPicPr>
          <p:blipFill>
            <a:blip r:embed="rId6" cstate="print"/>
            <a:srcRect l="17914"/>
            <a:stretch>
              <a:fillRect/>
            </a:stretch>
          </p:blipFill>
          <p:spPr>
            <a:xfrm>
              <a:off x="6516216" y="4725144"/>
              <a:ext cx="1979712" cy="1601841"/>
            </a:xfrm>
            <a:prstGeom prst="rect">
              <a:avLst/>
            </a:prstGeom>
          </p:spPr>
        </p:pic>
        <p:pic>
          <p:nvPicPr>
            <p:cNvPr id="8" name="Obrázek 7" descr="DSC_0012.JPG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995936" y="4725144"/>
              <a:ext cx="2411760" cy="1601841"/>
            </a:xfrm>
            <a:prstGeom prst="rect">
              <a:avLst/>
            </a:prstGeom>
          </p:spPr>
        </p:pic>
        <p:pic>
          <p:nvPicPr>
            <p:cNvPr id="9" name="Obrázek 8" descr="DSC_0015.JPG"/>
            <p:cNvPicPr>
              <a:picLocks noChangeAspect="1"/>
            </p:cNvPicPr>
            <p:nvPr/>
          </p:nvPicPr>
          <p:blipFill>
            <a:blip r:embed="rId8" cstate="print"/>
            <a:srcRect l="5971" r="13415"/>
            <a:stretch>
              <a:fillRect/>
            </a:stretch>
          </p:blipFill>
          <p:spPr>
            <a:xfrm>
              <a:off x="1979712" y="4725144"/>
              <a:ext cx="1944216" cy="1601841"/>
            </a:xfrm>
            <a:prstGeom prst="rect">
              <a:avLst/>
            </a:prstGeom>
          </p:spPr>
        </p:pic>
        <p:pic>
          <p:nvPicPr>
            <p:cNvPr id="10" name="Obrázek 9" descr="DSC_0016.JPG"/>
            <p:cNvPicPr>
              <a:picLocks noChangeAspect="1"/>
            </p:cNvPicPr>
            <p:nvPr/>
          </p:nvPicPr>
          <p:blipFill>
            <a:blip r:embed="rId9" cstate="print"/>
            <a:srcRect l="26872" r="10429"/>
            <a:stretch>
              <a:fillRect/>
            </a:stretch>
          </p:blipFill>
          <p:spPr>
            <a:xfrm>
              <a:off x="395536" y="4725144"/>
              <a:ext cx="1512168" cy="1601841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Náhradní napěťový zdroj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u napěťového zdroje při stavu naprázdno neprotéká zdrojem proud a na jeho svorkách je napětí naprázdno, které při zatížení klesne o úbytek napětí na vnitřním odporu</a:t>
            </a:r>
          </a:p>
        </p:txBody>
      </p:sp>
      <p:pic>
        <p:nvPicPr>
          <p:cNvPr id="6" name="Obrázek 5" descr="nahrzdro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042927"/>
            <a:ext cx="2592288" cy="257883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Náhradní napěťový zdroj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 teorii nahrazujeme skutečný napěťový zdroj náhradním napěťovým zdrojem – sériovým spojením ideálního napěťového zdroje (s nulovým vnitřním odporem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			a konstantním vnitřním napětím) a vnitřního </a:t>
            </a:r>
          </a:p>
          <a:p>
            <a:pPr marL="2718000" lvl="5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odporu skutečného zdroje</a:t>
            </a:r>
          </a:p>
        </p:txBody>
      </p:sp>
      <p:pic>
        <p:nvPicPr>
          <p:cNvPr id="6" name="Obrázek 5" descr="nahrzdro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042927"/>
            <a:ext cx="2592288" cy="2578833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Náhradní napěťový zdroj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náhradní zdroj má navenek stejné vlastnosti jako zdroj skutečný</a:t>
            </a:r>
          </a:p>
        </p:txBody>
      </p:sp>
      <p:pic>
        <p:nvPicPr>
          <p:cNvPr id="6" name="Obrázek 5" descr="nahrzdroj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4042927"/>
            <a:ext cx="2592288" cy="2578833"/>
          </a:xfrm>
          <a:prstGeom prst="rect">
            <a:avLst/>
          </a:prstGeom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2771800" y="3717032"/>
            <a:ext cx="6048672" cy="28083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u skutečného zdroje však nelze oddělit místo vzniku vnitřního napětí od vnitřního odporu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44644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Vnější charakteristika zdroje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je to závislost svorkového napětí na zatěžovacím proudu</a:t>
            </a:r>
          </a:p>
        </p:txBody>
      </p:sp>
      <p:pic>
        <p:nvPicPr>
          <p:cNvPr id="8" name="Obrázek 7" descr="zdroj-cha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3140968"/>
            <a:ext cx="4392488" cy="3343536"/>
          </a:xfrm>
          <a:prstGeom prst="rect">
            <a:avLst/>
          </a:prstGeom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3995936" y="3140968"/>
            <a:ext cx="4824536" cy="338437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je-li vnitřní odpor zdroje konstantní, je napětí na něm úměrné proudu  a vnější charakteristika je přímková -&gt; lineární zdroj (teoretická idealizace skutečného zdroje)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10801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zdroj s malým vnitřním odporem má malý úbytek napětí -&gt; jeho svorkové napětí klesá jen málo se zatížením -&gt; tvrdý zdroj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8" name="Obrázek 7" descr="zdroj-cha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3140968"/>
            <a:ext cx="4392488" cy="3343536"/>
          </a:xfrm>
          <a:prstGeom prst="rect">
            <a:avLst/>
          </a:prstGeom>
        </p:spPr>
      </p:pic>
      <p:sp>
        <p:nvSpPr>
          <p:cNvPr id="7" name="Zástupný symbol pro obsah 6"/>
          <p:cNvSpPr txBox="1">
            <a:spLocks/>
          </p:cNvSpPr>
          <p:nvPr/>
        </p:nvSpPr>
        <p:spPr>
          <a:xfrm>
            <a:off x="3995936" y="3140968"/>
            <a:ext cx="4824536" cy="338437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zdroj s velkým vnitřním odporem má velký úbytek napětí -&gt; jeho svorkové napětí značně klesá se zatížením -&gt; měkký zdroj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10801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ideální napěťový zdroj s nulovým vnitřním odporem má konstantní napětí nezávislé na velikosti zatěžovacího proudu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					  - vnější charakteristika je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					přímka rovnoběžná s osou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					proudu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8" name="Obrázek 7" descr="zdroj-cha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3140968"/>
            <a:ext cx="4392488" cy="3343536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5517232"/>
            <a:ext cx="8229600" cy="10801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2808312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Základní provozní stavy napěťového zdroje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stav naprázdno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svorky jsou rozpojeny, zdrojem neprotéká proud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 svorkách zdroje je napětí naprázdno, které je rovno vnitřnímu napětí zdroje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+mj-lt"/>
              <a:buAutoNum type="arabicPeriod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5517232"/>
            <a:ext cx="8229600" cy="10801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graphicFrame>
        <p:nvGraphicFramePr>
          <p:cNvPr id="70657" name="Object 1"/>
          <p:cNvGraphicFramePr>
            <a:graphicFrameLocks noChangeAspect="1"/>
          </p:cNvGraphicFramePr>
          <p:nvPr/>
        </p:nvGraphicFramePr>
        <p:xfrm>
          <a:off x="1547664" y="4941168"/>
          <a:ext cx="2197739" cy="12241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2" name="Rovnice" r:id="rId4" imgW="774360" imgH="431640" progId="Equation.3">
                  <p:embed/>
                </p:oleObj>
              </mc:Choice>
              <mc:Fallback>
                <p:oleObj name="Rovnice" r:id="rId4" imgW="774360" imgH="431640" progId="Equation.3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4941168"/>
                        <a:ext cx="2197739" cy="12241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221088"/>
            <a:ext cx="2376264" cy="237626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57200" y="2060848"/>
            <a:ext cx="8229600" cy="2664296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Základní provozní stavy napěťového zdroje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+mj-lt"/>
              <a:buAutoNum type="arabicPeriod" startAt="2"/>
            </a:pPr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stav při zatížení 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na svorky je připojen spotřebič (R)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5517232"/>
            <a:ext cx="8229600" cy="10801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graphicFrame>
        <p:nvGraphicFramePr>
          <p:cNvPr id="70657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5524466"/>
              </p:ext>
            </p:extLst>
          </p:nvPr>
        </p:nvGraphicFramePr>
        <p:xfrm>
          <a:off x="539552" y="3789040"/>
          <a:ext cx="5221287" cy="2519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79" name="Rovnice" r:id="rId4" imgW="1841400" imgH="888840" progId="Equation.3">
                  <p:embed/>
                </p:oleObj>
              </mc:Choice>
              <mc:Fallback>
                <p:oleObj name="Rovnice" r:id="rId4" imgW="1841400" imgH="88884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9552" y="3789040"/>
                        <a:ext cx="5221287" cy="25193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564904"/>
            <a:ext cx="3096344" cy="309634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352928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467544" y="2060848"/>
            <a:ext cx="8229600" cy="46805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Základní provozní stavy napěťového zdroje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+mj-lt"/>
              <a:buAutoNum type="arabicPeriod" startAt="3"/>
            </a:pPr>
            <a:r>
              <a:rPr lang="cs-CZ" sz="2600" i="1" dirty="0" smtClean="0">
                <a:latin typeface="Arial Narrow" pitchFamily="34" charset="0"/>
                <a:cs typeface="Arial" pitchFamily="34" charset="0"/>
              </a:rPr>
              <a:t>stav nakrátko </a:t>
            </a:r>
          </a:p>
          <a:p>
            <a:pPr marL="971550" lvl="1" indent="-51435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pl-PL" sz="2600" dirty="0" smtClean="0">
                <a:latin typeface="Arial Narrow" pitchFamily="34" charset="0"/>
                <a:cs typeface="Arial" pitchFamily="34" charset="0"/>
              </a:rPr>
              <a:t>svorky zdroje jsou spojeny nakrátko ideálním vodičem, svorkové napětí je nulové, zdrojem protéká proud nakrátko (největší možný proud zdroje)</a:t>
            </a:r>
          </a:p>
          <a:p>
            <a:pPr marL="971550" lvl="1" indent="-514350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většina zdrojů nevydrží účinky proudu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nakrátko a proto bývají vybaveny </a:t>
            </a:r>
            <a:br>
              <a:rPr lang="cs-CZ" sz="2600" dirty="0" smtClean="0">
                <a:latin typeface="Arial Narrow" pitchFamily="34" charset="0"/>
                <a:cs typeface="Arial" pitchFamily="34" charset="0"/>
              </a:rPr>
            </a:br>
            <a:r>
              <a:rPr lang="cs-CZ" sz="2600" dirty="0" smtClean="0">
                <a:latin typeface="Arial Narrow" pitchFamily="34" charset="0"/>
                <a:cs typeface="Arial" pitchFamily="34" charset="0"/>
              </a:rPr>
              <a:t>různými ochranami</a:t>
            </a:r>
          </a:p>
          <a:p>
            <a:pPr marL="889200" lvl="1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5517232"/>
            <a:ext cx="8229600" cy="1080120"/>
          </a:xfrm>
          <a:prstGeom prst="rect">
            <a:avLst/>
          </a:prstGeom>
          <a:effectLst/>
        </p:spPr>
        <p:txBody>
          <a:bodyPr vert="horz" lIns="91440" tIns="45720" rIns="91440" bIns="45720" rtlCol="0"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buFont typeface="Wingdings" pitchFamily="2" charset="2"/>
              <a:buChar char="Ø"/>
            </a:pPr>
            <a:endParaRPr lang="cs-CZ" sz="2600" dirty="0" smtClean="0">
              <a:latin typeface="Arial Narrow" pitchFamily="34" charset="0"/>
              <a:cs typeface="Arial" pitchFamily="34" charset="0"/>
            </a:endParaRPr>
          </a:p>
        </p:txBody>
      </p:sp>
      <p:graphicFrame>
        <p:nvGraphicFramePr>
          <p:cNvPr id="70657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5260454"/>
              </p:ext>
            </p:extLst>
          </p:nvPr>
        </p:nvGraphicFramePr>
        <p:xfrm>
          <a:off x="4211960" y="5540052"/>
          <a:ext cx="1899245" cy="11127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8" name="Rovnice" r:id="rId4" imgW="736560" imgH="431640" progId="Equation.3">
                  <p:embed/>
                </p:oleObj>
              </mc:Choice>
              <mc:Fallback>
                <p:oleObj name="Rovnice" r:id="rId4" imgW="736560" imgH="431640" progId="Equation.3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5540052"/>
                        <a:ext cx="1899245" cy="111270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6983170"/>
              </p:ext>
            </p:extLst>
          </p:nvPr>
        </p:nvGraphicFramePr>
        <p:xfrm>
          <a:off x="2843808" y="6178252"/>
          <a:ext cx="1016009" cy="4589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0909" name="Rovnice" r:id="rId6" imgW="393480" imgH="177480" progId="Equation.3">
                  <p:embed/>
                </p:oleObj>
              </mc:Choice>
              <mc:Fallback>
                <p:oleObj name="Rovnice" r:id="rId6" imgW="393480" imgH="1774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6178252"/>
                        <a:ext cx="1016009" cy="45893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914"/>
          <a:stretch/>
        </p:blipFill>
        <p:spPr>
          <a:xfrm>
            <a:off x="6156176" y="4148769"/>
            <a:ext cx="2736304" cy="1917775"/>
          </a:xfrm>
          <a:prstGeom prst="rect">
            <a:avLst/>
          </a:prstGeom>
        </p:spPr>
      </p:pic>
      <p:cxnSp>
        <p:nvCxnSpPr>
          <p:cNvPr id="3" name="Přímá spojnice 2"/>
          <p:cNvCxnSpPr/>
          <p:nvPr/>
        </p:nvCxnSpPr>
        <p:spPr>
          <a:xfrm flipV="1">
            <a:off x="7020272" y="4401108"/>
            <a:ext cx="1080120" cy="54006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08512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a popište náhradní napěťový zdroj. ………………...................................................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a popište vnější charakteristiku zdroje.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…………………………………………………...........…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měkký a tvrdý zdroj?…………………………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Vyjmenujte a popište základní provozní stavy napěťového zdroje. 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  <a:endParaRPr lang="cs-CZ" sz="35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source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napěťový zdroj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ideal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source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ideální napěťový zdroj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internal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vnitřní odpor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load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resistance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odporová zátěž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short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circuit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zkrat</a:t>
            </a: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44500" lvl="1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1268760"/>
          </a:xfrm>
        </p:spPr>
        <p:txBody>
          <a:bodyPr>
            <a:normAutofit/>
          </a:bodyPr>
          <a:lstStyle/>
          <a:p>
            <a:r>
              <a:rPr lang="cs-CZ" sz="35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CHARAKTERISTIKA ELEKTRICKÉHO ZDROJE</a:t>
            </a:r>
            <a:endParaRPr lang="cs-CZ" sz="35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36338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2008</TotalTime>
  <Words>479</Words>
  <Application>Microsoft Office PowerPoint</Application>
  <PresentationFormat>Předvádění na obrazovce (4:3)</PresentationFormat>
  <Paragraphs>150</Paragraphs>
  <Slides>16</Slides>
  <Notes>16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sady Office</vt:lpstr>
      <vt:lpstr>Rovnice</vt:lpstr>
      <vt:lpstr>Prezentace aplikace PowerPoint</vt:lpstr>
      <vt:lpstr>Prezentace aplikace PowerPoint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CHARAKTERISTIKA ELEKTRICKÉHO ZDROJE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174</cp:revision>
  <dcterms:created xsi:type="dcterms:W3CDTF">2012-05-16T10:04:36Z</dcterms:created>
  <dcterms:modified xsi:type="dcterms:W3CDTF">2012-10-06T15:17:16Z</dcterms:modified>
</cp:coreProperties>
</file>