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72" r:id="rId2"/>
    <p:sldId id="263" r:id="rId3"/>
    <p:sldId id="273" r:id="rId4"/>
    <p:sldId id="296" r:id="rId5"/>
    <p:sldId id="297" r:id="rId6"/>
    <p:sldId id="298" r:id="rId7"/>
    <p:sldId id="299" r:id="rId8"/>
    <p:sldId id="300" r:id="rId9"/>
    <p:sldId id="260" r:id="rId10"/>
    <p:sldId id="266" r:id="rId11"/>
    <p:sldId id="30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6103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2313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5826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7203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197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8356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238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97352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2652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937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notesSlide" Target="../notesSlides/notesSlide4.xml"/><Relationship Id="rId7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6.jpeg"/><Relationship Id="rId9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notesSlide" Target="../notesSlides/notesSlide6.xml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0.jpeg"/><Relationship Id="rId5" Type="http://schemas.openxmlformats.org/officeDocument/2006/relationships/image" Target="../media/image8.wmf"/><Relationship Id="rId4" Type="http://schemas.openxmlformats.org/officeDocument/2006/relationships/oleObject" Target="../embeddings/oleObject3.bin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2.jpeg"/><Relationship Id="rId5" Type="http://schemas.openxmlformats.org/officeDocument/2006/relationships/image" Target="../media/image14.wmf"/><Relationship Id="rId4" Type="http://schemas.openxmlformats.org/officeDocument/2006/relationships/oleObject" Target="../embeddings/oleObject5.bin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3954549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VY_32_INOVACE_07_A_12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Stejnosměrný proud a Elektrochemie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Řazení zdrojů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ŘAZENÍ ZDROJŮ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446449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Řazení zdrojů do série (na napětí)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Napětí na zdrojích se sčítají.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Zdroje spojujeme následovně: zápornou svorku jednoho zdroje spojíme s kladnou svorkou následujícího zdroje.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Do série se spojují jen zdroje stejných parametrů.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Celý zatěžovací proud prochází každým zdrojem a jeho velikost nesmí překročit velikost jmenovitého (povoleného výrobcem) proudu jednotlivých zdrojů!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ŘAZENÍ ZDROJŮ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50405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Řazení zdrojů do série (na napětí)</a:t>
            </a:r>
          </a:p>
        </p:txBody>
      </p:sp>
      <p:pic>
        <p:nvPicPr>
          <p:cNvPr id="6" name="Obrázek 5" descr="serU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2564904"/>
            <a:ext cx="4811496" cy="3357716"/>
          </a:xfrm>
          <a:prstGeom prst="rect">
            <a:avLst/>
          </a:prstGeom>
        </p:spPr>
      </p:pic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56091501"/>
              </p:ext>
            </p:extLst>
          </p:nvPr>
        </p:nvGraphicFramePr>
        <p:xfrm>
          <a:off x="5220072" y="2572136"/>
          <a:ext cx="3717925" cy="2836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60" name="Rovnice" r:id="rId5" imgW="1498320" imgH="1143000" progId="Equation.3">
                  <p:embed/>
                </p:oleObj>
              </mc:Choice>
              <mc:Fallback>
                <p:oleObj name="Rovnice" r:id="rId5" imgW="1498320" imgH="11430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20072" y="2572136"/>
                        <a:ext cx="3717925" cy="2836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Zástupný symbol pro obsah 6"/>
          <p:cNvSpPr txBox="1">
            <a:spLocks/>
          </p:cNvSpPr>
          <p:nvPr/>
        </p:nvSpPr>
        <p:spPr>
          <a:xfrm>
            <a:off x="5220072" y="5405234"/>
            <a:ext cx="3065512" cy="103477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>
              <a:lnSpc>
                <a:spcPct val="120000"/>
              </a:lnSpc>
              <a:spcBef>
                <a:spcPts val="600"/>
              </a:spcBef>
            </a:pPr>
            <a:r>
              <a:rPr lang="cs-CZ" sz="2600" i="1" dirty="0" smtClean="0">
                <a:latin typeface="Arial Narrow" pitchFamily="34" charset="0"/>
                <a:cs typeface="Arial" pitchFamily="34" charset="0"/>
              </a:rPr>
              <a:t>n – počet zdrojů </a:t>
            </a:r>
            <a:br>
              <a:rPr lang="cs-CZ" sz="2600" i="1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i="1" dirty="0" smtClean="0">
                <a:latin typeface="Arial Narrow" pitchFamily="34" charset="0"/>
                <a:cs typeface="Arial" pitchFamily="34" charset="0"/>
              </a:rPr>
              <a:t>spojených za sebou</a:t>
            </a: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13285471"/>
              </p:ext>
            </p:extLst>
          </p:nvPr>
        </p:nvGraphicFramePr>
        <p:xfrm>
          <a:off x="7380312" y="4302000"/>
          <a:ext cx="1511300" cy="536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61" name="Rovnice" r:id="rId7" imgW="609480" imgH="215640" progId="Equation.3">
                  <p:embed/>
                </p:oleObj>
              </mc:Choice>
              <mc:Fallback>
                <p:oleObj name="Rovnice" r:id="rId7" imgW="609480" imgH="215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80312" y="4302000"/>
                        <a:ext cx="1511300" cy="536575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432" y="6066000"/>
            <a:ext cx="4291584" cy="6096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ŘAZENÍ ZDROJŮ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446449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Řazení zdrojů paralelně (na proud)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Proudy, které dodávají jednotlivé zdroje, se sčítají.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Zdroje spojujeme následovně: spojíme záporné svorky všech zdrojů do jednoho uzlu a kladné svorky všech zdrojů spojíme do druhého uzlu.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Paralelně se spojují jen zdroje, které mají stejné napětí naprázdno a stejné svorkové napětí při jmenovitém zatížení. V opačném případě tečou obvodem vyrovnávací proudy a provoz není hospodárný.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ŘAZENÍ ZDROJŮ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50405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Řazení zdrojů paralelně (na proud)</a:t>
            </a: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364088" y="5229200"/>
          <a:ext cx="3017837" cy="1463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486" name="Rovnice" r:id="rId4" imgW="1307880" imgH="634680" progId="Equation.3">
                  <p:embed/>
                </p:oleObj>
              </mc:Choice>
              <mc:Fallback>
                <p:oleObj name="Rovnice" r:id="rId4" imgW="1307880" imgH="63468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64088" y="5229200"/>
                        <a:ext cx="3017837" cy="1463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Zástupný symbol pro obsah 6"/>
          <p:cNvSpPr txBox="1">
            <a:spLocks/>
          </p:cNvSpPr>
          <p:nvPr/>
        </p:nvSpPr>
        <p:spPr>
          <a:xfrm>
            <a:off x="395536" y="6165304"/>
            <a:ext cx="8291264" cy="50405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</a:pPr>
            <a:r>
              <a:rPr lang="cs-CZ" sz="2600" i="1" dirty="0" smtClean="0">
                <a:latin typeface="Arial Narrow" pitchFamily="34" charset="0"/>
                <a:cs typeface="Arial" pitchFamily="34" charset="0"/>
              </a:rPr>
              <a:t>n – počet zdrojů spojených paralelně</a:t>
            </a:r>
          </a:p>
        </p:txBody>
      </p:sp>
      <p:pic>
        <p:nvPicPr>
          <p:cNvPr id="9" name="Obrázek 8" descr="parU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1520" y="2564904"/>
            <a:ext cx="5945589" cy="2664297"/>
          </a:xfrm>
          <a:prstGeom prst="rect">
            <a:avLst/>
          </a:prstGeom>
        </p:spPr>
      </p:pic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467544" y="5229200"/>
          <a:ext cx="2784475" cy="1055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487" name="Rovnice" r:id="rId7" imgW="1206360" imgH="457200" progId="Equation.3">
                  <p:embed/>
                </p:oleObj>
              </mc:Choice>
              <mc:Fallback>
                <p:oleObj name="Rovnice" r:id="rId7" imgW="1206360" imgH="4572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5229200"/>
                        <a:ext cx="2784475" cy="10556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029777"/>
            <a:ext cx="2372863" cy="1734549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serpar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" y="4104000"/>
            <a:ext cx="5128632" cy="2543383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ŘAZENÍ ZDROJŮ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446449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1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Řazení zdrojů kombinovaně</a:t>
            </a:r>
          </a:p>
          <a:p>
            <a:pPr marL="889200" lvl="1" indent="-432000" algn="just">
              <a:lnSpc>
                <a:spcPct val="11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Napětí sériově spojených zdrojů se sčítají a proudy takto vzniklých paralelních baterií se také sčítají.</a:t>
            </a:r>
          </a:p>
          <a:p>
            <a:pPr marL="889200" lvl="1" indent="-432000" algn="just">
              <a:lnSpc>
                <a:spcPct val="11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Takto se spojují jen zdroje, které mají stejné jmenovité hodnoty.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9592" y="4057992"/>
            <a:ext cx="3288792" cy="91440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ŘAZENÍ ZDROJŮ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50405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Řazení zdrojů kombinovaně</a:t>
            </a: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7236296" y="2492896"/>
          <a:ext cx="1670050" cy="2517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504" name="Rovnice" r:id="rId4" imgW="723600" imgH="1091880" progId="Equation.3">
                  <p:embed/>
                </p:oleObj>
              </mc:Choice>
              <mc:Fallback>
                <p:oleObj name="Rovnice" r:id="rId4" imgW="723600" imgH="109188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6296" y="2492896"/>
                        <a:ext cx="1670050" cy="25177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Zástupný symbol pro obsah 6"/>
          <p:cNvSpPr txBox="1">
            <a:spLocks/>
          </p:cNvSpPr>
          <p:nvPr/>
        </p:nvSpPr>
        <p:spPr>
          <a:xfrm>
            <a:off x="395536" y="5805264"/>
            <a:ext cx="8291264" cy="86409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/>
            <a:r>
              <a:rPr lang="cs-CZ" sz="2600" i="1" dirty="0" smtClean="0">
                <a:latin typeface="Arial Narrow" pitchFamily="34" charset="0"/>
                <a:cs typeface="Arial" pitchFamily="34" charset="0"/>
              </a:rPr>
              <a:t>n – počet zdrojů spojených do série</a:t>
            </a:r>
          </a:p>
          <a:p>
            <a:pPr marL="432000" lvl="0" indent="-432000" algn="just"/>
            <a:r>
              <a:rPr lang="cs-CZ" sz="2600" i="1" dirty="0" smtClean="0">
                <a:latin typeface="Arial Narrow" pitchFamily="34" charset="0"/>
                <a:cs typeface="Arial" pitchFamily="34" charset="0"/>
              </a:rPr>
              <a:t>m – počet sériových baterií spojených paralelně</a:t>
            </a:r>
          </a:p>
        </p:txBody>
      </p:sp>
      <p:pic>
        <p:nvPicPr>
          <p:cNvPr id="11" name="Obrázek 10" descr="serparU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1519" y="2420888"/>
            <a:ext cx="6824459" cy="3384375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0851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Nakreslete sériové zapojení 3 zdrojů. Co se v tomto zapojení děje s napětím a proudem jednotlivých zdrojů? ………………...................................................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Nakreslete paralelní zapojení 3 zdrojů. Co se v tomto zapojení děje s napětím a proudem jednotlivých zdrojů? 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výsledné parametry (napětí a proud) má kombinované zapojení zdrojů?……………………....…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496944" cy="126876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CHARAKTERISTIKA ELEKTRICKÉHO ZDROJE</a:t>
            </a:r>
            <a:endParaRPr lang="cs-CZ" sz="35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load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current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zatěžovací proud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nominal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current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jmenovitý proud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series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connection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sériové zapojení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parallel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connection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paralelní zapojení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a fraction of the total current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část celkového proudu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496944" cy="126876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CHARAKTERISTIKA ELEKTRICKÉHO ZDROJE</a:t>
            </a:r>
            <a:endParaRPr lang="cs-CZ" sz="35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3633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2246</TotalTime>
  <Words>407</Words>
  <Application>Microsoft Office PowerPoint</Application>
  <PresentationFormat>Předvádění na obrazovce (4:3)</PresentationFormat>
  <Paragraphs>84</Paragraphs>
  <Slides>11</Slides>
  <Notes>11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Rovnice</vt:lpstr>
      <vt:lpstr>Prezentace aplikace PowerPoint</vt:lpstr>
      <vt:lpstr>Prezentace aplikace PowerPoint</vt:lpstr>
      <vt:lpstr>ŘAZENÍ ZDROJŮ</vt:lpstr>
      <vt:lpstr>ŘAZENÍ ZDROJŮ</vt:lpstr>
      <vt:lpstr>ŘAZENÍ ZDROJŮ</vt:lpstr>
      <vt:lpstr>ŘAZENÍ ZDROJŮ</vt:lpstr>
      <vt:lpstr>ŘAZENÍ ZDROJŮ</vt:lpstr>
      <vt:lpstr>ŘAZENÍ ZDROJŮ</vt:lpstr>
      <vt:lpstr>CHARAKTERISTIKA ELEKTRICKÉHO ZDROJE</vt:lpstr>
      <vt:lpstr>CHARAKTERISTIKA ELEKTRICKÉHO ZDROJE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202</cp:revision>
  <dcterms:created xsi:type="dcterms:W3CDTF">2012-05-16T10:04:36Z</dcterms:created>
  <dcterms:modified xsi:type="dcterms:W3CDTF">2012-10-06T15:17:10Z</dcterms:modified>
</cp:coreProperties>
</file>