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11"/>
  </p:notesMasterIdLst>
  <p:sldIdLst>
    <p:sldId id="272" r:id="rId2"/>
    <p:sldId id="263" r:id="rId3"/>
    <p:sldId id="273" r:id="rId4"/>
    <p:sldId id="301" r:id="rId5"/>
    <p:sldId id="302" r:id="rId6"/>
    <p:sldId id="303" r:id="rId7"/>
    <p:sldId id="260" r:id="rId8"/>
    <p:sldId id="266" r:id="rId9"/>
    <p:sldId id="30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DDDDD"/>
    <a:srgbClr val="CCFFCC"/>
    <a:srgbClr val="CC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D6096B-6455-4ED7-AB3F-236366E68D06}" type="datetimeFigureOut">
              <a:rPr lang="cs-CZ" smtClean="0"/>
              <a:pPr/>
              <a:t>6.10.2012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CF6952-A43E-4E8A-AB4D-15FA3F15CA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53276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976207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72436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783918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411722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928734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010114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80765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0119A-06C6-4C7D-8A30-79DA581D753D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76B1D-7B29-4A45-B875-491C57BE4636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63961-5D27-4AC6-9413-63F6E35C9230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7193A-CA74-4D8E-A0F8-CCEC7250BA47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B8A5B-B048-484B-9914-0C446FE6971D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C5E9F-845C-4E02-83B4-7E26F8483C4D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0BDA8-EA25-4546-AB18-C4B0F894877F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CCC19-CCA9-42B2-889C-3AC9E4CA2124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0B439-0C12-487D-923B-25DE47D1B033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8354F-F0E5-4F89-A223-54338ACE418D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4E9D6-036A-44F8-9876-D92DE796B242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FBAFA3-4EE0-4BC6-A60B-E89B6EF6C2AD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fad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11677376"/>
              </p:ext>
            </p:extLst>
          </p:nvPr>
        </p:nvGraphicFramePr>
        <p:xfrm>
          <a:off x="1115616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smtClean="0">
                          <a:latin typeface="Arial" pitchFamily="34" charset="0"/>
                          <a:cs typeface="Times New Roman" pitchFamily="18" charset="0"/>
                        </a:rPr>
                        <a:t>VY_32_INOVACE_07_A_14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Stejnosměrný proud a Elektrochemie 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Chemické zdroje napětí – primární články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Lukáš Nepokoj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4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1916832"/>
            <a:ext cx="8229600" cy="4536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1. ročník studijního oboru MIEZ, předmětu ELEKTROTECHNIKA, inovuje výuku použitím multimediálních pomůcek – prezentace s názornými obrázky a schématy doplněných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3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179512" y="0"/>
            <a:ext cx="8784976" cy="1268760"/>
          </a:xfrm>
        </p:spPr>
        <p:txBody>
          <a:bodyPr>
            <a:normAutofit/>
          </a:bodyPr>
          <a:lstStyle/>
          <a:p>
            <a:r>
              <a:rPr lang="cs-CZ" sz="3300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CHEMICKÉ ZDROJE NAPĚTÍ – PRIMÁRNÍ ČLÁNKY</a:t>
            </a:r>
          </a:p>
        </p:txBody>
      </p:sp>
      <p:sp>
        <p:nvSpPr>
          <p:cNvPr id="14" name="Zástupný symbol pro obsah 6"/>
          <p:cNvSpPr txBox="1">
            <a:spLocks/>
          </p:cNvSpPr>
          <p:nvPr/>
        </p:nvSpPr>
        <p:spPr>
          <a:xfrm>
            <a:off x="457200" y="1916832"/>
            <a:ext cx="8229600" cy="1152128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Dvě elektrody s různým elektrochemickým potenciálem tvoří spolu s vhodným elektrolytem elektrochemický zdroj napětí.</a:t>
            </a:r>
          </a:p>
        </p:txBody>
      </p:sp>
      <p:pic>
        <p:nvPicPr>
          <p:cNvPr id="6" name="Obrázek 5" descr="voltclanek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231740" y="4362492"/>
            <a:ext cx="4680520" cy="2302716"/>
          </a:xfrm>
          <a:prstGeom prst="rect">
            <a:avLst/>
          </a:prstGeom>
        </p:spPr>
      </p:pic>
      <p:pic>
        <p:nvPicPr>
          <p:cNvPr id="7" name="Obrázek 6" descr="elyt-poten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11560" y="2984951"/>
            <a:ext cx="7920880" cy="1320146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4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179512" y="0"/>
            <a:ext cx="8784976" cy="1268760"/>
          </a:xfrm>
        </p:spPr>
        <p:txBody>
          <a:bodyPr>
            <a:normAutofit/>
          </a:bodyPr>
          <a:lstStyle/>
          <a:p>
            <a:r>
              <a:rPr lang="cs-CZ" sz="3300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CHEMICKÉ ZDROJE NAPĚTÍ – PRIMÁRNÍ ČLÁNKY</a:t>
            </a:r>
          </a:p>
        </p:txBody>
      </p:sp>
      <p:sp>
        <p:nvSpPr>
          <p:cNvPr id="14" name="Zástupný symbol pro obsah 6"/>
          <p:cNvSpPr txBox="1">
            <a:spLocks/>
          </p:cNvSpPr>
          <p:nvPr/>
        </p:nvSpPr>
        <p:spPr>
          <a:xfrm>
            <a:off x="457200" y="1916832"/>
            <a:ext cx="8229600" cy="2664296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600" b="1" dirty="0" smtClean="0">
                <a:latin typeface="Arial Narrow" pitchFamily="34" charset="0"/>
                <a:cs typeface="Arial" pitchFamily="34" charset="0"/>
              </a:rPr>
              <a:t>V primárním článku </a:t>
            </a: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se elektrická energie vyrábí přeměnou z jiného druhu energie (např. chemické, tepelné, větrné, atd.)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600" b="1" dirty="0" smtClean="0">
                <a:latin typeface="Arial Narrow" pitchFamily="34" charset="0"/>
                <a:cs typeface="Arial" pitchFamily="34" charset="0"/>
              </a:rPr>
              <a:t>Baterie </a:t>
            </a: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se skládá z několika článků.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Články v baterii mohou být řazeny sériově (pro získání vyššího napětí) nebo paralelně (pro získání většího proudu).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38016" y="5398755"/>
            <a:ext cx="1734599" cy="1267981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7" y="5426916"/>
            <a:ext cx="2736305" cy="76079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58392" y="4756330"/>
            <a:ext cx="3570637" cy="507193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4632" y="4725144"/>
            <a:ext cx="2807208" cy="1524000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5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179512" y="0"/>
            <a:ext cx="8784976" cy="1268760"/>
          </a:xfrm>
        </p:spPr>
        <p:txBody>
          <a:bodyPr>
            <a:normAutofit/>
          </a:bodyPr>
          <a:lstStyle/>
          <a:p>
            <a:r>
              <a:rPr lang="cs-CZ" sz="3300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CHEMICKÉ ZDROJE NAPĚTÍ – PRIMÁRNÍ ČLÁNKY</a:t>
            </a:r>
          </a:p>
        </p:txBody>
      </p:sp>
      <p:sp>
        <p:nvSpPr>
          <p:cNvPr id="14" name="Zástupný symbol pro obsah 6"/>
          <p:cNvSpPr txBox="1">
            <a:spLocks/>
          </p:cNvSpPr>
          <p:nvPr/>
        </p:nvSpPr>
        <p:spPr>
          <a:xfrm>
            <a:off x="457200" y="1916832"/>
            <a:ext cx="8229600" cy="4248472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600" b="1" dirty="0" smtClean="0">
                <a:latin typeface="Arial Narrow" pitchFamily="34" charset="0"/>
                <a:cs typeface="Arial" pitchFamily="34" charset="0"/>
              </a:rPr>
              <a:t>Alkalické baterie a články </a:t>
            </a:r>
          </a:p>
          <a:p>
            <a:pPr marL="889200" lvl="1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600" dirty="0" err="1" smtClean="0">
                <a:latin typeface="Arial Narrow" pitchFamily="34" charset="0"/>
                <a:cs typeface="Arial" pitchFamily="34" charset="0"/>
              </a:rPr>
              <a:t>Zn</a:t>
            </a: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/MnO2 (katoda: zinek/ anoda: oxid manganičitý – burel), zásaditý alkalický elektrolyt</a:t>
            </a:r>
          </a:p>
          <a:p>
            <a:pPr marL="889200" lvl="1" indent="-432000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Na rozdíl od </a:t>
            </a:r>
            <a:r>
              <a:rPr lang="cs-CZ" sz="2600" dirty="0" err="1" smtClean="0">
                <a:latin typeface="Arial Narrow" pitchFamily="34" charset="0"/>
                <a:cs typeface="Arial" pitchFamily="34" charset="0"/>
              </a:rPr>
              <a:t>zinko</a:t>
            </a: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-uhlíkových článků nehrozí</a:t>
            </a:r>
            <a:br>
              <a:rPr lang="cs-CZ" sz="2600" dirty="0" smtClean="0">
                <a:latin typeface="Arial Narrow" pitchFamily="34" charset="0"/>
                <a:cs typeface="Arial" pitchFamily="34" charset="0"/>
              </a:rPr>
            </a:b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vytečení elektrolytu po vybití článku.</a:t>
            </a:r>
          </a:p>
          <a:p>
            <a:pPr marL="889200" lvl="1" indent="-432000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Díky malému odporu je možné </a:t>
            </a:r>
            <a:br>
              <a:rPr lang="cs-CZ" sz="2600" dirty="0" smtClean="0">
                <a:latin typeface="Arial Narrow" pitchFamily="34" charset="0"/>
                <a:cs typeface="Arial" pitchFamily="34" charset="0"/>
              </a:rPr>
            </a:b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odebírat z článků velký proud.</a:t>
            </a:r>
          </a:p>
          <a:p>
            <a:pPr marL="889200" lvl="1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Jmenovité napětí: 1,5 V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3068960"/>
            <a:ext cx="1388400" cy="3406208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83360" y="3996000"/>
            <a:ext cx="1064904" cy="2637413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6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179512" y="0"/>
            <a:ext cx="8784976" cy="1268760"/>
          </a:xfrm>
        </p:spPr>
        <p:txBody>
          <a:bodyPr>
            <a:normAutofit/>
          </a:bodyPr>
          <a:lstStyle/>
          <a:p>
            <a:r>
              <a:rPr lang="cs-CZ" sz="3300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CHEMICKÉ ZDROJE NAPĚTÍ – PRIMÁRNÍ ČLÁNKY</a:t>
            </a:r>
          </a:p>
        </p:txBody>
      </p:sp>
      <p:sp>
        <p:nvSpPr>
          <p:cNvPr id="14" name="Zástupný symbol pro obsah 6"/>
          <p:cNvSpPr txBox="1">
            <a:spLocks/>
          </p:cNvSpPr>
          <p:nvPr/>
        </p:nvSpPr>
        <p:spPr>
          <a:xfrm>
            <a:off x="457200" y="1916832"/>
            <a:ext cx="8229600" cy="4248472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600" b="1" dirty="0" smtClean="0">
                <a:latin typeface="Arial Narrow" pitchFamily="34" charset="0"/>
                <a:cs typeface="Arial" pitchFamily="34" charset="0"/>
              </a:rPr>
              <a:t>Stříbro-oxidové články</a:t>
            </a:r>
          </a:p>
          <a:p>
            <a:pPr marL="889200" lvl="1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600" dirty="0" err="1" smtClean="0">
                <a:latin typeface="Arial Narrow" pitchFamily="34" charset="0"/>
                <a:cs typeface="Arial" pitchFamily="34" charset="0"/>
              </a:rPr>
              <a:t>Zn</a:t>
            </a: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/Ag2O (katoda: zinek/ anoda: oxid stříbrný), zásaditý alkalický elektrolyt</a:t>
            </a:r>
          </a:p>
          <a:p>
            <a:pPr marL="889200" lvl="1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Vyrábějí se ve tvaru plochých disků – knoflíkové články.</a:t>
            </a:r>
          </a:p>
          <a:p>
            <a:pPr marL="889200" lvl="1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Jsou dražší a menší než alkalické články.</a:t>
            </a:r>
          </a:p>
          <a:p>
            <a:pPr marL="889200" lvl="1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Jmenovité napětí: 1,55 V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7328" y="4041068"/>
            <a:ext cx="1642872" cy="1524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5157192"/>
            <a:ext cx="1667256" cy="1524000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608512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OPAKOVÁNÍ: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Co vše je potřeba k vytvoření chemického zdroje napětí?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………………...................................................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Čím jsou charakteristické primární články a jaký je rozdíl mezi článkem a baterií? ...................................................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Jaký je zásadní rozdíl mezi alkalickým článkem a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zinko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-uhlíkovým?..................................……………………....…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Jaký typ článku se vyrábí válcový i knoflíkový?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..........................................................................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7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323528" y="0"/>
            <a:ext cx="8496944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3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 Narrow" pitchFamily="34" charset="0"/>
                <a:ea typeface="+mj-ea"/>
                <a:cs typeface="Arial" pitchFamily="34" charset="0"/>
              </a:rPr>
              <a:t>CHEMICKÉ ZDROJE NAPĚTÍ – PRIMÁRNÍ ČLÁNKY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680520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err="1" smtClean="0">
                <a:latin typeface="Arial" pitchFamily="34" charset="0"/>
                <a:cs typeface="Arial" pitchFamily="34" charset="0"/>
              </a:rPr>
              <a:t>Vocabulary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pPr marL="444500" lvl="1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electrochemical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cell – elektrochemický článek</a:t>
            </a:r>
          </a:p>
          <a:p>
            <a:pPr marL="444500" lvl="1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alkaline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battery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alkalická baterie</a:t>
            </a:r>
          </a:p>
          <a:p>
            <a:pPr marL="444500" lvl="1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zinc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carbon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battery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zinko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uhlíková baterie</a:t>
            </a:r>
          </a:p>
          <a:p>
            <a:pPr marL="444500" lvl="1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silver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oxide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battery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stříbro – oxidová baterie</a:t>
            </a:r>
          </a:p>
          <a:p>
            <a:pPr marL="444500" lvl="1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en-US" sz="2200" dirty="0" smtClean="0">
                <a:latin typeface="Arial" pitchFamily="34" charset="0"/>
                <a:cs typeface="Arial" pitchFamily="34" charset="0"/>
              </a:rPr>
              <a:t>button cells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knoflíkové články</a:t>
            </a:r>
          </a:p>
          <a:p>
            <a:pPr marL="444500" lvl="1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self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discharge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samovybíjení </a:t>
            </a:r>
          </a:p>
          <a:p>
            <a:pPr marL="444500" lvl="1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444500" lvl="1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444500" lvl="1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8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Nadpis 1"/>
          <p:cNvSpPr>
            <a:spLocks noGrp="1"/>
          </p:cNvSpPr>
          <p:nvPr>
            <p:ph type="title"/>
          </p:nvPr>
        </p:nvSpPr>
        <p:spPr>
          <a:xfrm>
            <a:off x="179512" y="0"/>
            <a:ext cx="8784976" cy="1268760"/>
          </a:xfrm>
        </p:spPr>
        <p:txBody>
          <a:bodyPr>
            <a:normAutofit/>
          </a:bodyPr>
          <a:lstStyle/>
          <a:p>
            <a:r>
              <a:rPr lang="cs-CZ" sz="3300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CHEMICKÉ ZDROJE NAPĚTÍ – PRIMÁRNÍ ČLÁNKY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TKOTZ, Klaus a kol. </a:t>
            </a:r>
            <a:r>
              <a:rPr lang="cs-CZ" sz="2000" i="1" dirty="0">
                <a:latin typeface="Arial" pitchFamily="34" charset="0"/>
                <a:cs typeface="Arial" pitchFamily="34" charset="0"/>
              </a:rPr>
              <a:t>PŘÍRUČKA PRO ELEKTROTECHNIKA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. Praha: Europa-Sobotáles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cz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, s.r.o., 2006, ISBN 80-86706-13-3. 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9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Použité</a:t>
            </a:r>
            <a:r>
              <a:rPr kumimoji="0" lang="cs-CZ" sz="44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zdroje</a:t>
            </a: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0836338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2286</TotalTime>
  <Words>301</Words>
  <Application>Microsoft Office PowerPoint</Application>
  <PresentationFormat>Předvádění na obrazovce (4:3)</PresentationFormat>
  <Paragraphs>74</Paragraphs>
  <Slides>9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Prezentace aplikace PowerPoint</vt:lpstr>
      <vt:lpstr>CHEMICKÉ ZDROJE NAPĚTÍ – PRIMÁRNÍ ČLÁNKY</vt:lpstr>
      <vt:lpstr>CHEMICKÉ ZDROJE NAPĚTÍ – PRIMÁRNÍ ČLÁNKY</vt:lpstr>
      <vt:lpstr>CHEMICKÉ ZDROJE NAPĚTÍ – PRIMÁRNÍ ČLÁNKY</vt:lpstr>
      <vt:lpstr>CHEMICKÉ ZDROJE NAPĚTÍ – PRIMÁRNÍ ČLÁNKY</vt:lpstr>
      <vt:lpstr>Prezentace aplikace PowerPoint</vt:lpstr>
      <vt:lpstr>CHEMICKÉ ZDROJE NAPĚTÍ – PRIMÁRNÍ ČLÁNKY</vt:lpstr>
      <vt:lpstr>Prezentace aplikace PowerPoint</vt:lpstr>
    </vt:vector>
  </TitlesOfParts>
  <Company>SOŠ a SOU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ELEKTRICKÝ ZDROJ</dc:title>
  <dc:creator>znepokoj00</dc:creator>
  <cp:lastModifiedBy>NEPOKOJ Lukáš</cp:lastModifiedBy>
  <cp:revision>209</cp:revision>
  <dcterms:created xsi:type="dcterms:W3CDTF">2012-05-16T10:04:36Z</dcterms:created>
  <dcterms:modified xsi:type="dcterms:W3CDTF">2012-10-06T15:17:02Z</dcterms:modified>
</cp:coreProperties>
</file>