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png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395536" y="476672"/>
            <a:ext cx="8496944" cy="1470025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VY_32_INOVACE_13_A_14_ODČÍTÁNÍ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lang="cs-CZ" sz="1600" b="1" kern="0" cap="small" dirty="0">
                <a:solidFill>
                  <a:schemeClr val="tx2"/>
                </a:solidFill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S PŘECHODEM DESÍTKY 3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ODČÍTÁNÍ S PŘECHODEM DESÍTKY</a:t>
            </a:r>
            <a:r>
              <a:rPr kumimoji="0" lang="cs-CZ" sz="1600" b="1" i="0" u="none" strike="noStrike" kern="0" cap="small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 </a:t>
            </a:r>
            <a:r>
              <a:rPr kumimoji="0" lang="cs-CZ" sz="1600" b="1" i="0" u="none" strike="noStrike" kern="0" cap="sm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3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16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2636912"/>
            <a:ext cx="8496944" cy="1752600"/>
          </a:xfrm>
        </p:spPr>
        <p:txBody>
          <a:bodyPr>
            <a:normAutofit/>
          </a:bodyPr>
          <a:lstStyle/>
          <a:p>
            <a:pPr algn="ctr"/>
            <a:r>
              <a:rPr lang="cs-CZ" sz="4000" b="1" i="1" dirty="0" smtClean="0"/>
              <a:t>ODČÍTÁNÍ S PŘECHODEM DESÍTKY 3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5087" y="5157192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99808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9685264"/>
              </p:ext>
            </p:extLst>
          </p:nvPr>
        </p:nvGraphicFramePr>
        <p:xfrm>
          <a:off x="1009650" y="1806575"/>
          <a:ext cx="7124700" cy="3408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17.10.2012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baseline="0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Odčítání do dvaceti s přechodem přes desítku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Odčítání</a:t>
                      </a:r>
                      <a:r>
                        <a:rPr lang="cs-CZ" baseline="0" dirty="0" smtClean="0"/>
                        <a:t> do dvaceti, </a:t>
                      </a:r>
                      <a:r>
                        <a:rPr lang="cs-CZ" baseline="0" dirty="0" smtClean="0"/>
                        <a:t>procvičování, </a:t>
                      </a:r>
                      <a:r>
                        <a:rPr lang="cs-CZ" baseline="0" smtClean="0"/>
                        <a:t>odkrývání obrázku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1935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 17.10.2012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  <a:endParaRPr kumimoji="0" lang="cs-CZ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4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Str. 4 </a:t>
            </a:r>
            <a:r>
              <a:rPr kumimoji="0" lang="cs-CZ" sz="14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– 13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děti spočítají příklad, kliknutím na správný výsledek se obraz posune v prezentaci o obrázek dál, pokud kliknou na špatný výsledek, nic se nestane… pod kartičkami se skrývá obrázek se čtyřmi hlemýždi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124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1603972" y="2278620"/>
            <a:ext cx="5580620" cy="4176464"/>
            <a:chOff x="1139619" y="2276872"/>
            <a:chExt cx="5580620" cy="4176464"/>
          </a:xfrm>
        </p:grpSpPr>
        <p:pic>
          <p:nvPicPr>
            <p:cNvPr id="2051" name="Picture 3" descr="C:\Users\Lenka\AppData\Local\Microsoft\Windows\Temporary Internet Files\Content.IE5\RZ19SGWO\MP900433108[1].jpg"/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7834"/>
            <a:stretch/>
          </p:blipFill>
          <p:spPr bwMode="auto">
            <a:xfrm>
              <a:off x="1139619" y="2276872"/>
              <a:ext cx="5580619" cy="4176464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</p:pic>
        <p:sp>
          <p:nvSpPr>
            <p:cNvPr id="7" name="Obdélník 6">
              <a:hlinkClick r:id="rId3" action="ppaction://hlinksldjump"/>
            </p:cNvPr>
            <p:cNvSpPr/>
            <p:nvPr/>
          </p:nvSpPr>
          <p:spPr>
            <a:xfrm>
              <a:off x="1139619" y="5060016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/>
                <a:t>7</a:t>
              </a:r>
            </a:p>
          </p:txBody>
        </p:sp>
        <p:sp>
          <p:nvSpPr>
            <p:cNvPr id="8" name="Obdélník 7">
              <a:hlinkClick r:id="rId3" action="ppaction://hlinksldjump"/>
            </p:cNvPr>
            <p:cNvSpPr/>
            <p:nvPr/>
          </p:nvSpPr>
          <p:spPr>
            <a:xfrm>
              <a:off x="1139619" y="3670192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1</a:t>
              </a:r>
              <a:endParaRPr lang="cs-CZ" sz="3200" i="1" dirty="0"/>
            </a:p>
          </p:txBody>
        </p:sp>
        <p:sp>
          <p:nvSpPr>
            <p:cNvPr id="9" name="Obdélník 8">
              <a:hlinkClick r:id="rId3" action="ppaction://hlinksldjump"/>
            </p:cNvPr>
            <p:cNvSpPr/>
            <p:nvPr/>
          </p:nvSpPr>
          <p:spPr>
            <a:xfrm>
              <a:off x="1139619" y="2276872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2</a:t>
              </a:r>
              <a:endParaRPr lang="cs-CZ" sz="3200" i="1" dirty="0"/>
            </a:p>
          </p:txBody>
        </p:sp>
        <p:sp>
          <p:nvSpPr>
            <p:cNvPr id="18" name="Obdélník 17">
              <a:hlinkClick r:id="rId3" action="ppaction://hlinksldjump"/>
            </p:cNvPr>
            <p:cNvSpPr/>
            <p:nvPr/>
          </p:nvSpPr>
          <p:spPr>
            <a:xfrm>
              <a:off x="2999826" y="5060016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3</a:t>
              </a:r>
              <a:endParaRPr lang="cs-CZ" sz="3200" i="1" dirty="0"/>
            </a:p>
          </p:txBody>
        </p:sp>
        <p:sp>
          <p:nvSpPr>
            <p:cNvPr id="19" name="Obdélník 18">
              <a:hlinkClick r:id="rId3" action="ppaction://hlinksldjump"/>
            </p:cNvPr>
            <p:cNvSpPr/>
            <p:nvPr/>
          </p:nvSpPr>
          <p:spPr>
            <a:xfrm>
              <a:off x="2999826" y="3670192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4</a:t>
              </a:r>
              <a:endParaRPr lang="cs-CZ" sz="3200" i="1" dirty="0"/>
            </a:p>
          </p:txBody>
        </p:sp>
        <p:sp>
          <p:nvSpPr>
            <p:cNvPr id="20" name="Obdélník 19">
              <a:hlinkClick r:id="rId3" action="ppaction://hlinksldjump"/>
            </p:cNvPr>
            <p:cNvSpPr/>
            <p:nvPr/>
          </p:nvSpPr>
          <p:spPr>
            <a:xfrm>
              <a:off x="2999826" y="2276872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8</a:t>
              </a:r>
              <a:endParaRPr lang="cs-CZ" sz="3200" i="1" dirty="0"/>
            </a:p>
          </p:txBody>
        </p:sp>
        <p:sp>
          <p:nvSpPr>
            <p:cNvPr id="22" name="Obdélník 21">
              <a:hlinkClick r:id="rId3" action="ppaction://hlinksldjump"/>
            </p:cNvPr>
            <p:cNvSpPr/>
            <p:nvPr/>
          </p:nvSpPr>
          <p:spPr>
            <a:xfrm>
              <a:off x="4860032" y="5060016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6</a:t>
              </a:r>
              <a:endParaRPr lang="cs-CZ" sz="3200" i="1" dirty="0"/>
            </a:p>
          </p:txBody>
        </p:sp>
        <p:sp>
          <p:nvSpPr>
            <p:cNvPr id="23" name="Obdélník 22">
              <a:hlinkClick r:id="rId3" action="ppaction://hlinksldjump"/>
            </p:cNvPr>
            <p:cNvSpPr/>
            <p:nvPr/>
          </p:nvSpPr>
          <p:spPr>
            <a:xfrm>
              <a:off x="4860032" y="3670192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9</a:t>
              </a:r>
              <a:endParaRPr lang="cs-CZ" sz="3200" i="1" dirty="0"/>
            </a:p>
          </p:txBody>
        </p:sp>
        <p:sp>
          <p:nvSpPr>
            <p:cNvPr id="24" name="Obdélník 23">
              <a:hlinkClick r:id="rId4" action="ppaction://hlinksldjump"/>
            </p:cNvPr>
            <p:cNvSpPr/>
            <p:nvPr/>
          </p:nvSpPr>
          <p:spPr>
            <a:xfrm>
              <a:off x="4860032" y="2276872"/>
              <a:ext cx="1860207" cy="1393320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3200" i="1" dirty="0" smtClean="0"/>
                <a:t>5</a:t>
              </a:r>
              <a:endParaRPr lang="cs-CZ" sz="3200" i="1" dirty="0"/>
            </a:p>
          </p:txBody>
        </p:sp>
      </p:grp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202" y="188640"/>
            <a:ext cx="1440160" cy="16214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válný popisek 25"/>
          <p:cNvSpPr/>
          <p:nvPr/>
        </p:nvSpPr>
        <p:spPr>
          <a:xfrm>
            <a:off x="5580112" y="147223"/>
            <a:ext cx="3419872" cy="1662885"/>
          </a:xfrm>
          <a:prstGeom prst="wedgeEllipseCallout">
            <a:avLst>
              <a:gd name="adj1" fmla="val -60124"/>
              <a:gd name="adj2" fmla="val 1239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se skrývá pod kartičkami?</a:t>
            </a:r>
          </a:p>
          <a:p>
            <a:pPr algn="ctr"/>
            <a:r>
              <a:rPr lang="cs-CZ" dirty="0" smtClean="0"/>
              <a:t>Spočítej následující příklady, ťukej na správné výsledky! </a:t>
            </a:r>
            <a:endParaRPr lang="cs-CZ" dirty="0"/>
          </a:p>
        </p:txBody>
      </p:sp>
      <p:sp>
        <p:nvSpPr>
          <p:cNvPr id="27" name="Oválný popisek 26"/>
          <p:cNvSpPr/>
          <p:nvPr/>
        </p:nvSpPr>
        <p:spPr>
          <a:xfrm>
            <a:off x="649968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13 - 8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386448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75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1603972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/>
              <a:t>7</a:t>
            </a:r>
          </a:p>
        </p:txBody>
      </p:sp>
      <p:sp>
        <p:nvSpPr>
          <p:cNvPr id="8" name="Obdélník 7">
            <a:hlinkClick r:id="rId4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1603972" y="227862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2</a:t>
            </a:r>
            <a:endParaRPr lang="cs-CZ" sz="3200" i="1" dirty="0"/>
          </a:p>
        </p:txBody>
      </p:sp>
      <p:sp>
        <p:nvSpPr>
          <p:cNvPr id="18" name="Obdélník 17">
            <a:hlinkClick r:id="rId4" action="ppaction://hlinksldjump"/>
          </p:cNvPr>
          <p:cNvSpPr/>
          <p:nvPr/>
        </p:nvSpPr>
        <p:spPr>
          <a:xfrm>
            <a:off x="3464179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3</a:t>
            </a:r>
            <a:endParaRPr lang="cs-CZ" sz="3200" i="1" dirty="0"/>
          </a:p>
        </p:txBody>
      </p:sp>
      <p:sp>
        <p:nvSpPr>
          <p:cNvPr id="19" name="Obdélník 18">
            <a:hlinkClick r:id="rId4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0" name="Obdélník 19">
            <a:hlinkClick r:id="rId4" action="ppaction://hlinksldjump"/>
          </p:cNvPr>
          <p:cNvSpPr/>
          <p:nvPr/>
        </p:nvSpPr>
        <p:spPr>
          <a:xfrm>
            <a:off x="3464179" y="227862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8</a:t>
            </a:r>
            <a:endParaRPr lang="cs-CZ" sz="3200" i="1" dirty="0"/>
          </a:p>
        </p:txBody>
      </p:sp>
      <p:sp>
        <p:nvSpPr>
          <p:cNvPr id="22" name="Obdélník 21">
            <a:hlinkClick r:id="rId4" action="ppaction://hlinksldjump"/>
          </p:cNvPr>
          <p:cNvSpPr/>
          <p:nvPr/>
        </p:nvSpPr>
        <p:spPr>
          <a:xfrm>
            <a:off x="5324385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6</a:t>
            </a:r>
            <a:endParaRPr lang="cs-CZ" sz="3200" i="1" dirty="0"/>
          </a:p>
        </p:txBody>
      </p:sp>
      <p:sp>
        <p:nvSpPr>
          <p:cNvPr id="23" name="Obdélník 22">
            <a:hlinkClick r:id="rId4" action="ppaction://hlinksldjump"/>
          </p:cNvPr>
          <p:cNvSpPr/>
          <p:nvPr/>
        </p:nvSpPr>
        <p:spPr>
          <a:xfrm>
            <a:off x="5324385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9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13 - 6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7346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9" name="Obdélník 8">
            <a:hlinkClick r:id="rId4" action="ppaction://hlinksldjump"/>
          </p:cNvPr>
          <p:cNvSpPr/>
          <p:nvPr/>
        </p:nvSpPr>
        <p:spPr>
          <a:xfrm>
            <a:off x="1603972" y="227862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12</a:t>
            </a:r>
            <a:endParaRPr lang="cs-CZ" sz="3200" i="1" dirty="0"/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3464179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3</a:t>
            </a:r>
            <a:endParaRPr lang="cs-CZ" sz="3200" i="1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0" name="Obdélník 19">
            <a:hlinkClick r:id="rId3" action="ppaction://hlinksldjump"/>
          </p:cNvPr>
          <p:cNvSpPr/>
          <p:nvPr/>
        </p:nvSpPr>
        <p:spPr>
          <a:xfrm>
            <a:off x="3464179" y="227862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8</a:t>
            </a:r>
            <a:endParaRPr lang="cs-CZ" sz="3200" i="1" dirty="0"/>
          </a:p>
        </p:txBody>
      </p:sp>
      <p:sp>
        <p:nvSpPr>
          <p:cNvPr id="22" name="Obdélník 21">
            <a:hlinkClick r:id="rId3" action="ppaction://hlinksldjump"/>
          </p:cNvPr>
          <p:cNvSpPr/>
          <p:nvPr/>
        </p:nvSpPr>
        <p:spPr>
          <a:xfrm>
            <a:off x="5324385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6</a:t>
            </a:r>
            <a:endParaRPr lang="cs-CZ" sz="3200" i="1" dirty="0"/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5324385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9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3 + 9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13298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3464179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3</a:t>
            </a:r>
            <a:endParaRPr lang="cs-CZ" sz="3200" i="1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0" name="Obdélník 19">
            <a:hlinkClick r:id="rId4" action="ppaction://hlinksldjump"/>
          </p:cNvPr>
          <p:cNvSpPr/>
          <p:nvPr/>
        </p:nvSpPr>
        <p:spPr>
          <a:xfrm>
            <a:off x="3464179" y="227862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8</a:t>
            </a:r>
            <a:endParaRPr lang="cs-CZ" sz="3200" i="1" dirty="0"/>
          </a:p>
        </p:txBody>
      </p:sp>
      <p:sp>
        <p:nvSpPr>
          <p:cNvPr id="22" name="Obdélník 21">
            <a:hlinkClick r:id="rId3" action="ppaction://hlinksldjump"/>
          </p:cNvPr>
          <p:cNvSpPr/>
          <p:nvPr/>
        </p:nvSpPr>
        <p:spPr>
          <a:xfrm>
            <a:off x="5324385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6</a:t>
            </a:r>
            <a:endParaRPr lang="cs-CZ" sz="3200" i="1" dirty="0"/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5324385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9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– 5  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133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3464179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3</a:t>
            </a:r>
            <a:endParaRPr lang="cs-CZ" sz="3200" i="1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2" name="Obdélník 21">
            <a:hlinkClick r:id="rId4" action="ppaction://hlinksldjump"/>
          </p:cNvPr>
          <p:cNvSpPr/>
          <p:nvPr/>
        </p:nvSpPr>
        <p:spPr>
          <a:xfrm>
            <a:off x="5324385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6</a:t>
            </a:r>
            <a:endParaRPr lang="cs-CZ" sz="3200" i="1" dirty="0"/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5324385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9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– 7 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0848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3464179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3</a:t>
            </a:r>
            <a:endParaRPr lang="cs-CZ" sz="3200" i="1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3" name="Obdélník 22">
            <a:hlinkClick r:id="rId4" action="ppaction://hlinksldjump"/>
          </p:cNvPr>
          <p:cNvSpPr/>
          <p:nvPr/>
        </p:nvSpPr>
        <p:spPr>
          <a:xfrm>
            <a:off x="5324385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9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– 4 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1145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18" name="Obdélník 17">
            <a:hlinkClick r:id="rId4" action="ppaction://hlinksldjump"/>
          </p:cNvPr>
          <p:cNvSpPr/>
          <p:nvPr/>
        </p:nvSpPr>
        <p:spPr>
          <a:xfrm>
            <a:off x="3464179" y="5061764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3</a:t>
            </a:r>
            <a:endParaRPr lang="cs-CZ" sz="3200" i="1" dirty="0"/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– 10 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6671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>
            <a:hlinkClick r:id="rId3" action="ppaction://hlinksldjump"/>
          </p:cNvPr>
          <p:cNvSpPr/>
          <p:nvPr/>
        </p:nvSpPr>
        <p:spPr>
          <a:xfrm>
            <a:off x="1603972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1</a:t>
            </a:r>
            <a:endParaRPr lang="cs-CZ" sz="3200" i="1" dirty="0"/>
          </a:p>
        </p:txBody>
      </p:sp>
      <p:sp>
        <p:nvSpPr>
          <p:cNvPr id="19" name="Obdélník 18">
            <a:hlinkClick r:id="rId4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– 12 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66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3464179" y="3671940"/>
            <a:ext cx="1860207" cy="1393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i="1" dirty="0" smtClean="0"/>
              <a:t>4</a:t>
            </a:r>
            <a:endParaRPr lang="cs-CZ" sz="3200" i="1" dirty="0"/>
          </a:p>
        </p:txBody>
      </p:sp>
      <p:sp>
        <p:nvSpPr>
          <p:cNvPr id="27" name="Oválný popisek 26"/>
          <p:cNvSpPr/>
          <p:nvPr/>
        </p:nvSpPr>
        <p:spPr>
          <a:xfrm>
            <a:off x="611560" y="332656"/>
            <a:ext cx="2304256" cy="1080120"/>
          </a:xfrm>
          <a:prstGeom prst="wedgeEllipseCallout">
            <a:avLst>
              <a:gd name="adj1" fmla="val 72362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13 – 9 </a:t>
            </a:r>
            <a:endParaRPr lang="cs-CZ" sz="2800" i="1" dirty="0"/>
          </a:p>
        </p:txBody>
      </p:sp>
      <p:pic>
        <p:nvPicPr>
          <p:cNvPr id="3074" name="Picture 2" descr="C:\Users\Lenka\AppData\Local\Microsoft\Windows\Temporary Internet Files\Content.IE5\OQXNJLK6\MC9004380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0660" y="332656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839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Lenka\AppData\Local\Microsoft\Windows\Temporary Internet Files\Content.IE5\RZ19SGWO\MP900433108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34"/>
          <a:stretch/>
        </p:blipFill>
        <p:spPr bwMode="auto">
          <a:xfrm>
            <a:off x="1603972" y="2278620"/>
            <a:ext cx="5580619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válný popisek 26"/>
          <p:cNvSpPr/>
          <p:nvPr/>
        </p:nvSpPr>
        <p:spPr>
          <a:xfrm>
            <a:off x="5940152" y="335360"/>
            <a:ext cx="2808312" cy="1080120"/>
          </a:xfrm>
          <a:prstGeom prst="wedgeEllipseCallout">
            <a:avLst>
              <a:gd name="adj1" fmla="val -63307"/>
              <a:gd name="adj2" fmla="val 30433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i="1" dirty="0" smtClean="0"/>
              <a:t>ŠIKULKY!</a:t>
            </a:r>
            <a:endParaRPr lang="cs-CZ" sz="2800" i="1" dirty="0"/>
          </a:p>
        </p:txBody>
      </p:sp>
      <p:pic>
        <p:nvPicPr>
          <p:cNvPr id="4099" name="Picture 3" descr="C:\Users\Lenka\AppData\Local\Microsoft\Windows\Temporary Internet Files\Content.IE5\OQXNJLK6\MC9004343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756" y="288329"/>
            <a:ext cx="1797050" cy="1679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957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75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16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102</TotalTime>
  <Words>195</Words>
  <Application>Microsoft Office PowerPoint</Application>
  <PresentationFormat>Předvádění na obrazovce (4:3)</PresentationFormat>
  <Paragraphs>81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Summer</vt:lpstr>
      <vt:lpstr>NÁZEV ŠKOLY:  ZŠ Karla Klíče Hostinné AUTOR: Mgr. Lenka Stará NÁZEV: VY_32_INOVACE_13_A_14_ODČÍTÁNÍ  S PŘECHODEM DESÍTKY 3 TÉMA: ODČÍTÁNÍ S PŘECHODEM DESÍTKY 3 ČÍSLO PROJEKTU: CZ.1.07/1.4.00/21.2131</vt:lpstr>
      <vt:lpstr>Prezentace aplikace PowerPoint</vt:lpstr>
      <vt:lpstr>Mgr. Lenka Stará datum 17.10.2012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Stará</cp:lastModifiedBy>
  <cp:revision>16</cp:revision>
  <dcterms:created xsi:type="dcterms:W3CDTF">2012-07-08T13:51:58Z</dcterms:created>
  <dcterms:modified xsi:type="dcterms:W3CDTF">2012-10-17T19:05:12Z</dcterms:modified>
</cp:coreProperties>
</file>