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3"/>
  </p:notesMasterIdLst>
  <p:sldIdLst>
    <p:sldId id="264" r:id="rId3"/>
    <p:sldId id="256" r:id="rId4"/>
    <p:sldId id="257" r:id="rId5"/>
    <p:sldId id="258" r:id="rId6"/>
    <p:sldId id="260" r:id="rId7"/>
    <p:sldId id="262" r:id="rId8"/>
    <p:sldId id="263" r:id="rId9"/>
    <p:sldId id="261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2A03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77FEDE-B38A-4431-88A8-87736AE57CF9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8A6A70-80C5-430D-A0FB-E910B5C00B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42647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01AF3A-E1E5-4838-8466-D615707B2E06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61BBAB-23BC-4669-B57D-54E4F192B578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F2A29-553B-4B42-8F0F-AF414FBAE7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46201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61BBAB-23BC-4669-B57D-54E4F192B578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F2A29-553B-4B42-8F0F-AF414FBAE7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11341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61BBAB-23BC-4669-B57D-54E4F192B578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F2A29-553B-4B42-8F0F-AF414FBAE7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51316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61BBAB-23BC-4669-B57D-54E4F192B578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F2A29-553B-4B42-8F0F-AF414FBAE7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21323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61BBAB-23BC-4669-B57D-54E4F192B578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F2A29-553B-4B42-8F0F-AF414FBAE7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53974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61BBAB-23BC-4669-B57D-54E4F192B578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F2A29-553B-4B42-8F0F-AF414FBAE7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34681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61BBAB-23BC-4669-B57D-54E4F192B578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F2A29-553B-4B42-8F0F-AF414FBAE7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22214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61BBAB-23BC-4669-B57D-54E4F192B578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F2A29-553B-4B42-8F0F-AF414FBAE7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43856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61BBAB-23BC-4669-B57D-54E4F192B578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F2A29-553B-4B42-8F0F-AF414FBAE7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13580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61BBAB-23BC-4669-B57D-54E4F192B578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F2A29-553B-4B42-8F0F-AF414FBAE7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52702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61BBAB-23BC-4669-B57D-54E4F192B578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F2A29-553B-4B42-8F0F-AF414FBAE7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3592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76923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0030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69640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91282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484216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758697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88264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763275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706914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651251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68939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61BBAB-23BC-4669-B57D-54E4F192B578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DF2A29-553B-4B42-8F0F-AF414FBAE7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91085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18315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.gif"/><Relationship Id="rId4" Type="http://schemas.openxmlformats.org/officeDocument/2006/relationships/hyperlink" Target="http://www.1zsklasterec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11560" y="1268760"/>
            <a:ext cx="7772400" cy="2115666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Mgr. Zdeňka Horská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VY_32_INOVACE_18_03_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Výpočet tepla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755576" y="3789040"/>
            <a:ext cx="7344816" cy="1872208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/>
              <a:t>Anotace: </a:t>
            </a:r>
            <a:r>
              <a:rPr lang="cs-CZ" sz="2800" dirty="0" smtClean="0"/>
              <a:t>Prezentace pro 8. ročník k práci na interaktivní tabuli. K výkladu a procvičení výpočtu přijatého nebo odevzdaného tepla. </a:t>
            </a:r>
            <a:endParaRPr lang="cs-CZ" sz="2800" dirty="0"/>
          </a:p>
          <a:p>
            <a:pPr algn="l"/>
            <a:endParaRPr lang="cs-CZ" sz="2800" dirty="0"/>
          </a:p>
        </p:txBody>
      </p:sp>
      <p:pic>
        <p:nvPicPr>
          <p:cNvPr id="6" name="Obrázek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5805264"/>
            <a:ext cx="4464496" cy="79208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9" name="Obrázek 8" descr="logo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12360" y="332656"/>
            <a:ext cx="792088" cy="82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88350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dirty="0" smtClean="0">
                <a:solidFill>
                  <a:srgbClr val="F2A03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egoe Script" pitchFamily="34" charset="0"/>
              </a:rPr>
              <a:t>Výpočet tepla</a:t>
            </a:r>
            <a:endParaRPr lang="cs-CZ" sz="7200" b="1" dirty="0">
              <a:solidFill>
                <a:srgbClr val="F2A03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egoe Script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7383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4000" dirty="0" smtClean="0"/>
              <a:t>vypíšeme ze zadání veličiny s hodnotami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000" dirty="0" smtClean="0"/>
              <a:t>pokud je třeba, převedeme na základní jednotky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000" dirty="0" smtClean="0"/>
              <a:t>dosadíme do vzorce a vypočítáme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000" dirty="0" smtClean="0"/>
              <a:t>nezapomeneme napsat k výsledku správnou jednotku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023516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6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PŘIPOMENUTÍ</a:t>
            </a: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m</a:t>
            </a:r>
            <a:r>
              <a:rPr lang="cs-CZ" dirty="0" smtClean="0"/>
              <a:t> – hmotnost tělesa v </a:t>
            </a:r>
            <a:r>
              <a:rPr lang="cs-CZ" i="1" dirty="0" smtClean="0">
                <a:solidFill>
                  <a:srgbClr val="FF0000"/>
                </a:solidFill>
              </a:rPr>
              <a:t>kilogramech</a:t>
            </a:r>
            <a:r>
              <a:rPr lang="cs-CZ" dirty="0" smtClean="0"/>
              <a:t>, hodnota zadaná v příkladu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c</a:t>
            </a:r>
            <a:r>
              <a:rPr lang="cs-CZ" dirty="0" smtClean="0"/>
              <a:t> – měrná tepelná kapacita, v příkladu je uvedeno z jaké je těleso látky,</a:t>
            </a:r>
          </a:p>
          <a:p>
            <a:pPr lvl="1"/>
            <a:r>
              <a:rPr lang="cs-CZ" sz="3200" dirty="0" smtClean="0"/>
              <a:t>hodnotu najdeme v </a:t>
            </a:r>
            <a:r>
              <a:rPr lang="cs-CZ" sz="3200" i="1" dirty="0" smtClean="0">
                <a:solidFill>
                  <a:srgbClr val="FF0000"/>
                </a:solidFill>
              </a:rPr>
              <a:t>MF tabulkách</a:t>
            </a:r>
            <a:endParaRPr lang="cs-CZ" sz="3200" i="1" dirty="0">
              <a:solidFill>
                <a:srgbClr val="FF0000"/>
              </a:solidFill>
            </a:endParaRPr>
          </a:p>
          <a:p>
            <a:pPr marL="354013" lvl="1" indent="-354013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FF0000"/>
                </a:solidFill>
              </a:rPr>
              <a:t>t</a:t>
            </a:r>
            <a:r>
              <a:rPr lang="cs-CZ" sz="3200" baseline="-25000" dirty="0" smtClean="0">
                <a:solidFill>
                  <a:srgbClr val="FF0000"/>
                </a:solidFill>
              </a:rPr>
              <a:t>0</a:t>
            </a:r>
            <a:r>
              <a:rPr lang="cs-CZ" sz="3200" dirty="0" smtClean="0"/>
              <a:t> – počáteční teplota ve </a:t>
            </a:r>
            <a:r>
              <a:rPr lang="cs-CZ" sz="3200" i="1" dirty="0" smtClean="0">
                <a:solidFill>
                  <a:srgbClr val="FF0000"/>
                </a:solidFill>
              </a:rPr>
              <a:t>stupních Celsia</a:t>
            </a:r>
          </a:p>
          <a:p>
            <a:pPr marL="354013" lvl="1" indent="-354013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FF0000"/>
                </a:solidFill>
              </a:rPr>
              <a:t>t</a:t>
            </a:r>
            <a:r>
              <a:rPr lang="cs-CZ" sz="3200" dirty="0" smtClean="0"/>
              <a:t> – konečná teplota ve </a:t>
            </a:r>
            <a:r>
              <a:rPr lang="cs-CZ" sz="3200" i="1" dirty="0" smtClean="0">
                <a:solidFill>
                  <a:srgbClr val="FF0000"/>
                </a:solidFill>
              </a:rPr>
              <a:t>stupních Cel</a:t>
            </a:r>
            <a:r>
              <a:rPr lang="cs-CZ" sz="3200" dirty="0" smtClean="0">
                <a:solidFill>
                  <a:srgbClr val="FF0000"/>
                </a:solidFill>
              </a:rPr>
              <a:t>sia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30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repeatCount="500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150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150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150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50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7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4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1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8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/>
              <a:t>Hodnota měrné tepelné kapacity: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4" name="Zástupný symbol pro obsah 3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712170297"/>
                  </p:ext>
                </p:extLst>
              </p:nvPr>
            </p:nvGraphicFramePr>
            <p:xfrm>
              <a:off x="683568" y="1628800"/>
              <a:ext cx="7992888" cy="4603637"/>
            </p:xfrm>
            <a:graphic>
              <a:graphicData uri="http://schemas.openxmlformats.org/drawingml/2006/table">
                <a:tbl>
                  <a:tblPr firstRow="1" bandRow="1">
                    <a:tableStyleId>{93296810-A885-4BE3-A3E7-6D5BEEA58F35}</a:tableStyleId>
                  </a:tblPr>
                  <a:tblGrid>
                    <a:gridCol w="3006499"/>
                    <a:gridCol w="1560929"/>
                    <a:gridCol w="3425460"/>
                  </a:tblGrid>
                  <a:tr h="805739">
                    <a:tc>
                      <a:txBody>
                        <a:bodyPr/>
                        <a:lstStyle/>
                        <a:p>
                          <a:r>
                            <a:rPr lang="cs-CZ" sz="3600" dirty="0" smtClean="0"/>
                            <a:t>kde hledáme</a:t>
                          </a:r>
                          <a:endParaRPr lang="cs-CZ" sz="36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dirty="0" smtClean="0"/>
                            <a:t>jednotka</a:t>
                          </a:r>
                          <a:r>
                            <a:rPr lang="cs-CZ" dirty="0" smtClean="0"/>
                            <a:t> </a:t>
                          </a:r>
                          <a:r>
                            <a:rPr lang="cs-CZ" sz="2800" dirty="0" smtClean="0"/>
                            <a:t>c</a:t>
                          </a:r>
                          <a:endParaRPr lang="cs-CZ" sz="2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800" dirty="0" smtClean="0"/>
                            <a:t>jednotka u</a:t>
                          </a:r>
                          <a:r>
                            <a:rPr lang="cs-CZ" sz="2800" baseline="0" dirty="0" smtClean="0"/>
                            <a:t> výsledku (v čem vychází Q)</a:t>
                          </a:r>
                          <a:endParaRPr lang="cs-CZ" sz="2800" dirty="0"/>
                        </a:p>
                      </a:txBody>
                      <a:tcPr/>
                    </a:tc>
                  </a:tr>
                  <a:tr h="1214843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dirty="0" smtClean="0"/>
                            <a:t>základní</a:t>
                          </a:r>
                          <a:r>
                            <a:rPr lang="cs-CZ" sz="2800" baseline="0" dirty="0" smtClean="0"/>
                            <a:t> jednotka</a:t>
                          </a:r>
                          <a:endParaRPr lang="cs-CZ" sz="2800" dirty="0">
                            <a:latin typeface="Aparajita" pitchFamily="34" charset="0"/>
                            <a:cs typeface="Aparajita" pitchFamily="34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280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2800" smtClean="0">
                                        <a:latin typeface="Cambria Math"/>
                                      </a:rPr>
                                      <m:t>𝐽</m:t>
                                    </m:r>
                                  </m:num>
                                  <m:den>
                                    <m:r>
                                      <a:rPr lang="cs-CZ" sz="2800" smtClean="0">
                                        <a:latin typeface="Cambria Math"/>
                                      </a:rPr>
                                      <m:t>𝑘𝑔</m:t>
                                    </m:r>
                                    <m:r>
                                      <a:rPr lang="cs-CZ" sz="2800" smtClean="0">
                                        <a:latin typeface="Cambria Math"/>
                                      </a:rPr>
                                      <m:t>. °</m:t>
                                    </m:r>
                                    <m:r>
                                      <a:rPr lang="cs-CZ" sz="2800" smtClean="0">
                                        <a:latin typeface="Cambria Math"/>
                                      </a:rPr>
                                      <m:t>𝐶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2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dirty="0" smtClean="0"/>
                            <a:t>J</a:t>
                          </a:r>
                          <a:endParaRPr lang="cs-CZ" sz="3600" dirty="0">
                            <a:latin typeface="Aparajita" pitchFamily="34" charset="0"/>
                            <a:cs typeface="Aparajita" pitchFamily="34" charset="0"/>
                          </a:endParaRPr>
                        </a:p>
                      </a:txBody>
                      <a:tcPr/>
                    </a:tc>
                  </a:tr>
                  <a:tr h="1229071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dirty="0" smtClean="0"/>
                            <a:t>v tabulkách</a:t>
                          </a:r>
                          <a:endParaRPr lang="cs-CZ" sz="2800" dirty="0">
                            <a:latin typeface="Aparajita" pitchFamily="34" charset="0"/>
                            <a:cs typeface="Aparajita" pitchFamily="34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kumimoji="0" lang="cs-CZ" sz="2800" i="1" u="none" strike="noStrike" kern="1200" cap="none" spc="0" normalizeH="0" baseline="0" noProof="0" smtClean="0">
                                        <a:ln>
                                          <a:noFill/>
                                        </a:ln>
                                        <a:effectLst/>
                                        <a:uLnTx/>
                                        <a:uFillTx/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kumimoji="0" lang="cs-CZ" sz="2800" u="none" strike="noStrike" kern="1200" cap="none" spc="0" normalizeH="0" baseline="0" noProof="0" smtClean="0">
                                        <a:ln>
                                          <a:noFill/>
                                        </a:ln>
                                        <a:effectLst/>
                                        <a:uLnTx/>
                                        <a:uFillTx/>
                                        <a:latin typeface="Cambria Math"/>
                                      </a:rPr>
                                      <m:t>𝑘𝐽</m:t>
                                    </m:r>
                                  </m:num>
                                  <m:den>
                                    <m:r>
                                      <a:rPr kumimoji="0" lang="cs-CZ" sz="2800" u="none" strike="noStrike" kern="1200" cap="none" spc="0" normalizeH="0" baseline="0" noProof="0" smtClean="0">
                                        <a:ln>
                                          <a:noFill/>
                                        </a:ln>
                                        <a:effectLst/>
                                        <a:uLnTx/>
                                        <a:uFillTx/>
                                        <a:latin typeface="Cambria Math"/>
                                      </a:rPr>
                                      <m:t>𝑘𝑔</m:t>
                                    </m:r>
                                    <m:r>
                                      <a:rPr kumimoji="0" lang="cs-CZ" sz="2800" u="none" strike="noStrike" kern="1200" cap="none" spc="0" normalizeH="0" baseline="0" noProof="0" smtClean="0">
                                        <a:ln>
                                          <a:noFill/>
                                        </a:ln>
                                        <a:effectLst/>
                                        <a:uLnTx/>
                                        <a:uFillTx/>
                                        <a:latin typeface="Cambria Math"/>
                                      </a:rPr>
                                      <m:t>. °</m:t>
                                    </m:r>
                                    <m:r>
                                      <a:rPr kumimoji="0" lang="cs-CZ" sz="2800" u="none" strike="noStrike" kern="1200" cap="none" spc="0" normalizeH="0" baseline="0" noProof="0" smtClean="0">
                                        <a:ln>
                                          <a:noFill/>
                                        </a:ln>
                                        <a:effectLst/>
                                        <a:uLnTx/>
                                        <a:uFillTx/>
                                        <a:latin typeface="Cambria Math"/>
                                      </a:rPr>
                                      <m:t>𝐶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kumimoji="0" lang="cs-CZ" sz="2800" b="0" i="0" u="none" strike="noStrike" kern="1200" cap="none" spc="0" normalizeH="0" baseline="0" noProof="0" dirty="0">
                            <a:ln>
                              <a:noFill/>
                            </a:ln>
                            <a:solidFill>
                              <a:prstClr val="black"/>
                            </a:solidFill>
                            <a:effectLst/>
                            <a:uLnTx/>
                            <a:uFillTx/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dirty="0" err="1" smtClean="0"/>
                            <a:t>kJ</a:t>
                          </a:r>
                          <a:endParaRPr lang="cs-CZ" sz="3600" dirty="0">
                            <a:latin typeface="Aparajita" pitchFamily="34" charset="0"/>
                            <a:cs typeface="Aparajita" pitchFamily="34" charset="0"/>
                          </a:endParaRPr>
                        </a:p>
                      </a:txBody>
                      <a:tcPr/>
                    </a:tc>
                  </a:tr>
                  <a:tr h="1214843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dirty="0" smtClean="0"/>
                            <a:t>na internetu</a:t>
                          </a:r>
                          <a:endParaRPr lang="cs-CZ" sz="2800" dirty="0">
                            <a:latin typeface="Aparajita" pitchFamily="34" charset="0"/>
                            <a:cs typeface="Aparajita" pitchFamily="34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kumimoji="0" lang="cs-CZ" sz="2800" i="1" u="none" strike="noStrike" kern="1200" cap="none" spc="0" normalizeH="0" baseline="0" noProof="0" smtClean="0">
                                        <a:ln>
                                          <a:noFill/>
                                        </a:ln>
                                        <a:effectLst/>
                                        <a:uLnTx/>
                                        <a:uFillTx/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kumimoji="0" lang="cs-CZ" sz="2800" u="none" strike="noStrike" kern="1200" cap="none" spc="0" normalizeH="0" baseline="0" noProof="0" smtClean="0">
                                        <a:ln>
                                          <a:noFill/>
                                        </a:ln>
                                        <a:effectLst/>
                                        <a:uLnTx/>
                                        <a:uFillTx/>
                                        <a:latin typeface="Cambria Math"/>
                                      </a:rPr>
                                      <m:t>𝐽</m:t>
                                    </m:r>
                                  </m:num>
                                  <m:den>
                                    <m:r>
                                      <a:rPr kumimoji="0" lang="cs-CZ" sz="2800" u="none" strike="noStrike" kern="1200" cap="none" spc="0" normalizeH="0" baseline="0" noProof="0" smtClean="0">
                                        <a:ln>
                                          <a:noFill/>
                                        </a:ln>
                                        <a:effectLst/>
                                        <a:uLnTx/>
                                        <a:uFillTx/>
                                        <a:latin typeface="Cambria Math"/>
                                      </a:rPr>
                                      <m:t>𝑘𝑔</m:t>
                                    </m:r>
                                    <m:r>
                                      <a:rPr kumimoji="0" lang="cs-CZ" sz="2800" u="none" strike="noStrike" kern="1200" cap="none" spc="0" normalizeH="0" baseline="0" noProof="0" smtClean="0">
                                        <a:ln>
                                          <a:noFill/>
                                        </a:ln>
                                        <a:effectLst/>
                                        <a:uLnTx/>
                                        <a:uFillTx/>
                                        <a:latin typeface="Cambria Math"/>
                                      </a:rPr>
                                      <m:t>. </m:t>
                                    </m:r>
                                    <m:r>
                                      <a:rPr kumimoji="0" lang="cs-CZ" sz="2800" u="none" strike="noStrike" kern="1200" cap="none" spc="0" normalizeH="0" baseline="0" noProof="0" smtClean="0">
                                        <a:ln>
                                          <a:noFill/>
                                        </a:ln>
                                        <a:effectLst/>
                                        <a:uLnTx/>
                                        <a:uFillTx/>
                                        <a:latin typeface="Cambria Math"/>
                                      </a:rPr>
                                      <m:t>𝐾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kumimoji="0" lang="cs-CZ" sz="2800" b="0" i="0" u="none" strike="noStrike" kern="1200" cap="none" spc="0" normalizeH="0" baseline="0" noProof="0" dirty="0">
                            <a:ln>
                              <a:noFill/>
                            </a:ln>
                            <a:solidFill>
                              <a:prstClr val="black"/>
                            </a:solidFill>
                            <a:effectLst/>
                            <a:uLnTx/>
                            <a:uFillTx/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dirty="0" smtClean="0"/>
                            <a:t>J</a:t>
                          </a:r>
                          <a:endParaRPr lang="cs-CZ" sz="3600" dirty="0">
                            <a:latin typeface="Aparajita" pitchFamily="34" charset="0"/>
                            <a:cs typeface="Aparajita" pitchFamily="34" charset="0"/>
                          </a:endParaRPr>
                        </a:p>
                      </a:txBody>
                      <a:tcPr/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4" name="Zástupný symbol pro obsah 3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712170297"/>
                  </p:ext>
                </p:extLst>
              </p:nvPr>
            </p:nvGraphicFramePr>
            <p:xfrm>
              <a:off x="683568" y="1628800"/>
              <a:ext cx="7992888" cy="4603637"/>
            </p:xfrm>
            <a:graphic>
              <a:graphicData uri="http://schemas.openxmlformats.org/drawingml/2006/table">
                <a:tbl>
                  <a:tblPr firstRow="1" bandRow="1">
                    <a:tableStyleId>{93296810-A885-4BE3-A3E7-6D5BEEA58F35}</a:tableStyleId>
                  </a:tblPr>
                  <a:tblGrid>
                    <a:gridCol w="3006499"/>
                    <a:gridCol w="1560929"/>
                    <a:gridCol w="3425460"/>
                  </a:tblGrid>
                  <a:tr h="944880">
                    <a:tc>
                      <a:txBody>
                        <a:bodyPr/>
                        <a:lstStyle/>
                        <a:p>
                          <a:r>
                            <a:rPr lang="cs-CZ" sz="3600" dirty="0" smtClean="0"/>
                            <a:t>kde hledáme</a:t>
                          </a:r>
                          <a:endParaRPr lang="cs-CZ" sz="36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dirty="0" smtClean="0"/>
                            <a:t>jednotka</a:t>
                          </a:r>
                          <a:r>
                            <a:rPr lang="cs-CZ" dirty="0" smtClean="0"/>
                            <a:t> </a:t>
                          </a:r>
                          <a:r>
                            <a:rPr lang="cs-CZ" sz="2800" dirty="0" smtClean="0"/>
                            <a:t>c</a:t>
                          </a:r>
                          <a:endParaRPr lang="cs-CZ" sz="2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800" dirty="0" smtClean="0"/>
                            <a:t>jednotka u</a:t>
                          </a:r>
                          <a:r>
                            <a:rPr lang="cs-CZ" sz="2800" baseline="0" dirty="0" smtClean="0"/>
                            <a:t> výsledku (v čem vychází Q)</a:t>
                          </a:r>
                          <a:endParaRPr lang="cs-CZ" sz="2800" dirty="0"/>
                        </a:p>
                      </a:txBody>
                      <a:tcPr/>
                    </a:tc>
                  </a:tr>
                  <a:tr h="1214843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dirty="0" smtClean="0"/>
                            <a:t>základní</a:t>
                          </a:r>
                          <a:r>
                            <a:rPr lang="cs-CZ" sz="2800" baseline="0" dirty="0" smtClean="0"/>
                            <a:t> jednotka</a:t>
                          </a:r>
                          <a:endParaRPr lang="cs-CZ" sz="2800" dirty="0">
                            <a:latin typeface="Aparajita" pitchFamily="34" charset="0"/>
                            <a:cs typeface="Aparajita" pitchFamily="34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192578" t="-85427" r="-219922" b="-20201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dirty="0" smtClean="0"/>
                            <a:t>J</a:t>
                          </a:r>
                          <a:endParaRPr lang="cs-CZ" sz="3600" dirty="0">
                            <a:latin typeface="Aparajita" pitchFamily="34" charset="0"/>
                            <a:cs typeface="Aparajita" pitchFamily="34" charset="0"/>
                          </a:endParaRPr>
                        </a:p>
                      </a:txBody>
                      <a:tcPr/>
                    </a:tc>
                  </a:tr>
                  <a:tr h="1229071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dirty="0" smtClean="0"/>
                            <a:t>v tabulkách</a:t>
                          </a:r>
                          <a:endParaRPr lang="cs-CZ" sz="2800" dirty="0">
                            <a:latin typeface="Aparajita" pitchFamily="34" charset="0"/>
                            <a:cs typeface="Aparajita" pitchFamily="34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192578" t="-182673" r="-219922" b="-9901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dirty="0" err="1" smtClean="0"/>
                            <a:t>kJ</a:t>
                          </a:r>
                          <a:endParaRPr lang="cs-CZ" sz="3600" dirty="0">
                            <a:latin typeface="Aparajita" pitchFamily="34" charset="0"/>
                            <a:cs typeface="Aparajita" pitchFamily="34" charset="0"/>
                          </a:endParaRPr>
                        </a:p>
                      </a:txBody>
                      <a:tcPr/>
                    </a:tc>
                  </a:tr>
                  <a:tr h="1214843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dirty="0" smtClean="0"/>
                            <a:t>na internetu</a:t>
                          </a:r>
                          <a:endParaRPr lang="cs-CZ" sz="2800" dirty="0">
                            <a:latin typeface="Aparajita" pitchFamily="34" charset="0"/>
                            <a:cs typeface="Aparajita" pitchFamily="34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192578" t="-286935" r="-219922" b="-50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dirty="0" smtClean="0"/>
                            <a:t>J</a:t>
                          </a:r>
                          <a:endParaRPr lang="cs-CZ" sz="3600" dirty="0">
                            <a:latin typeface="Aparajita" pitchFamily="34" charset="0"/>
                            <a:cs typeface="Aparajita" pitchFamily="34" charset="0"/>
                          </a:endParaRPr>
                        </a:p>
                      </a:txBody>
                      <a:tcPr/>
                    </a:tc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3435887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845024"/>
          </a:xfrm>
        </p:spPr>
        <p:txBody>
          <a:bodyPr/>
          <a:lstStyle/>
          <a:p>
            <a:r>
              <a:rPr lang="cs-CZ" dirty="0" smtClean="0"/>
              <a:t>Látky s </a:t>
            </a:r>
            <a:r>
              <a:rPr lang="cs-CZ" u="sng" dirty="0" smtClean="0"/>
              <a:t>malo</a:t>
            </a:r>
            <a:r>
              <a:rPr lang="cs-CZ" dirty="0" smtClean="0"/>
              <a:t>u měrnou tepelnou kapacitou se </a:t>
            </a:r>
            <a:r>
              <a:rPr lang="cs-CZ" u="sng" dirty="0" smtClean="0"/>
              <a:t>lépe zahřívají</a:t>
            </a:r>
          </a:p>
          <a:p>
            <a:pPr marL="0" indent="0">
              <a:buNone/>
            </a:pPr>
            <a:endParaRPr lang="cs-CZ" u="sng" dirty="0" smtClean="0"/>
          </a:p>
          <a:p>
            <a:r>
              <a:rPr lang="cs-CZ" sz="5400" dirty="0" smtClean="0">
                <a:solidFill>
                  <a:srgbClr val="FF0000"/>
                </a:solidFill>
              </a:rPr>
              <a:t>Čím vyšší hodnota c, tím lepší izolant</a:t>
            </a:r>
            <a:endParaRPr lang="cs-CZ" sz="5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147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Autofit/>
          </a:bodyPr>
          <a:lstStyle/>
          <a:p>
            <a:pPr algn="l"/>
            <a:r>
              <a:rPr lang="cs-CZ" sz="3600" dirty="0" smtClean="0"/>
              <a:t>Měděný kotlík o hmotnosti 5 kg zvýší při vaření teplotu z 20 °C na 30 °C. Jaké teplo při tom přijme?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2636912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 =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19672" y="2636912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5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43708" y="2636912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kg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3218393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 =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55676" y="3221687"/>
            <a:ext cx="11161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0,383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707136" y="3218392"/>
            <a:ext cx="1936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kJ</a:t>
            </a:r>
            <a:r>
              <a:rPr lang="cs-CZ" sz="3200" dirty="0" smtClean="0"/>
              <a:t>/(</a:t>
            </a:r>
            <a:r>
              <a:rPr lang="cs-CZ" sz="3200" dirty="0" err="1" smtClean="0"/>
              <a:t>kg.°C</a:t>
            </a:r>
            <a:r>
              <a:rPr lang="cs-CZ" sz="3200" dirty="0" smtClean="0"/>
              <a:t>)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22552" y="3838959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</a:t>
            </a:r>
            <a:r>
              <a:rPr lang="cs-CZ" sz="3200" baseline="-25000" dirty="0" smtClean="0"/>
              <a:t>0</a:t>
            </a:r>
            <a:r>
              <a:rPr lang="cs-CZ" sz="3200" dirty="0" smtClean="0"/>
              <a:t> =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6" y="4581128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 =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55576" y="5165903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Q =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522829" y="5165902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?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522829" y="4581128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30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565666" y="3838959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20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150483" y="3838958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°C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170901" y="4581128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°C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220072" y="2636912"/>
            <a:ext cx="33123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Q =  m . c . (t – t</a:t>
            </a:r>
            <a:r>
              <a:rPr lang="cs-CZ" sz="3200" baseline="-25000" dirty="0" smtClean="0"/>
              <a:t>0</a:t>
            </a:r>
            <a:r>
              <a:rPr lang="cs-CZ" sz="3200" dirty="0" smtClean="0"/>
              <a:t>)</a:t>
            </a:r>
            <a:endParaRPr lang="cs-CZ" sz="3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995936" y="4009613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Q =</a:t>
            </a:r>
            <a:endParaRPr lang="cs-CZ" sz="3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779414" y="3996353"/>
            <a:ext cx="38884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 .           . (      -      )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4004507" y="4873515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Q =</a:t>
            </a:r>
            <a:endParaRPr lang="cs-CZ" sz="32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868603" y="4873515"/>
            <a:ext cx="185502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19,15 </a:t>
            </a:r>
            <a:r>
              <a:rPr lang="cs-CZ" sz="3200" dirty="0" err="1" smtClean="0"/>
              <a:t>kJ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883957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556E-17 -3.33333E-6 L 0.34271 0.19885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135" y="99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1.48148E-6 L 0.40764 0.11366 " pathEditMode="relative" rAng="0" ptsTypes="AA">
                                      <p:cBhvr>
                                        <p:cTn id="2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382" y="56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4.81481E-6 L 0.64774 0.02362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378" y="11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1.85185E-6 L 0.55799 -0.08472 " pathEditMode="relative" rAng="0" ptsTypes="AA">
                                      <p:cBhvr>
                                        <p:cTn id="3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899" y="-42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  <p:bldP spid="16" grpId="0"/>
      <p:bldP spid="17" grpId="0"/>
      <p:bldP spid="21" grpId="0"/>
      <p:bldP spid="23" grpId="0"/>
      <p:bldP spid="24" grpId="0"/>
      <p:bldP spid="25" grpId="0"/>
      <p:bldP spid="2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052736"/>
            <a:ext cx="8229600" cy="1143000"/>
          </a:xfrm>
        </p:spPr>
        <p:txBody>
          <a:bodyPr>
            <a:noAutofit/>
          </a:bodyPr>
          <a:lstStyle/>
          <a:p>
            <a:pPr algn="l"/>
            <a:r>
              <a:rPr lang="cs-CZ" sz="3600" dirty="0"/>
              <a:t>Voda přitékající do radiátoru ústředního topení má teplotu 90°C. Kolik tepla odevzdá na vyhřátí pokoje 10 kg vody, když se přitom ochladí na 60°C? 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539552" y="2996952"/>
            <a:ext cx="4680520" cy="324036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de-DE" sz="3200" dirty="0"/>
              <a:t>m = 10 kg </a:t>
            </a:r>
          </a:p>
          <a:p>
            <a:pPr marL="0" indent="0">
              <a:buNone/>
            </a:pPr>
            <a:r>
              <a:rPr lang="de-DE" sz="3200" dirty="0"/>
              <a:t>t</a:t>
            </a:r>
            <a:r>
              <a:rPr lang="de-DE" sz="3200" baseline="-25000" dirty="0"/>
              <a:t>0</a:t>
            </a:r>
            <a:r>
              <a:rPr lang="de-DE" sz="3200" dirty="0"/>
              <a:t> = 90°C</a:t>
            </a:r>
          </a:p>
          <a:p>
            <a:pPr marL="0" indent="0">
              <a:buNone/>
            </a:pPr>
            <a:r>
              <a:rPr lang="de-DE" sz="3200" dirty="0"/>
              <a:t>t = 60°C</a:t>
            </a:r>
          </a:p>
          <a:p>
            <a:pPr marL="0" indent="0">
              <a:buNone/>
            </a:pPr>
            <a:r>
              <a:rPr lang="de-DE" sz="3200" dirty="0" err="1"/>
              <a:t>c</a:t>
            </a:r>
            <a:r>
              <a:rPr lang="de-DE" sz="3200" baseline="-25000" dirty="0" err="1"/>
              <a:t>vody</a:t>
            </a:r>
            <a:r>
              <a:rPr lang="de-DE" sz="3200" dirty="0"/>
              <a:t> = 4,18 </a:t>
            </a:r>
            <a:r>
              <a:rPr lang="cs-CZ" sz="3200" dirty="0" smtClean="0"/>
              <a:t>k</a:t>
            </a:r>
            <a:r>
              <a:rPr lang="de-DE" sz="3200" dirty="0" smtClean="0"/>
              <a:t>J</a:t>
            </a:r>
            <a:r>
              <a:rPr lang="de-DE" sz="3200" dirty="0"/>
              <a:t>/(</a:t>
            </a:r>
            <a:r>
              <a:rPr lang="de-DE" sz="3200" dirty="0" smtClean="0"/>
              <a:t>kg</a:t>
            </a:r>
            <a:r>
              <a:rPr lang="cs-CZ" sz="3200" dirty="0" smtClean="0"/>
              <a:t>.</a:t>
            </a:r>
            <a:r>
              <a:rPr lang="de-DE" sz="3200" dirty="0" smtClean="0"/>
              <a:t>°C)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Q = ?</a:t>
            </a:r>
            <a:endParaRPr lang="de-DE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716016" y="3645024"/>
            <a:ext cx="4244280" cy="302433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200" dirty="0" smtClean="0"/>
              <a:t>Q </a:t>
            </a:r>
            <a:r>
              <a:rPr lang="cs-CZ" sz="3200" dirty="0"/>
              <a:t>= </a:t>
            </a:r>
            <a:r>
              <a:rPr lang="cs-CZ" sz="3200" dirty="0" smtClean="0"/>
              <a:t>c. m.( </a:t>
            </a:r>
            <a:r>
              <a:rPr lang="cs-CZ" sz="3200" dirty="0"/>
              <a:t>t</a:t>
            </a:r>
            <a:r>
              <a:rPr lang="cs-CZ" sz="3200" baseline="-25000" dirty="0"/>
              <a:t>0</a:t>
            </a:r>
            <a:r>
              <a:rPr lang="cs-CZ" sz="3200" dirty="0"/>
              <a:t> - t ) 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dirty="0"/>
              <a:t>Q =  4,18 . 10 . </a:t>
            </a:r>
            <a:r>
              <a:rPr lang="cs-CZ" sz="3200" dirty="0" smtClean="0"/>
              <a:t>(90 – 60) </a:t>
            </a: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Q =  </a:t>
            </a:r>
            <a:r>
              <a:rPr lang="cs-CZ" sz="3200" dirty="0"/>
              <a:t>4,18 </a:t>
            </a:r>
            <a:r>
              <a:rPr lang="cs-CZ" sz="3200" dirty="0" smtClean="0"/>
              <a:t>. </a:t>
            </a:r>
            <a:r>
              <a:rPr lang="cs-CZ" sz="3200" dirty="0"/>
              <a:t>10 </a:t>
            </a:r>
            <a:r>
              <a:rPr lang="cs-CZ" sz="3200" dirty="0" smtClean="0"/>
              <a:t>. </a:t>
            </a:r>
            <a:r>
              <a:rPr lang="cs-CZ" sz="3200" dirty="0"/>
              <a:t>30 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Q =  </a:t>
            </a:r>
            <a:r>
              <a:rPr lang="cs-CZ" sz="3200" dirty="0"/>
              <a:t>1 254 </a:t>
            </a:r>
            <a:r>
              <a:rPr lang="cs-CZ" sz="3200" dirty="0" err="1"/>
              <a:t>kJ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571263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20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3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3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3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1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3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9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3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3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000"/>
                            </p:stCondLst>
                            <p:childTnLst>
                              <p:par>
                                <p:cTn id="48" presetID="42" presetClass="entr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9000"/>
                            </p:stCondLst>
                            <p:childTnLst>
                              <p:par>
                                <p:cTn id="54" presetID="42" presetClass="entr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6000"/>
                            </p:stCondLst>
                            <p:childTnLst>
                              <p:par>
                                <p:cTn id="60" presetID="42" presetClass="entr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/>
      <p:bldP spid="5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Práce s prezentací: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si zapíší vzorový příklad</a:t>
            </a:r>
          </a:p>
          <a:p>
            <a:r>
              <a:rPr lang="cs-CZ" dirty="0" smtClean="0"/>
              <a:t>Vypočítají společně další příklady</a:t>
            </a:r>
          </a:p>
        </p:txBody>
      </p:sp>
    </p:spTree>
    <p:extLst>
      <p:ext uri="{BB962C8B-B14F-4D97-AF65-F5344CB8AC3E}">
        <p14:creationId xmlns:p14="http://schemas.microsoft.com/office/powerpoint/2010/main" val="277085788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Není-li </a:t>
            </a:r>
            <a:r>
              <a:rPr lang="cs-CZ" sz="2400" dirty="0"/>
              <a:t>uvedeno jinak je materiál dílem autorky podle učebních osnov odpovídajících ŠVP vyučovaných podle učebnic:</a:t>
            </a:r>
          </a:p>
          <a:p>
            <a:pPr marL="0" indent="0">
              <a:buNone/>
            </a:pPr>
            <a:r>
              <a:rPr lang="cs-CZ" sz="2400" dirty="0"/>
              <a:t>KOLÁŘOVÁ, Růžena a Jiří BOHUNĚK. </a:t>
            </a:r>
            <a:r>
              <a:rPr lang="cs-CZ" sz="2400" i="1" dirty="0"/>
              <a:t>Fyzika pro 8. ročník základní školy</a:t>
            </a:r>
            <a:r>
              <a:rPr lang="cs-CZ" sz="2400" dirty="0"/>
              <a:t> [učebnice]. 1. vydání. Praha: Prometheus, spol. s.r.o., 2003. ISBN 80-7196-149-3. </a:t>
            </a:r>
          </a:p>
          <a:p>
            <a:endParaRPr lang="cs-CZ" sz="2400" dirty="0" smtClean="0"/>
          </a:p>
          <a:p>
            <a:r>
              <a:rPr lang="cs-CZ" sz="2400" dirty="0" smtClean="0"/>
              <a:t>Citováno dne 5. 12. </a:t>
            </a:r>
            <a:r>
              <a:rPr lang="cs-CZ" sz="2400" smtClean="0"/>
              <a:t>2011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25764142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japonského obrazu</Template>
  <TotalTime>81</TotalTime>
  <Words>406</Words>
  <Application>Microsoft Office PowerPoint</Application>
  <PresentationFormat>Předvádění na obrazovce (4:3)</PresentationFormat>
  <Paragraphs>68</Paragraphs>
  <Slides>10</Slides>
  <Notes>1</Notes>
  <HiddenSlides>3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Motiv sady Office</vt:lpstr>
      <vt:lpstr>Název školy: ZŠ Klášterec nad Ohří, Krátká 676 Autor: Mgr. Zdeňka Horská Název materiálu: VY_32_INOVACE_18_03_ Výpočet tepla Číslo projektu: CZ.1.07/1.4.00/21.1115  </vt:lpstr>
      <vt:lpstr>Výpočet tepla</vt:lpstr>
      <vt:lpstr>Prezentace aplikace PowerPoint</vt:lpstr>
      <vt:lpstr>PŘIPOMENUTÍ</vt:lpstr>
      <vt:lpstr>Hodnota měrné tepelné kapacity:</vt:lpstr>
      <vt:lpstr>Prezentace aplikace PowerPoint</vt:lpstr>
      <vt:lpstr>Měděný kotlík o hmotnosti 5 kg zvýší při vaření teplotu z 20 °C na 30 °C. Jaké teplo při tom přijme?</vt:lpstr>
      <vt:lpstr>Voda přitékající do radiátoru ústředního topení má teplotu 90°C. Kolik tepla odevzdá na vyhřátí pokoje 10 kg vody, když se přitom ochladí na 60°C? </vt:lpstr>
      <vt:lpstr>Práce s prezentací: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Výpočet tepla</dc:title>
  <dc:creator>Kabinet</dc:creator>
  <cp:lastModifiedBy>Kabinet</cp:lastModifiedBy>
  <cp:revision>16</cp:revision>
  <dcterms:created xsi:type="dcterms:W3CDTF">2011-12-06T20:59:33Z</dcterms:created>
  <dcterms:modified xsi:type="dcterms:W3CDTF">2012-02-06T20:23:47Z</dcterms:modified>
</cp:coreProperties>
</file>