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1" r:id="rId1"/>
  </p:sldMasterIdLst>
  <p:notesMasterIdLst>
    <p:notesMasterId r:id="rId8"/>
  </p:notesMasterIdLst>
  <p:sldIdLst>
    <p:sldId id="260" r:id="rId2"/>
    <p:sldId id="256" r:id="rId3"/>
    <p:sldId id="258" r:id="rId4"/>
    <p:sldId id="257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941" autoAdjust="0"/>
  </p:normalViewPr>
  <p:slideViewPr>
    <p:cSldViewPr>
      <p:cViewPr>
        <p:scale>
          <a:sx n="90" d="100"/>
          <a:sy n="90" d="100"/>
        </p:scale>
        <p:origin x="-804" y="8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4AAA1F-9738-43C2-85C6-2F267D7B7552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468359-64AF-4CB3-9085-91D12F3A61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451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468359-64AF-4CB3-9085-91D12F3A612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1405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468359-64AF-4CB3-9085-91D12F3A612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631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1CDB-A464-4213-81DD-6C350010489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EA2D6-93B5-48D7-8017-8250CE2A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1CDB-A464-4213-81DD-6C350010489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EA2D6-93B5-48D7-8017-8250CE2A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1CDB-A464-4213-81DD-6C350010489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EA2D6-93B5-48D7-8017-8250CE2A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1CDB-A464-4213-81DD-6C350010489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EA2D6-93B5-48D7-8017-8250CE2A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1CDB-A464-4213-81DD-6C350010489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EA2D6-93B5-48D7-8017-8250CE2A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1CDB-A464-4213-81DD-6C350010489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EA2D6-93B5-48D7-8017-8250CE2A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1CDB-A464-4213-81DD-6C350010489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EA2D6-93B5-48D7-8017-8250CE2A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1CDB-A464-4213-81DD-6C350010489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EA2D6-93B5-48D7-8017-8250CE2A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1CDB-A464-4213-81DD-6C350010489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13EA2D6-93B5-48D7-8017-8250CE2A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1CDB-A464-4213-81DD-6C350010489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EA2D6-93B5-48D7-8017-8250CE2A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9C1CDB-A464-4213-81DD-6C350010489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EA2D6-93B5-48D7-8017-8250CE2A7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E9C1CDB-A464-4213-81DD-6C3500104897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13EA2D6-93B5-48D7-8017-8250CE2A79D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2" r:id="rId1"/>
    <p:sldLayoutId id="2147483893" r:id="rId2"/>
    <p:sldLayoutId id="2147483894" r:id="rId3"/>
    <p:sldLayoutId id="2147483895" r:id="rId4"/>
    <p:sldLayoutId id="2147483896" r:id="rId5"/>
    <p:sldLayoutId id="2147483897" r:id="rId6"/>
    <p:sldLayoutId id="2147483898" r:id="rId7"/>
    <p:sldLayoutId id="2147483899" r:id="rId8"/>
    <p:sldLayoutId id="2147483900" r:id="rId9"/>
    <p:sldLayoutId id="2147483901" r:id="rId10"/>
    <p:sldLayoutId id="2147483902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Znak_m%C4%9Bsta_P%C5%99ibyslav.jpg" TargetMode="External"/><Relationship Id="rId2" Type="http://schemas.openxmlformats.org/officeDocument/2006/relationships/hyperlink" Target="http://www.google.cz/imgres?q=obr%C3%A1zky+ps%C3%AD+kost&amp;hl=cs&amp;sa=X&amp;biw=817&amp;bih=381&amp;tbm=isch&amp;prmd=imvns&amp;tbnid=rzN_nJCBU2ISTM:&amp;imgrefurl=http://www.krmivopropejsky.cz/eshop/maloobchod/pamlsky-pro-psy/zvykaci-kosti/&amp;docid=EyuCP_DXEHJwsM&amp;imgurl=http://www.krmivopropejsky.cz/foto_vyrobky/foto134_1.jpg&amp;w=240&amp;h=160&amp;ei=K3W2TsK7A4iY8gOF9KWGBQ&amp;zoom=1&amp;iact=rc&amp;dur=47&amp;sig=114264502479598340262&amp;page=4&amp;tbnh=128&amp;tbnw=192&amp;start=16&amp;ndsp=3&amp;ved=1t:429,r:0,s:16&amp;tx=103&amp;ty=6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ribyslav.cz/pohledy-na-pribyslav-z-pribylavske-veze-7-10-2009/g-7636/id_obrazky=15432&amp;p1=10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86270761"/>
              </p:ext>
            </p:extLst>
          </p:nvPr>
        </p:nvGraphicFramePr>
        <p:xfrm>
          <a:off x="2627784" y="764704"/>
          <a:ext cx="4320480" cy="56886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4" imgW="6067705" imgH="9602973" progId="Word.Document.8">
                  <p:embed/>
                </p:oleObj>
              </mc:Choice>
              <mc:Fallback>
                <p:oleObj name="Document" r:id="rId4" imgW="6067705" imgH="9602973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627784" y="764704"/>
                        <a:ext cx="4320480" cy="5688632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3977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6064" y="2295456"/>
            <a:ext cx="7772400" cy="1470025"/>
          </a:xfrm>
        </p:spPr>
        <p:txBody>
          <a:bodyPr>
            <a:normAutofit/>
          </a:bodyPr>
          <a:lstStyle/>
          <a:p>
            <a:r>
              <a:rPr lang="cs-CZ" i="1" u="sng" dirty="0"/>
              <a:t> </a:t>
            </a:r>
            <a:r>
              <a:rPr lang="cs-CZ" i="1" u="sng" dirty="0" smtClean="0"/>
              <a:t>       </a:t>
            </a:r>
            <a:endParaRPr lang="cs-CZ" sz="5400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9572" y="3965847"/>
            <a:ext cx="6400800" cy="1752600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/>
              <a:t>  </a:t>
            </a:r>
            <a:r>
              <a:rPr lang="cs-CZ" sz="9600" b="1" dirty="0" smtClean="0">
                <a:solidFill>
                  <a:srgbClr val="FF0000"/>
                </a:solidFill>
                <a:latin typeface="Bernard MT Condensed" pitchFamily="18" charset="0"/>
              </a:rPr>
              <a:t>po</a:t>
            </a:r>
            <a:r>
              <a:rPr lang="cs-CZ" sz="9600" b="1" dirty="0" smtClean="0">
                <a:latin typeface="Bernard MT Condensed" pitchFamily="18" charset="0"/>
              </a:rPr>
              <a:t>    </a:t>
            </a:r>
            <a:r>
              <a:rPr lang="cs-CZ" sz="9600" dirty="0" smtClean="0">
                <a:solidFill>
                  <a:srgbClr val="FF0000"/>
                </a:solidFill>
                <a:latin typeface="Bernard MT Condensed" pitchFamily="18" charset="0"/>
              </a:rPr>
              <a:t>B</a:t>
            </a:r>
            <a:endParaRPr lang="cs-CZ" sz="9600" dirty="0">
              <a:solidFill>
                <a:srgbClr val="FF0000"/>
              </a:solidFill>
              <a:latin typeface="Bernard MT Condensed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922" y="901503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být</a:t>
            </a:r>
            <a:endParaRPr lang="cs-CZ" sz="2400" b="1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96336" y="465313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bydlet</a:t>
            </a:r>
            <a:endParaRPr lang="cs-CZ" sz="2400" b="1" i="1" dirty="0"/>
          </a:p>
        </p:txBody>
      </p:sp>
      <p:sp>
        <p:nvSpPr>
          <p:cNvPr id="12" name="TextovéPole 11"/>
          <p:cNvSpPr txBox="1"/>
          <p:nvPr/>
        </p:nvSpPr>
        <p:spPr>
          <a:xfrm flipH="1">
            <a:off x="3995936" y="1664514"/>
            <a:ext cx="21195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obyvatel</a:t>
            </a:r>
            <a:endParaRPr lang="cs-CZ" sz="2400" b="1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9504" y="594928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byt</a:t>
            </a:r>
            <a:endParaRPr lang="cs-CZ" sz="2400" b="1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15461" y="476672"/>
            <a:ext cx="20569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příbytek</a:t>
            </a:r>
            <a:endParaRPr lang="cs-CZ" sz="2400" b="1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07002" y="4096593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nábytek</a:t>
            </a:r>
            <a:endParaRPr lang="cs-CZ" sz="2400" b="1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19872" y="47667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dobytek</a:t>
            </a:r>
            <a:endParaRPr lang="cs-CZ" sz="2400" b="1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52120" y="5487615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obyčej</a:t>
            </a:r>
            <a:endParaRPr lang="cs-CZ" sz="2400" b="1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195736" y="136316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bystrý</a:t>
            </a:r>
            <a:endParaRPr lang="cs-CZ" sz="2400" b="1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48264" y="1175367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bylina</a:t>
            </a:r>
            <a:endParaRPr lang="cs-CZ" sz="2400" b="1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63888" y="6039512"/>
            <a:ext cx="18518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kobyla</a:t>
            </a:r>
            <a:endParaRPr lang="cs-CZ" sz="2400" b="1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40949" y="350100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býk</a:t>
            </a:r>
            <a:endParaRPr lang="cs-CZ" sz="2400" b="1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434572" y="3060898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Přibyslav</a:t>
            </a:r>
            <a:endParaRPr lang="cs-CZ" sz="2400" b="1" i="1" dirty="0"/>
          </a:p>
        </p:txBody>
      </p:sp>
      <p:sp>
        <p:nvSpPr>
          <p:cNvPr id="5" name="Obdélník 4"/>
          <p:cNvSpPr/>
          <p:nvPr/>
        </p:nvSpPr>
        <p:spPr>
          <a:xfrm>
            <a:off x="1402399" y="2126179"/>
            <a:ext cx="6173485" cy="175432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VYJMENOVANÁ</a:t>
            </a:r>
          </a:p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SLOVA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21175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202">
        <p14:reveal/>
      </p:transition>
    </mc:Choice>
    <mc:Fallback xmlns="">
      <p:transition spd="slow" advTm="6920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2" fill="hold">
                      <p:stCondLst>
                        <p:cond delay="indefinite"/>
                      </p:stCondLst>
                      <p:childTnLst>
                        <p:par>
                          <p:cTn id="223" fill="hold">
                            <p:stCondLst>
                              <p:cond delay="0"/>
                            </p:stCondLst>
                            <p:childTnLst>
                              <p:par>
                                <p:cTn id="2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0" fill="hold">
                      <p:stCondLst>
                        <p:cond delay="indefinite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6785" y="0"/>
            <a:ext cx="8229600" cy="832833"/>
          </a:xfrm>
          <a:solidFill>
            <a:schemeClr val="accent3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DOPLŇ  i, í  nebo y, </a:t>
            </a:r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ý. 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355594" y="3366279"/>
            <a:ext cx="537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422" y="1075726"/>
            <a:ext cx="6552728" cy="562591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 rot="1311678">
            <a:off x="5347403" y="2795109"/>
            <a:ext cx="1944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neob</a:t>
            </a:r>
            <a:r>
              <a:rPr lang="cs-CZ" dirty="0" smtClean="0">
                <a:solidFill>
                  <a:schemeClr val="bg1"/>
                </a:solidFill>
              </a:rPr>
              <a:t>__</a:t>
            </a:r>
            <a:r>
              <a:rPr lang="cs-CZ" dirty="0" err="1" smtClean="0">
                <a:solidFill>
                  <a:schemeClr val="bg1"/>
                </a:solidFill>
              </a:rPr>
              <a:t>dlený</a:t>
            </a:r>
            <a:r>
              <a:rPr lang="cs-CZ" dirty="0" smtClean="0">
                <a:solidFill>
                  <a:schemeClr val="bg1"/>
                </a:solidFill>
              </a:rPr>
              <a:t>  dům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08332" y="4918076"/>
            <a:ext cx="1573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b</a:t>
            </a:r>
            <a:r>
              <a:rPr lang="cs-CZ" dirty="0" err="1" smtClean="0">
                <a:solidFill>
                  <a:schemeClr val="bg1"/>
                </a:solidFill>
              </a:rPr>
              <a:t>__linkový</a:t>
            </a:r>
            <a:r>
              <a:rPr lang="cs-CZ" dirty="0" smtClean="0">
                <a:solidFill>
                  <a:schemeClr val="bg1"/>
                </a:solidFill>
              </a:rPr>
              <a:t>  čaj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06006" y="2119555"/>
            <a:ext cx="1435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b</a:t>
            </a:r>
            <a:r>
              <a:rPr lang="cs-CZ" dirty="0" err="1" smtClean="0">
                <a:solidFill>
                  <a:schemeClr val="bg1"/>
                </a:solidFill>
              </a:rPr>
              <a:t>__čí</a:t>
            </a:r>
            <a:r>
              <a:rPr lang="cs-CZ" dirty="0" smtClean="0">
                <a:solidFill>
                  <a:schemeClr val="bg1"/>
                </a:solidFill>
              </a:rPr>
              <a:t>  zápasy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5374331" y="1084268"/>
            <a:ext cx="2304256" cy="119314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__</a:t>
            </a:r>
            <a:r>
              <a:rPr lang="cs-CZ" dirty="0" err="1" smtClean="0">
                <a:solidFill>
                  <a:schemeClr val="bg1"/>
                </a:solidFill>
              </a:rPr>
              <a:t>lkové</a:t>
            </a:r>
            <a:r>
              <a:rPr lang="cs-CZ" dirty="0" smtClean="0">
                <a:solidFill>
                  <a:schemeClr val="bg1"/>
                </a:solidFill>
              </a:rPr>
              <a:t> řezy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24217" y="6124654"/>
            <a:ext cx="1359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m</a:t>
            </a:r>
            <a:r>
              <a:rPr lang="cs-CZ" dirty="0" smtClean="0">
                <a:solidFill>
                  <a:schemeClr val="bg1"/>
                </a:solidFill>
              </a:rPr>
              <a:t>alý</a:t>
            </a:r>
            <a:r>
              <a:rPr lang="cs-CZ" dirty="0" smtClean="0"/>
              <a:t>  </a:t>
            </a:r>
            <a:r>
              <a:rPr lang="cs-CZ" dirty="0" smtClean="0">
                <a:solidFill>
                  <a:schemeClr val="bg1"/>
                </a:solidFill>
              </a:rPr>
              <a:t>b__</a:t>
            </a:r>
            <a:r>
              <a:rPr lang="cs-CZ" dirty="0" err="1" smtClean="0">
                <a:solidFill>
                  <a:schemeClr val="bg1"/>
                </a:solidFill>
              </a:rPr>
              <a:t>čík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4980175">
            <a:off x="6140938" y="4505581"/>
            <a:ext cx="1616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n</a:t>
            </a:r>
            <a:r>
              <a:rPr lang="cs-CZ" dirty="0" err="1" smtClean="0">
                <a:solidFill>
                  <a:schemeClr val="bg1"/>
                </a:solidFill>
              </a:rPr>
              <a:t>ab</a:t>
            </a:r>
            <a:r>
              <a:rPr lang="cs-CZ" dirty="0" smtClean="0">
                <a:solidFill>
                  <a:schemeClr val="bg1"/>
                </a:solidFill>
              </a:rPr>
              <a:t>__</a:t>
            </a:r>
            <a:r>
              <a:rPr lang="cs-CZ" dirty="0" err="1" smtClean="0">
                <a:solidFill>
                  <a:schemeClr val="bg1"/>
                </a:solidFill>
              </a:rPr>
              <a:t>tá</a:t>
            </a:r>
            <a:r>
              <a:rPr lang="cs-CZ" dirty="0" smtClean="0">
                <a:solidFill>
                  <a:schemeClr val="bg1"/>
                </a:solidFill>
              </a:rPr>
              <a:t>  puška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2239535">
            <a:off x="4248265" y="5044794"/>
            <a:ext cx="1582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h</a:t>
            </a:r>
            <a:r>
              <a:rPr lang="cs-CZ" dirty="0" err="1" smtClean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__</a:t>
            </a:r>
            <a:r>
              <a:rPr lang="cs-CZ" dirty="0" err="1" smtClean="0">
                <a:solidFill>
                  <a:schemeClr val="bg1"/>
                </a:solidFill>
              </a:rPr>
              <a:t>tá</a:t>
            </a:r>
            <a:r>
              <a:rPr lang="cs-CZ" dirty="0" smtClean="0">
                <a:solidFill>
                  <a:schemeClr val="bg1"/>
                </a:solidFill>
              </a:rPr>
              <a:t>  lasička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Slunce 22"/>
          <p:cNvSpPr/>
          <p:nvPr/>
        </p:nvSpPr>
        <p:spPr>
          <a:xfrm>
            <a:off x="1134483" y="1120889"/>
            <a:ext cx="1260443" cy="10487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705145" y="3329432"/>
            <a:ext cx="1694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yhraná  b__</a:t>
            </a:r>
            <a:r>
              <a:rPr lang="cs-CZ" dirty="0" err="1" smtClean="0">
                <a:solidFill>
                  <a:schemeClr val="bg1"/>
                </a:solidFill>
              </a:rPr>
              <a:t>tva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 rot="2381661">
            <a:off x="3609460" y="3249164"/>
            <a:ext cx="1637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p</a:t>
            </a:r>
            <a:r>
              <a:rPr lang="cs-CZ" dirty="0" err="1" smtClean="0">
                <a:solidFill>
                  <a:schemeClr val="bg1"/>
                </a:solidFill>
              </a:rPr>
              <a:t>ob</a:t>
            </a:r>
            <a:r>
              <a:rPr lang="cs-CZ" dirty="0" smtClean="0">
                <a:solidFill>
                  <a:schemeClr val="bg1"/>
                </a:solidFill>
              </a:rPr>
              <a:t>__zet  koně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 rot="2335567">
            <a:off x="3143764" y="3643279"/>
            <a:ext cx="25746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p</a:t>
            </a:r>
            <a:r>
              <a:rPr lang="cs-CZ" dirty="0" err="1" smtClean="0">
                <a:solidFill>
                  <a:schemeClr val="bg1"/>
                </a:solidFill>
              </a:rPr>
              <a:t>řib</a:t>
            </a:r>
            <a:r>
              <a:rPr lang="cs-CZ" dirty="0" smtClean="0">
                <a:solidFill>
                  <a:schemeClr val="bg1"/>
                </a:solidFill>
              </a:rPr>
              <a:t>__</a:t>
            </a:r>
            <a:r>
              <a:rPr lang="cs-CZ" dirty="0" err="1" smtClean="0">
                <a:solidFill>
                  <a:schemeClr val="bg1"/>
                </a:solidFill>
              </a:rPr>
              <a:t>slavští</a:t>
            </a:r>
            <a:r>
              <a:rPr lang="cs-CZ" dirty="0" smtClean="0">
                <a:solidFill>
                  <a:schemeClr val="bg1"/>
                </a:solidFill>
              </a:rPr>
              <a:t>  sportovci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 rot="2327839">
            <a:off x="3700110" y="4217188"/>
            <a:ext cx="1906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p</a:t>
            </a:r>
            <a:r>
              <a:rPr lang="cs-CZ" dirty="0" err="1" smtClean="0">
                <a:solidFill>
                  <a:schemeClr val="bg1"/>
                </a:solidFill>
              </a:rPr>
              <a:t>ob</a:t>
            </a:r>
            <a:r>
              <a:rPr lang="cs-CZ" dirty="0" smtClean="0">
                <a:solidFill>
                  <a:schemeClr val="bg1"/>
                </a:solidFill>
              </a:rPr>
              <a:t>__</a:t>
            </a:r>
            <a:r>
              <a:rPr lang="cs-CZ" dirty="0" err="1" smtClean="0">
                <a:solidFill>
                  <a:schemeClr val="bg1"/>
                </a:solidFill>
              </a:rPr>
              <a:t>tový</a:t>
            </a:r>
            <a:r>
              <a:rPr lang="cs-CZ" dirty="0" smtClean="0">
                <a:solidFill>
                  <a:schemeClr val="bg1"/>
                </a:solidFill>
              </a:rPr>
              <a:t>  zájezd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 rot="19588177">
            <a:off x="903996" y="3872053"/>
            <a:ext cx="2047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z</a:t>
            </a:r>
            <a:r>
              <a:rPr lang="cs-CZ" dirty="0" err="1" smtClean="0">
                <a:solidFill>
                  <a:schemeClr val="bg1"/>
                </a:solidFill>
              </a:rPr>
              <a:t>ab</a:t>
            </a:r>
            <a:r>
              <a:rPr lang="cs-CZ" dirty="0" smtClean="0">
                <a:solidFill>
                  <a:schemeClr val="bg1"/>
                </a:solidFill>
              </a:rPr>
              <a:t>__</a:t>
            </a:r>
            <a:r>
              <a:rPr lang="cs-CZ" dirty="0" err="1" smtClean="0">
                <a:solidFill>
                  <a:schemeClr val="bg1"/>
                </a:solidFill>
              </a:rPr>
              <a:t>jačkové</a:t>
            </a:r>
            <a:r>
              <a:rPr lang="cs-CZ" dirty="0" smtClean="0">
                <a:solidFill>
                  <a:schemeClr val="bg1"/>
                </a:solidFill>
              </a:rPr>
              <a:t>  hody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rot="1343446">
            <a:off x="5864577" y="2650787"/>
            <a:ext cx="1876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__</a:t>
            </a:r>
            <a:r>
              <a:rPr lang="cs-CZ" dirty="0" err="1" smtClean="0">
                <a:solidFill>
                  <a:schemeClr val="bg1"/>
                </a:solidFill>
              </a:rPr>
              <a:t>valý</a:t>
            </a:r>
            <a:r>
              <a:rPr lang="cs-CZ" dirty="0" smtClean="0">
                <a:solidFill>
                  <a:schemeClr val="bg1"/>
                </a:solidFill>
              </a:rPr>
              <a:t>  hokejista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 rot="19788667">
            <a:off x="3070639" y="2326357"/>
            <a:ext cx="1963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p</a:t>
            </a:r>
            <a:r>
              <a:rPr lang="cs-CZ" dirty="0" err="1" smtClean="0">
                <a:solidFill>
                  <a:schemeClr val="bg1"/>
                </a:solidFill>
              </a:rPr>
              <a:t>řeb</a:t>
            </a:r>
            <a:r>
              <a:rPr lang="cs-CZ" dirty="0" smtClean="0">
                <a:solidFill>
                  <a:schemeClr val="bg1"/>
                </a:solidFill>
              </a:rPr>
              <a:t>__tečný  písek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905128" y="4361609"/>
            <a:ext cx="1806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h</a:t>
            </a:r>
            <a:r>
              <a:rPr lang="cs-CZ" dirty="0" smtClean="0">
                <a:solidFill>
                  <a:schemeClr val="bg1"/>
                </a:solidFill>
              </a:rPr>
              <a:t>orská  b__</a:t>
            </a:r>
            <a:r>
              <a:rPr lang="cs-CZ" dirty="0" err="1" smtClean="0">
                <a:solidFill>
                  <a:schemeClr val="bg1"/>
                </a:solidFill>
              </a:rPr>
              <a:t>střina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 rot="2357499">
            <a:off x="2307713" y="2979777"/>
            <a:ext cx="1002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B__</a:t>
            </a:r>
            <a:r>
              <a:rPr lang="cs-CZ" dirty="0" err="1" smtClean="0">
                <a:solidFill>
                  <a:schemeClr val="bg1"/>
                </a:solidFill>
              </a:rPr>
              <a:t>džov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 rot="3106033">
            <a:off x="3499737" y="4994257"/>
            <a:ext cx="1160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b__</a:t>
            </a:r>
            <a:r>
              <a:rPr lang="cs-CZ" dirty="0" err="1" smtClean="0">
                <a:solidFill>
                  <a:schemeClr val="bg1"/>
                </a:solidFill>
              </a:rPr>
              <a:t>čejný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 rot="20357668">
            <a:off x="4864815" y="6018468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__</a:t>
            </a:r>
            <a:r>
              <a:rPr lang="cs-CZ" dirty="0" err="1" smtClean="0">
                <a:solidFill>
                  <a:schemeClr val="bg1"/>
                </a:solidFill>
              </a:rPr>
              <a:t>ložravec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 rot="19460597">
            <a:off x="3088863" y="1603224"/>
            <a:ext cx="942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z</a:t>
            </a:r>
            <a:r>
              <a:rPr lang="cs-CZ" dirty="0" err="1" smtClean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__tek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292079" y="2141691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 rot="19682369">
            <a:off x="1351335" y="3843221"/>
            <a:ext cx="1349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í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2826289" y="4376129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1780197" y="4930595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5923771" y="148827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 rot="1280476">
            <a:off x="6061735" y="2584202"/>
            <a:ext cx="1119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 rot="1439864">
            <a:off x="5897064" y="2795109"/>
            <a:ext cx="655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768059" y="3357633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385066" y="6121262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 rot="20234699">
            <a:off x="5008793" y="5939987"/>
            <a:ext cx="1311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 rot="19249945">
            <a:off x="3320893" y="1488270"/>
            <a:ext cx="782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 rot="19750584">
            <a:off x="3599122" y="2389111"/>
            <a:ext cx="790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60" name="TextovéPole 59"/>
          <p:cNvSpPr txBox="1"/>
          <p:nvPr/>
        </p:nvSpPr>
        <p:spPr>
          <a:xfrm rot="2413462">
            <a:off x="4095656" y="3204623"/>
            <a:ext cx="609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 rot="2191460">
            <a:off x="3543335" y="3704018"/>
            <a:ext cx="2001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62" name="TextovéPole 61"/>
          <p:cNvSpPr txBox="1"/>
          <p:nvPr/>
        </p:nvSpPr>
        <p:spPr>
          <a:xfrm rot="2513728">
            <a:off x="2453126" y="3089926"/>
            <a:ext cx="9376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 rot="2100399">
            <a:off x="4172531" y="4096754"/>
            <a:ext cx="722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24" name="TextovéPole 1023"/>
          <p:cNvSpPr txBox="1"/>
          <p:nvPr/>
        </p:nvSpPr>
        <p:spPr>
          <a:xfrm rot="2150038">
            <a:off x="4601504" y="5024782"/>
            <a:ext cx="9374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 rot="5053568">
            <a:off x="6062198" y="5061249"/>
            <a:ext cx="18868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27" name="TextovéPole 1026"/>
          <p:cNvSpPr txBox="1"/>
          <p:nvPr/>
        </p:nvSpPr>
        <p:spPr>
          <a:xfrm rot="3075447">
            <a:off x="3680200" y="5191655"/>
            <a:ext cx="1104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y</a:t>
            </a:r>
            <a:endParaRPr lang="cs-CZ" dirty="0">
              <a:solidFill>
                <a:srgbClr val="FF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79198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67"/>
    </mc:Choice>
    <mc:Fallback xmlns="">
      <p:transition spd="slow" advTm="109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6" fill="hold">
                      <p:stCondLst>
                        <p:cond delay="indefinite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1" fill="hold">
                      <p:stCondLst>
                        <p:cond delay="indefinite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6" fill="hold">
                      <p:stCondLst>
                        <p:cond delay="indefinite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9" fill="hold">
                      <p:stCondLst>
                        <p:cond delay="indefinite"/>
                      </p:stCondLst>
                      <p:childTnLst>
                        <p:par>
                          <p:cTn id="330" fill="hold">
                            <p:stCondLst>
                              <p:cond delay="0"/>
                            </p:stCondLst>
                            <p:childTnLst>
                              <p:par>
                                <p:cTn id="3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6" fill="hold">
                      <p:stCondLst>
                        <p:cond delay="indefinite"/>
                      </p:stCondLst>
                      <p:childTnLst>
                        <p:par>
                          <p:cTn id="337" fill="hold">
                            <p:stCondLst>
                              <p:cond delay="0"/>
                            </p:stCondLst>
                            <p:childTnLst>
                              <p:par>
                                <p:cTn id="3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4" fill="hold">
                      <p:stCondLst>
                        <p:cond delay="indefinite"/>
                      </p:stCondLst>
                      <p:childTnLst>
                        <p:par>
                          <p:cTn id="355" fill="hold">
                            <p:stCondLst>
                              <p:cond delay="0"/>
                            </p:stCondLst>
                            <p:childTnLst>
                              <p:par>
                                <p:cTn id="3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1" fill="hold">
                      <p:stCondLst>
                        <p:cond delay="indefinite"/>
                      </p:stCondLst>
                      <p:childTnLst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9" fill="hold">
                      <p:stCondLst>
                        <p:cond delay="indefinite"/>
                      </p:stCondLst>
                      <p:childTnLst>
                        <p:par>
                          <p:cTn id="380" fill="hold">
                            <p:stCondLst>
                              <p:cond delay="0"/>
                            </p:stCondLst>
                            <p:childTnLst>
                              <p:par>
                                <p:cTn id="3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6" fill="hold">
                      <p:stCondLst>
                        <p:cond delay="indefinite"/>
                      </p:stCondLst>
                      <p:childTnLst>
                        <p:par>
                          <p:cTn id="387" fill="hold">
                            <p:stCondLst>
                              <p:cond delay="0"/>
                            </p:stCondLst>
                            <p:childTnLst>
                              <p:par>
                                <p:cTn id="3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4" fill="hold">
                      <p:stCondLst>
                        <p:cond delay="indefinite"/>
                      </p:stCondLst>
                      <p:childTnLst>
                        <p:par>
                          <p:cTn id="405" fill="hold">
                            <p:stCondLst>
                              <p:cond delay="0"/>
                            </p:stCondLst>
                            <p:childTnLst>
                              <p:par>
                                <p:cTn id="4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1" fill="hold">
                      <p:stCondLst>
                        <p:cond delay="indefinite"/>
                      </p:stCondLst>
                      <p:childTnLst>
                        <p:par>
                          <p:cTn id="412" fill="hold">
                            <p:stCondLst>
                              <p:cond delay="0"/>
                            </p:stCondLst>
                            <p:childTnLst>
                              <p:par>
                                <p:cTn id="4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9" fill="hold">
                      <p:stCondLst>
                        <p:cond delay="indefinite"/>
                      </p:stCondLst>
                      <p:childTnLst>
                        <p:par>
                          <p:cTn id="430" fill="hold">
                            <p:stCondLst>
                              <p:cond delay="0"/>
                            </p:stCondLst>
                            <p:childTnLst>
                              <p:par>
                                <p:cTn id="4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6" fill="hold">
                      <p:stCondLst>
                        <p:cond delay="indefinite"/>
                      </p:stCondLst>
                      <p:childTnLst>
                        <p:par>
                          <p:cTn id="437" fill="hold">
                            <p:stCondLst>
                              <p:cond delay="0"/>
                            </p:stCondLst>
                            <p:childTnLst>
                              <p:par>
                                <p:cTn id="4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4" fill="hold">
                      <p:stCondLst>
                        <p:cond delay="indefinite"/>
                      </p:stCondLst>
                      <p:childTnLst>
                        <p:par>
                          <p:cTn id="455" fill="hold">
                            <p:stCondLst>
                              <p:cond delay="0"/>
                            </p:stCondLst>
                            <p:childTnLst>
                              <p:par>
                                <p:cTn id="4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1" fill="hold">
                      <p:stCondLst>
                        <p:cond delay="indefinite"/>
                      </p:stCondLst>
                      <p:childTnLst>
                        <p:par>
                          <p:cTn id="462" fill="hold">
                            <p:stCondLst>
                              <p:cond delay="0"/>
                            </p:stCondLst>
                            <p:childTnLst>
                              <p:par>
                                <p:cTn id="4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9" fill="hold">
                      <p:stCondLst>
                        <p:cond delay="indefinite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6" fill="hold">
                      <p:stCondLst>
                        <p:cond delay="indefinite"/>
                      </p:stCondLst>
                      <p:childTnLst>
                        <p:par>
                          <p:cTn id="487" fill="hold">
                            <p:stCondLst>
                              <p:cond delay="0"/>
                            </p:stCondLst>
                            <p:childTnLst>
                              <p:par>
                                <p:cTn id="48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/>
      <p:bldP spid="11" grpId="0"/>
      <p:bldP spid="12" grpId="0"/>
      <p:bldP spid="15" grpId="0" animBg="1"/>
      <p:bldP spid="17" grpId="0"/>
      <p:bldP spid="18" grpId="0"/>
      <p:bldP spid="19" grpId="0"/>
      <p:bldP spid="23" grpId="0" animBg="1"/>
      <p:bldP spid="24" grpId="0"/>
      <p:bldP spid="25" grpId="0"/>
      <p:bldP spid="26" grpId="0"/>
      <p:bldP spid="28" grpId="0"/>
      <p:bldP spid="33" grpId="0"/>
      <p:bldP spid="36" grpId="0"/>
      <p:bldP spid="38" grpId="0"/>
      <p:bldP spid="40" grpId="0"/>
      <p:bldP spid="41" grpId="0"/>
      <p:bldP spid="44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1024" grpId="0"/>
      <p:bldP spid="1025" grpId="0"/>
      <p:bldP spid="10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1004" y="116632"/>
            <a:ext cx="8229600" cy="1152129"/>
          </a:xfrm>
          <a:solidFill>
            <a:schemeClr val="accent3"/>
          </a:solidFill>
        </p:spPr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Doplň i, í  nebo y, ý.</a:t>
            </a:r>
            <a:b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</a:b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itchFamily="2" charset="-79"/>
                <a:cs typeface="Aharoni" pitchFamily="2" charset="-79"/>
              </a:rPr>
              <a:t>Vyber správné dvojice a spoj je čarou.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itchFamily="2" charset="-79"/>
              <a:cs typeface="Aharoni" pitchFamily="2" charset="-79"/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06904" y="1159713"/>
            <a:ext cx="1224138" cy="2016225"/>
          </a:xfrm>
        </p:spPr>
      </p:pic>
      <p:sp>
        <p:nvSpPr>
          <p:cNvPr id="6" name="TextovéPole 5"/>
          <p:cNvSpPr txBox="1"/>
          <p:nvPr/>
        </p:nvSpPr>
        <p:spPr>
          <a:xfrm>
            <a:off x="1099586" y="1821733"/>
            <a:ext cx="692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chemeClr val="bg1"/>
                </a:solidFill>
              </a:rPr>
              <a:t>s</a:t>
            </a:r>
            <a:r>
              <a:rPr lang="cs-CZ" b="1" dirty="0" err="1" smtClean="0">
                <a:solidFill>
                  <a:schemeClr val="bg1"/>
                </a:solidFill>
              </a:rPr>
              <a:t>b</a:t>
            </a:r>
            <a:r>
              <a:rPr lang="cs-CZ" b="1" dirty="0" smtClean="0">
                <a:solidFill>
                  <a:schemeClr val="bg1"/>
                </a:solidFill>
              </a:rPr>
              <a:t>__l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965115" y="4673037"/>
            <a:ext cx="1222053" cy="198557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219312" y="5291202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b</a:t>
            </a:r>
            <a:r>
              <a:rPr lang="cs-CZ" b="1" dirty="0" smtClean="0">
                <a:solidFill>
                  <a:schemeClr val="bg1"/>
                </a:solidFill>
              </a:rPr>
              <a:t>__</a:t>
            </a:r>
            <a:r>
              <a:rPr lang="cs-CZ" b="1" dirty="0" err="1" smtClean="0">
                <a:solidFill>
                  <a:schemeClr val="bg1"/>
                </a:solidFill>
              </a:rPr>
              <a:t>lý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122076" y="1235574"/>
            <a:ext cx="1288135" cy="198557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230574" y="1859031"/>
            <a:ext cx="1192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o</a:t>
            </a:r>
            <a:r>
              <a:rPr lang="cs-CZ" b="1" dirty="0" smtClean="0">
                <a:solidFill>
                  <a:schemeClr val="bg1"/>
                </a:solidFill>
              </a:rPr>
              <a:t>b__</a:t>
            </a:r>
            <a:r>
              <a:rPr lang="cs-CZ" b="1" dirty="0" err="1" smtClean="0">
                <a:solidFill>
                  <a:schemeClr val="bg1"/>
                </a:solidFill>
              </a:rPr>
              <a:t>čejné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762441" y="4667746"/>
            <a:ext cx="1152128" cy="1985577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888791" y="5386796"/>
            <a:ext cx="11144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chemeClr val="bg1"/>
                </a:solidFill>
              </a:rPr>
              <a:t>d</a:t>
            </a:r>
            <a:r>
              <a:rPr lang="cs-CZ" b="1" dirty="0" err="1" smtClean="0">
                <a:solidFill>
                  <a:schemeClr val="bg1"/>
                </a:solidFill>
              </a:rPr>
              <a:t>ob__vat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1852538"/>
            <a:ext cx="1824632" cy="121642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5" y="5010086"/>
            <a:ext cx="1824632" cy="121642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6564" y="3448022"/>
            <a:ext cx="1824632" cy="121642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299" y="3420365"/>
            <a:ext cx="1824632" cy="1216421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4260312" y="2228363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věci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35330" y="3825502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uhlí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98408" y="5396374"/>
            <a:ext cx="899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poličku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458089" y="3762989"/>
            <a:ext cx="718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nátěr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6864" y="3361825"/>
            <a:ext cx="1333500" cy="1333500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5" name="Ovál 4"/>
          <p:cNvSpPr/>
          <p:nvPr/>
        </p:nvSpPr>
        <p:spPr>
          <a:xfrm>
            <a:off x="3243609" y="3212976"/>
            <a:ext cx="2701925" cy="165618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7243" y="3420365"/>
            <a:ext cx="1244078" cy="1244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153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31"/>
    </mc:Choice>
    <mc:Fallback xmlns="">
      <p:transition spd="slow" advTm="48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  <p:bldP spid="8" grpId="0"/>
      <p:bldP spid="10" grpId="0"/>
      <p:bldP spid="12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023392"/>
          </a:xfrm>
          <a:solidFill>
            <a:schemeClr val="accent3"/>
          </a:solidFill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TAJENKA</a:t>
            </a:r>
            <a:endParaRPr lang="cs-CZ" u="sng" dirty="0">
              <a:solidFill>
                <a:srgbClr val="FF00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594" y="807567"/>
            <a:ext cx="8229600" cy="6060373"/>
          </a:xfrm>
        </p:spPr>
        <p:txBody>
          <a:bodyPr/>
          <a:lstStyle/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1018456" y="242088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4"/>
          <p:cNvSpPr/>
          <p:nvPr/>
        </p:nvSpPr>
        <p:spPr>
          <a:xfrm>
            <a:off x="1475656" y="242088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1932856" y="242088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2386126" y="242088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2843326" y="241472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3300526" y="242088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3757726" y="242088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4214926" y="243314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4654047" y="24333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1932856" y="28905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2377179" y="2878088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2834379" y="287192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3291579" y="287192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3757726" y="287808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4214926" y="289034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1938736" y="33477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2395936" y="3348435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2853136" y="334754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3310336" y="3347542"/>
            <a:ext cx="466147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3776483" y="334843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1938736" y="383775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 rot="16200000">
            <a:off x="1473941" y="383775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2395936" y="3835967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2853136" y="3835967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3319283" y="383775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3776483" y="383775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4233683" y="383775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4690883" y="383775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1481536" y="4323410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1938736" y="4321141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2395936" y="4323410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2862083" y="4321141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3319283" y="432387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3776483" y="4321141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1481536" y="478457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nice 38"/>
          <p:cNvSpPr/>
          <p:nvPr/>
        </p:nvSpPr>
        <p:spPr>
          <a:xfrm>
            <a:off x="1940952" y="478457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nice 39"/>
          <p:cNvSpPr/>
          <p:nvPr/>
        </p:nvSpPr>
        <p:spPr>
          <a:xfrm>
            <a:off x="2413767" y="4784576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nice 40"/>
          <p:cNvSpPr/>
          <p:nvPr/>
        </p:nvSpPr>
        <p:spPr>
          <a:xfrm>
            <a:off x="2870967" y="478457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nice 41"/>
          <p:cNvSpPr/>
          <p:nvPr/>
        </p:nvSpPr>
        <p:spPr>
          <a:xfrm>
            <a:off x="3337114" y="478457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nice 42"/>
          <p:cNvSpPr/>
          <p:nvPr/>
        </p:nvSpPr>
        <p:spPr>
          <a:xfrm>
            <a:off x="3794314" y="478457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nice 43"/>
          <p:cNvSpPr/>
          <p:nvPr/>
        </p:nvSpPr>
        <p:spPr>
          <a:xfrm>
            <a:off x="4251514" y="479656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nice 44"/>
          <p:cNvSpPr/>
          <p:nvPr/>
        </p:nvSpPr>
        <p:spPr>
          <a:xfrm>
            <a:off x="4708714" y="479656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45"/>
          <p:cNvSpPr/>
          <p:nvPr/>
        </p:nvSpPr>
        <p:spPr>
          <a:xfrm>
            <a:off x="1483752" y="524177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/>
          <p:cNvSpPr/>
          <p:nvPr/>
        </p:nvSpPr>
        <p:spPr>
          <a:xfrm>
            <a:off x="1956567" y="525376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spojnice 47"/>
          <p:cNvSpPr/>
          <p:nvPr/>
        </p:nvSpPr>
        <p:spPr>
          <a:xfrm>
            <a:off x="2413767" y="525376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/>
          <p:cNvSpPr/>
          <p:nvPr/>
        </p:nvSpPr>
        <p:spPr>
          <a:xfrm>
            <a:off x="2879914" y="525376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vojový diagram: spojnice 49"/>
          <p:cNvSpPr/>
          <p:nvPr/>
        </p:nvSpPr>
        <p:spPr>
          <a:xfrm>
            <a:off x="3337350" y="525376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/>
          <p:cNvSpPr/>
          <p:nvPr/>
        </p:nvSpPr>
        <p:spPr>
          <a:xfrm>
            <a:off x="1499367" y="571096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vojový diagram: spojnice 51"/>
          <p:cNvSpPr/>
          <p:nvPr/>
        </p:nvSpPr>
        <p:spPr>
          <a:xfrm>
            <a:off x="1956567" y="571096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/>
          <p:cNvSpPr/>
          <p:nvPr/>
        </p:nvSpPr>
        <p:spPr>
          <a:xfrm>
            <a:off x="2428594" y="571096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/>
          <p:cNvSpPr/>
          <p:nvPr/>
        </p:nvSpPr>
        <p:spPr>
          <a:xfrm>
            <a:off x="2885794" y="571096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/>
          <p:cNvSpPr/>
          <p:nvPr/>
        </p:nvSpPr>
        <p:spPr>
          <a:xfrm>
            <a:off x="3342994" y="571096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/>
          <p:cNvSpPr/>
          <p:nvPr/>
        </p:nvSpPr>
        <p:spPr>
          <a:xfrm>
            <a:off x="3800194" y="571096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/>
          <p:cNvSpPr/>
          <p:nvPr/>
        </p:nvSpPr>
        <p:spPr>
          <a:xfrm>
            <a:off x="4257394" y="571096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/>
          <p:cNvSpPr/>
          <p:nvPr/>
        </p:nvSpPr>
        <p:spPr>
          <a:xfrm>
            <a:off x="4714594" y="569897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/>
          <p:cNvSpPr/>
          <p:nvPr/>
        </p:nvSpPr>
        <p:spPr>
          <a:xfrm>
            <a:off x="2422714" y="6197172"/>
            <a:ext cx="457200" cy="45720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/>
          <p:cNvSpPr/>
          <p:nvPr/>
        </p:nvSpPr>
        <p:spPr>
          <a:xfrm>
            <a:off x="1956567" y="619717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ývojový diagram: spojnice 60"/>
          <p:cNvSpPr/>
          <p:nvPr/>
        </p:nvSpPr>
        <p:spPr>
          <a:xfrm>
            <a:off x="1473941" y="619717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Vývojový diagram: spojnice 61"/>
          <p:cNvSpPr/>
          <p:nvPr/>
        </p:nvSpPr>
        <p:spPr>
          <a:xfrm>
            <a:off x="1016741" y="619717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ývojový diagram: spojnice 62"/>
          <p:cNvSpPr/>
          <p:nvPr/>
        </p:nvSpPr>
        <p:spPr>
          <a:xfrm>
            <a:off x="2880150" y="619717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/>
          <p:cNvSpPr txBox="1"/>
          <p:nvPr/>
        </p:nvSpPr>
        <p:spPr>
          <a:xfrm>
            <a:off x="5799512" y="2458659"/>
            <a:ext cx="2935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éšť  doprovázený  kroupami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799512" y="2915859"/>
            <a:ext cx="34460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synonymum  ke  slovu  PŘITLOUCI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5799512" y="3393205"/>
            <a:ext cx="1828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pomůcka  žokeje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842085" y="3835967"/>
            <a:ext cx="13786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íčová  hra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842085" y="4294954"/>
            <a:ext cx="2386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hlapecké  jméno  na  Z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5876526" y="4784576"/>
            <a:ext cx="1478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orský  potok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876526" y="5285710"/>
            <a:ext cx="1160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č</a:t>
            </a:r>
            <a:r>
              <a:rPr lang="cs-CZ" dirty="0" smtClean="0"/>
              <a:t>ást  vejce</a:t>
            </a:r>
            <a:endParaRPr lang="cs-CZ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5893357" y="5698976"/>
            <a:ext cx="1444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/>
              <a:t>m</a:t>
            </a:r>
            <a:r>
              <a:rPr lang="cs-CZ" smtClean="0"/>
              <a:t>alá  krabice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5946096" y="6148240"/>
            <a:ext cx="487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boj</a:t>
            </a:r>
            <a:endParaRPr lang="cs-CZ" dirty="0"/>
          </a:p>
        </p:txBody>
      </p:sp>
      <p:pic>
        <p:nvPicPr>
          <p:cNvPr id="1026" name="Picture 2" descr="C:\Users\07Z2\Pictures\přibyslav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44" y="163008"/>
            <a:ext cx="2328323" cy="1746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TextovéPole 75"/>
          <p:cNvSpPr txBox="1"/>
          <p:nvPr/>
        </p:nvSpPr>
        <p:spPr>
          <a:xfrm>
            <a:off x="452285" y="1909251"/>
            <a:ext cx="1047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Přib</a:t>
            </a:r>
            <a:r>
              <a:rPr lang="cs-CZ" dirty="0" err="1" smtClean="0">
                <a:solidFill>
                  <a:srgbClr val="FF0000"/>
                </a:solidFill>
              </a:rPr>
              <a:t>y</a:t>
            </a:r>
            <a:r>
              <a:rPr lang="cs-CZ" smtClean="0"/>
              <a:t>slav</a:t>
            </a:r>
            <a:endParaRPr lang="cs-CZ" dirty="0"/>
          </a:p>
        </p:txBody>
      </p:sp>
      <p:pic>
        <p:nvPicPr>
          <p:cNvPr id="77" name="Obrázek 7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10812" y="163008"/>
            <a:ext cx="1597152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23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7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360040"/>
          </a:xfrm>
        </p:spPr>
        <p:txBody>
          <a:bodyPr>
            <a:normAutofit/>
          </a:bodyPr>
          <a:lstStyle/>
          <a:p>
            <a:r>
              <a:rPr lang="cs-CZ" sz="2000" u="sng" dirty="0" smtClean="0"/>
              <a:t>Použité zdroje</a:t>
            </a:r>
            <a:endParaRPr lang="cs-CZ" sz="2000" u="sng" dirty="0"/>
          </a:p>
        </p:txBody>
      </p:sp>
      <p:sp>
        <p:nvSpPr>
          <p:cNvPr id="4" name="Obdélník 3"/>
          <p:cNvSpPr/>
          <p:nvPr/>
        </p:nvSpPr>
        <p:spPr>
          <a:xfrm>
            <a:off x="395536" y="1196752"/>
            <a:ext cx="849694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hlinkClick r:id="rId2"/>
              </a:rPr>
              <a:t>http://www.google.cz/imgres?q=obr%C3%A1zky+ps%C3%AD+kost&amp;hl=cs&amp;sa=X&amp;biw=817&amp;bih=381&amp;tbm=isch&amp;prmd=imvns&amp;tbnid=rzN_nJCBU2ISTM:&amp;imgrefurl=http://www.krmivopropejsky.cz/eshop/maloobchod/pamlsky-pro-psy/zvykaci-kosti/&amp;docid=EyuCP_DXEHJwsM&amp;imgurl=http://</a:t>
            </a:r>
            <a:r>
              <a:rPr lang="cs-CZ" u="sng" dirty="0" smtClean="0">
                <a:hlinkClick r:id="rId2"/>
              </a:rPr>
              <a:t>www.krmivopropejsky.cz/foto_vyrobky/foto134_1.jpg&amp;w=240&amp;h=160&amp;ei=K3W2TsK7A4iY8gOF9KWGBQ&amp;zoom=1&amp;iact=rc&amp;dur=47&amp;sig=114264502479598340262&amp;page=4&amp;tbnh=128&amp;tbnw=192&amp;start=16&amp;ndsp=3&amp;ved=1t:429,r:0,s:16&amp;tx=103&amp;ty=61</a:t>
            </a:r>
            <a:r>
              <a:rPr lang="cs-CZ" u="sng" dirty="0" smtClean="0"/>
              <a:t> </a:t>
            </a:r>
          </a:p>
          <a:p>
            <a:endParaRPr lang="cs-CZ" u="sng" dirty="0"/>
          </a:p>
          <a:p>
            <a:r>
              <a:rPr lang="cs-CZ" u="sng" dirty="0">
                <a:hlinkClick r:id="rId3"/>
              </a:rPr>
              <a:t>http://cs.wikipedia.org/wiki/Soubor:Znak_m%C4%9Bsta_P%C5%99ibyslav.jpg</a:t>
            </a:r>
            <a:r>
              <a:rPr lang="cs-CZ" dirty="0"/>
              <a:t> </a:t>
            </a:r>
          </a:p>
          <a:p>
            <a:r>
              <a:rPr lang="cs-CZ" u="sng" dirty="0">
                <a:hlinkClick r:id="rId4"/>
              </a:rPr>
              <a:t>http://</a:t>
            </a:r>
            <a:r>
              <a:rPr lang="cs-CZ" u="sng">
                <a:hlinkClick r:id="rId4"/>
              </a:rPr>
              <a:t>www.pribyslav.cz/pohledy-na-pribyslav-z-pribylavske-veze-7-10-2009/g-7636/id_obrazky=15432&amp;p1=1025</a:t>
            </a:r>
            <a:r>
              <a:rPr lang="cs-CZ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4956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4|8.9|2.9|4|3.9|3.9|4|4.1|3.9|4|3.5|4.1|4.1|3.8|4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4"/>
</p:tagLst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508</TotalTime>
  <Words>192</Words>
  <Application>Microsoft Office PowerPoint</Application>
  <PresentationFormat>Předvádění na obrazovce (4:3)</PresentationFormat>
  <Paragraphs>85</Paragraphs>
  <Slides>6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Deluxe</vt:lpstr>
      <vt:lpstr>Document</vt:lpstr>
      <vt:lpstr>Prezentace aplikace PowerPoint</vt:lpstr>
      <vt:lpstr>        </vt:lpstr>
      <vt:lpstr>DOPLŇ  i, í  nebo y, ý. </vt:lpstr>
      <vt:lpstr>Doplň i, í  nebo y, ý. Vyber správné dvojice a spoj je čarou.</vt:lpstr>
      <vt:lpstr>TAJENKA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07Z2</dc:creator>
  <cp:lastModifiedBy>Martin Králík</cp:lastModifiedBy>
  <cp:revision>63</cp:revision>
  <dcterms:created xsi:type="dcterms:W3CDTF">2011-10-10T18:50:12Z</dcterms:created>
  <dcterms:modified xsi:type="dcterms:W3CDTF">2012-03-08T17:28:31Z</dcterms:modified>
</cp:coreProperties>
</file>