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73" r:id="rId2"/>
    <p:sldId id="256" r:id="rId3"/>
    <p:sldId id="280" r:id="rId4"/>
    <p:sldId id="293" r:id="rId5"/>
    <p:sldId id="286" r:id="rId6"/>
    <p:sldId id="294" r:id="rId7"/>
    <p:sldId id="295" r:id="rId8"/>
    <p:sldId id="296" r:id="rId9"/>
    <p:sldId id="287" r:id="rId10"/>
    <p:sldId id="275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4660"/>
  </p:normalViewPr>
  <p:slideViewPr>
    <p:cSldViewPr>
      <p:cViewPr varScale="1">
        <p:scale>
          <a:sx n="84" d="100"/>
          <a:sy n="84" d="100"/>
        </p:scale>
        <p:origin x="-16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EE871-65F0-46DE-B0B0-C8EA5C998840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45584-B938-4D94-A404-82FA7C8DDF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56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702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331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E7321EB-5D69-4AC5-9EB5-FCBB784C829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501251" cy="1198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39552" y="2492896"/>
            <a:ext cx="820891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1600" b="1" dirty="0" smtClean="0"/>
          </a:p>
          <a:p>
            <a:pPr algn="ctr"/>
            <a:r>
              <a:rPr lang="cs-CZ" sz="1600" b="1" dirty="0" smtClean="0"/>
              <a:t>Název </a:t>
            </a:r>
            <a:r>
              <a:rPr lang="cs-CZ" sz="1600" b="1" dirty="0"/>
              <a:t>projektu: Podpora výuky v technických oborech</a:t>
            </a:r>
            <a:endParaRPr lang="en-US" sz="1600" dirty="0"/>
          </a:p>
          <a:p>
            <a:pPr algn="ctr"/>
            <a:r>
              <a:rPr lang="cs-CZ" sz="1600" b="1" dirty="0"/>
              <a:t>Registrační číslo projektu</a:t>
            </a:r>
            <a:r>
              <a:rPr lang="cs-CZ" sz="1600" dirty="0"/>
              <a:t>: CZ.1.07/1.5.00/34.0458</a:t>
            </a:r>
            <a:endParaRPr lang="en-US" sz="1600" dirty="0"/>
          </a:p>
          <a:p>
            <a:pPr algn="ctr"/>
            <a:r>
              <a:rPr lang="cs-CZ" sz="1600" b="1" dirty="0"/>
              <a:t>Název šablony</a:t>
            </a:r>
            <a:r>
              <a:rPr lang="cs-CZ" sz="1600" dirty="0"/>
              <a:t>: III/2 – Inovace a zkvalitnění výuky prostřednictvím ICT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/>
          </a:p>
          <a:p>
            <a:pPr algn="ctr"/>
            <a:r>
              <a:rPr lang="cs-CZ" sz="1600" b="1" dirty="0"/>
              <a:t>Název školy: SOŠ NET OFFICE Orlová, spol. s r.o.</a:t>
            </a:r>
            <a:endParaRPr lang="en-US" sz="1600" dirty="0"/>
          </a:p>
          <a:p>
            <a:pPr algn="ctr"/>
            <a:r>
              <a:rPr lang="cs-CZ" sz="1600" b="1" dirty="0"/>
              <a:t>Vypracoval/a: </a:t>
            </a:r>
            <a:r>
              <a:rPr lang="cs-CZ" sz="1600" b="1" dirty="0" smtClean="0"/>
              <a:t>Ing. Joanna </a:t>
            </a:r>
            <a:r>
              <a:rPr lang="cs-CZ" sz="1600" b="1" dirty="0" err="1"/>
              <a:t>P</a:t>
            </a:r>
            <a:r>
              <a:rPr lang="cs-CZ" sz="1600" b="1" dirty="0" err="1" smtClean="0"/>
              <a:t>aździorová</a:t>
            </a:r>
            <a:endParaRPr lang="en-US" sz="1600" dirty="0"/>
          </a:p>
          <a:p>
            <a:pPr algn="ctr"/>
            <a:r>
              <a:rPr lang="cs-CZ" sz="1600" b="1" dirty="0"/>
              <a:t> </a:t>
            </a:r>
            <a:endParaRPr lang="en-US" sz="1600" dirty="0"/>
          </a:p>
          <a:p>
            <a:pPr algn="ctr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6167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dirty="0" smtClean="0"/>
              <a:t>Výroková logika </a:t>
            </a:r>
            <a:r>
              <a:rPr lang="cs-CZ" sz="4000" cap="none" dirty="0" smtClean="0"/>
              <a:t>– složené výroky</a:t>
            </a:r>
            <a:endParaRPr lang="cs-CZ" sz="4000" cap="none" dirty="0"/>
          </a:p>
        </p:txBody>
      </p:sp>
    </p:spTree>
    <p:extLst>
      <p:ext uri="{BB962C8B-B14F-4D97-AF65-F5344CB8AC3E}">
        <p14:creationId xmlns:p14="http://schemas.microsoft.com/office/powerpoint/2010/main" val="29732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Pravdivostní hodnota složených výroků</a:t>
            </a:r>
            <a:endParaRPr lang="cs-CZ" sz="3200" dirty="0"/>
          </a:p>
        </p:txBody>
      </p:sp>
      <p:sp>
        <p:nvSpPr>
          <p:cNvPr id="42" name="Zástupný symbol pro obsah 2"/>
          <p:cNvSpPr txBox="1">
            <a:spLocks/>
          </p:cNvSpPr>
          <p:nvPr/>
        </p:nvSpPr>
        <p:spPr>
          <a:xfrm>
            <a:off x="395536" y="1628800"/>
            <a:ext cx="8229600" cy="45365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Pravdivostní hodnota složených závisí na pravdivostní hodnotě dílčích výroků.</a:t>
            </a:r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Příklad: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Určete pravd. hodnotu složeného výroku A</a:t>
            </a:r>
            <a:r>
              <a:rPr lang="cs-CZ" dirty="0">
                <a:sym typeface="Symbol"/>
              </a:rPr>
              <a:t> </a:t>
            </a:r>
            <a:r>
              <a:rPr lang="cs-CZ" dirty="0" smtClean="0">
                <a:sym typeface="Symbol"/>
              </a:rPr>
              <a:t> B 	(konjunkce) a  </a:t>
            </a:r>
            <a:r>
              <a:rPr lang="cs-CZ" dirty="0" err="1" smtClean="0"/>
              <a:t>A</a:t>
            </a:r>
            <a:r>
              <a:rPr lang="cs-CZ" dirty="0" smtClean="0">
                <a:sym typeface="Symbol"/>
              </a:rPr>
              <a:t>  B (disjunkce).</a:t>
            </a:r>
            <a:endParaRPr lang="cs-CZ" dirty="0"/>
          </a:p>
          <a:p>
            <a:pPr marL="0" indent="0">
              <a:buFont typeface="Arial" pitchFamily="34" charset="0"/>
              <a:buNone/>
            </a:pPr>
            <a:r>
              <a:rPr lang="cs-CZ" dirty="0"/>
              <a:t>	</a:t>
            </a:r>
            <a:r>
              <a:rPr lang="cs-CZ" dirty="0" smtClean="0"/>
              <a:t>A: Číslo 10 je sudé číslo.</a:t>
            </a:r>
          </a:p>
          <a:p>
            <a:pPr marL="0" indent="0">
              <a:buFont typeface="Arial" pitchFamily="34" charset="0"/>
              <a:buNone/>
            </a:pPr>
            <a:r>
              <a:rPr lang="cs-CZ" dirty="0"/>
              <a:t>	</a:t>
            </a:r>
            <a:r>
              <a:rPr lang="cs-CZ" dirty="0" smtClean="0"/>
              <a:t>B: Číslo 10 je záporné číslo.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	Řešení:</a:t>
            </a:r>
          </a:p>
          <a:p>
            <a:pPr marL="0" indent="0">
              <a:buNone/>
            </a:pPr>
            <a:r>
              <a:rPr lang="cs-CZ" dirty="0"/>
              <a:t>	A</a:t>
            </a:r>
            <a:r>
              <a:rPr lang="cs-CZ" dirty="0">
                <a:sym typeface="Symbol"/>
              </a:rPr>
              <a:t>  </a:t>
            </a:r>
            <a:r>
              <a:rPr lang="cs-CZ" dirty="0" smtClean="0">
                <a:sym typeface="Symbol"/>
              </a:rPr>
              <a:t>B: Číslo 10 je sudé a záporné číslo.</a:t>
            </a:r>
          </a:p>
          <a:p>
            <a:pPr marL="0" indent="0">
              <a:buNone/>
            </a:pPr>
            <a:r>
              <a:rPr lang="cs-CZ" dirty="0" smtClean="0">
                <a:sym typeface="Symbol"/>
              </a:rPr>
              <a:t>	</a:t>
            </a:r>
            <a:r>
              <a:rPr lang="cs-CZ" dirty="0"/>
              <a:t>A</a:t>
            </a:r>
            <a:r>
              <a:rPr lang="cs-CZ" dirty="0">
                <a:sym typeface="Symbol"/>
              </a:rPr>
              <a:t>  </a:t>
            </a:r>
            <a:r>
              <a:rPr lang="cs-CZ" dirty="0" smtClean="0">
                <a:sym typeface="Symbol"/>
              </a:rPr>
              <a:t>B: Číslo 10 je buď sudé číslo nebo záporné číslo</a:t>
            </a:r>
            <a:endParaRPr lang="cs-CZ" dirty="0"/>
          </a:p>
          <a:p>
            <a:pPr marL="0" indent="0">
              <a:buNone/>
            </a:pPr>
            <a:endParaRPr lang="cs-CZ" dirty="0" smtClean="0">
              <a:sym typeface="Symbol"/>
            </a:endParaRPr>
          </a:p>
          <a:p>
            <a:pPr marL="0" indent="0">
              <a:buNone/>
            </a:pPr>
            <a:r>
              <a:rPr lang="cs-CZ" dirty="0">
                <a:sym typeface="Symbol"/>
              </a:rPr>
              <a:t>	</a:t>
            </a:r>
            <a:r>
              <a:rPr lang="cs-CZ" dirty="0" smtClean="0">
                <a:sym typeface="Symbol"/>
              </a:rPr>
              <a:t>P (A)=1, P(B)=0, P(</a:t>
            </a:r>
            <a:r>
              <a:rPr lang="cs-CZ" dirty="0"/>
              <a:t>A</a:t>
            </a:r>
            <a:r>
              <a:rPr lang="cs-CZ" dirty="0">
                <a:sym typeface="Symbol"/>
              </a:rPr>
              <a:t>  </a:t>
            </a:r>
            <a:r>
              <a:rPr lang="cs-CZ" dirty="0" smtClean="0">
                <a:sym typeface="Symbol"/>
              </a:rPr>
              <a:t>B)=0, P(</a:t>
            </a:r>
            <a:r>
              <a:rPr lang="cs-CZ" dirty="0"/>
              <a:t>A</a:t>
            </a:r>
            <a:r>
              <a:rPr lang="cs-CZ" dirty="0">
                <a:sym typeface="Symbol"/>
              </a:rPr>
              <a:t>  B</a:t>
            </a:r>
            <a:r>
              <a:rPr lang="cs-CZ" dirty="0" smtClean="0">
                <a:sym typeface="Symbol"/>
              </a:rPr>
              <a:t>) = 1.</a:t>
            </a:r>
          </a:p>
          <a:p>
            <a:pPr marL="0" indent="0">
              <a:buNone/>
            </a:pPr>
            <a:endParaRPr lang="cs-CZ" dirty="0" smtClean="0">
              <a:sym typeface="Symbol"/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>
              <a:sym typeface="Symbol"/>
            </a:endParaRP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9136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Pravdivostní hodnota složených výroků - tabulka</a:t>
            </a:r>
            <a:endParaRPr lang="cs-CZ" sz="3200" dirty="0"/>
          </a:p>
        </p:txBody>
      </p:sp>
      <p:sp>
        <p:nvSpPr>
          <p:cNvPr id="42" name="Zástupný symbol pro obsah 2"/>
          <p:cNvSpPr txBox="1">
            <a:spLocks/>
          </p:cNvSpPr>
          <p:nvPr/>
        </p:nvSpPr>
        <p:spPr>
          <a:xfrm>
            <a:off x="395536" y="1628800"/>
            <a:ext cx="8229600" cy="4536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969375"/>
              </p:ext>
            </p:extLst>
          </p:nvPr>
        </p:nvGraphicFramePr>
        <p:xfrm>
          <a:off x="827584" y="2492896"/>
          <a:ext cx="6998096" cy="1854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74762"/>
                <a:gridCol w="874762"/>
                <a:gridCol w="874762"/>
                <a:gridCol w="874762"/>
                <a:gridCol w="874762"/>
                <a:gridCol w="874762"/>
                <a:gridCol w="874762"/>
                <a:gridCol w="87476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A´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B´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r>
                        <a:rPr lang="cs-CZ" dirty="0" smtClean="0">
                          <a:sym typeface="Symbol"/>
                        </a:rPr>
                        <a:t>  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r>
                        <a:rPr lang="cs-CZ" dirty="0" smtClean="0">
                          <a:sym typeface="Symbol"/>
                        </a:rPr>
                        <a:t>  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ym typeface="Symbol"/>
                        </a:rPr>
                        <a:t>A  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ym typeface="Symbol"/>
                        </a:rPr>
                        <a:t>A  B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4016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Pravdivostní hodnota složených výroků</a:t>
            </a:r>
            <a:endParaRPr lang="cs-CZ" sz="3200" dirty="0"/>
          </a:p>
        </p:txBody>
      </p:sp>
      <p:sp>
        <p:nvSpPr>
          <p:cNvPr id="42" name="Zástupný symbol pro obsah 2"/>
          <p:cNvSpPr txBox="1">
            <a:spLocks/>
          </p:cNvSpPr>
          <p:nvPr/>
        </p:nvSpPr>
        <p:spPr>
          <a:xfrm>
            <a:off x="395536" y="1628800"/>
            <a:ext cx="8229600" cy="44644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Příklady:</a:t>
            </a:r>
          </a:p>
          <a:p>
            <a:pPr marL="0" indent="0">
              <a:buNone/>
            </a:pPr>
            <a:r>
              <a:rPr lang="cs-CZ" dirty="0" smtClean="0"/>
              <a:t>Na základě logické úvahy nebo pravdivostní tabulky rozhodněte o pravdivosti následujících složených výroků.</a:t>
            </a:r>
          </a:p>
          <a:p>
            <a:pPr marL="0" indent="0">
              <a:buNone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i="1" dirty="0" smtClean="0"/>
              <a:t>Číslo </a:t>
            </a:r>
            <a:r>
              <a:rPr lang="cs-CZ" i="1" dirty="0" smtClean="0">
                <a:sym typeface="Symbol"/>
              </a:rPr>
              <a:t> je větší než 0 a menší než 3</a:t>
            </a:r>
            <a:endParaRPr lang="cs-CZ" i="1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Jedná se o konjunkci.</a:t>
            </a:r>
          </a:p>
          <a:p>
            <a:pPr marL="0" indent="0">
              <a:buNone/>
            </a:pPr>
            <a:r>
              <a:rPr lang="cs-CZ" dirty="0" smtClean="0"/>
              <a:t>	A: Číslo </a:t>
            </a:r>
            <a:r>
              <a:rPr lang="cs-CZ" dirty="0">
                <a:sym typeface="Symbol"/>
              </a:rPr>
              <a:t> </a:t>
            </a:r>
            <a:r>
              <a:rPr lang="cs-CZ" dirty="0" smtClean="0">
                <a:sym typeface="Symbol"/>
              </a:rPr>
              <a:t>je větší než 0</a:t>
            </a:r>
          </a:p>
          <a:p>
            <a:pPr marL="0" indent="0">
              <a:buNone/>
            </a:pPr>
            <a:r>
              <a:rPr lang="cs-CZ" dirty="0">
                <a:sym typeface="Symbol"/>
              </a:rPr>
              <a:t>	</a:t>
            </a:r>
            <a:r>
              <a:rPr lang="cs-CZ" dirty="0" smtClean="0">
                <a:sym typeface="Symbol"/>
              </a:rPr>
              <a:t>B: </a:t>
            </a:r>
            <a:r>
              <a:rPr lang="cs-CZ" dirty="0">
                <a:sym typeface="Symbol"/>
              </a:rPr>
              <a:t>Číslo  </a:t>
            </a:r>
            <a:r>
              <a:rPr lang="cs-CZ" dirty="0" smtClean="0">
                <a:sym typeface="Symbol"/>
              </a:rPr>
              <a:t>je menší než 3</a:t>
            </a:r>
          </a:p>
          <a:p>
            <a:pPr marL="0" indent="0">
              <a:buNone/>
            </a:pPr>
            <a:r>
              <a:rPr lang="cs-CZ" dirty="0">
                <a:sym typeface="Symbol"/>
              </a:rPr>
              <a:t>	</a:t>
            </a:r>
            <a:r>
              <a:rPr lang="cs-CZ" dirty="0" smtClean="0">
                <a:sym typeface="Symbol"/>
              </a:rPr>
              <a:t>P(A)=1, P(B)=0, P(</a:t>
            </a:r>
            <a:r>
              <a:rPr lang="cs-CZ" dirty="0"/>
              <a:t>A</a:t>
            </a:r>
            <a:r>
              <a:rPr lang="cs-CZ" dirty="0">
                <a:sym typeface="Symbol"/>
              </a:rPr>
              <a:t>  B</a:t>
            </a:r>
            <a:r>
              <a:rPr lang="cs-CZ" dirty="0" smtClean="0">
                <a:sym typeface="Symbol"/>
              </a:rPr>
              <a:t>)=0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97708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Pravdivostní hodnota složených výroků</a:t>
            </a:r>
            <a:endParaRPr lang="cs-CZ" sz="3200" dirty="0"/>
          </a:p>
        </p:txBody>
      </p:sp>
      <p:sp>
        <p:nvSpPr>
          <p:cNvPr id="42" name="Zástupný symbol pro obsah 2"/>
          <p:cNvSpPr txBox="1">
            <a:spLocks/>
          </p:cNvSpPr>
          <p:nvPr/>
        </p:nvSpPr>
        <p:spPr>
          <a:xfrm>
            <a:off x="395536" y="1628800"/>
            <a:ext cx="8229600" cy="44644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Příklady:</a:t>
            </a:r>
          </a:p>
          <a:p>
            <a:pPr marL="0" indent="0">
              <a:buNone/>
            </a:pPr>
            <a:r>
              <a:rPr lang="cs-CZ" dirty="0" smtClean="0"/>
              <a:t>Na základě logické úvahy nebo pravd. tabulky rozhodněte o pravdivosti následujících složených výroků.</a:t>
            </a:r>
          </a:p>
          <a:p>
            <a:pPr marL="0" indent="0">
              <a:buNone/>
            </a:pPr>
            <a:endParaRPr lang="cs-CZ" dirty="0" smtClean="0"/>
          </a:p>
          <a:p>
            <a:pPr marL="457200" indent="-457200">
              <a:buFont typeface="+mj-lt"/>
              <a:buAutoNum type="arabicPeriod" startAt="2"/>
            </a:pPr>
            <a:r>
              <a:rPr lang="cs-CZ" i="1" dirty="0" smtClean="0"/>
              <a:t>Je-li číslo dělitelné třemi, potom je </a:t>
            </a:r>
            <a:r>
              <a:rPr lang="cs-CZ" i="1" dirty="0" err="1" smtClean="0"/>
              <a:t>ciferný</a:t>
            </a:r>
            <a:r>
              <a:rPr lang="cs-CZ" i="1" dirty="0" smtClean="0"/>
              <a:t> součet čísla dělitelný třemi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dirty="0" smtClean="0"/>
              <a:t>Ověření pravdivosti provedeme dosazením 	libovolného celého čísla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A:	číslo 25 je dělitelné třemi</a:t>
            </a:r>
          </a:p>
          <a:p>
            <a:pPr marL="0" indent="0">
              <a:buNone/>
            </a:pPr>
            <a:r>
              <a:rPr lang="cs-CZ" dirty="0" smtClean="0"/>
              <a:t>	B:	</a:t>
            </a:r>
            <a:r>
              <a:rPr lang="cs-CZ" dirty="0" err="1" smtClean="0"/>
              <a:t>ciferný</a:t>
            </a:r>
            <a:r>
              <a:rPr lang="cs-CZ" dirty="0" smtClean="0"/>
              <a:t> součet čísla 25 je dělitelný třemi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P(A)=0, P(B)=0, P(</a:t>
            </a:r>
            <a:r>
              <a:rPr lang="cs-CZ" dirty="0">
                <a:sym typeface="Symbol"/>
              </a:rPr>
              <a:t>A  </a:t>
            </a:r>
            <a:r>
              <a:rPr lang="cs-CZ" dirty="0" smtClean="0">
                <a:sym typeface="Symbol"/>
              </a:rPr>
              <a:t>B)=1</a:t>
            </a:r>
            <a:endParaRPr lang="en-US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19053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Pravdivostní hodnota složených výroků</a:t>
            </a:r>
            <a:endParaRPr lang="cs-CZ" sz="3200" dirty="0"/>
          </a:p>
        </p:txBody>
      </p:sp>
      <p:sp>
        <p:nvSpPr>
          <p:cNvPr id="42" name="Zástupný symbol pro obsah 2"/>
          <p:cNvSpPr txBox="1">
            <a:spLocks/>
          </p:cNvSpPr>
          <p:nvPr/>
        </p:nvSpPr>
        <p:spPr>
          <a:xfrm>
            <a:off x="395536" y="1628800"/>
            <a:ext cx="8229600" cy="44644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Příklady:</a:t>
            </a:r>
          </a:p>
          <a:p>
            <a:pPr marL="0" indent="0">
              <a:buNone/>
            </a:pPr>
            <a:r>
              <a:rPr lang="cs-CZ" dirty="0" smtClean="0"/>
              <a:t>Na základě logické úvahy nebo pravd. tabulky rozhodněte o pravdivosti následujících složených výroků.</a:t>
            </a:r>
          </a:p>
          <a:p>
            <a:pPr marL="0" indent="0">
              <a:buNone/>
            </a:pPr>
            <a:endParaRPr lang="cs-CZ" dirty="0" smtClean="0"/>
          </a:p>
          <a:p>
            <a:pPr marL="457200" indent="-457200">
              <a:buFont typeface="+mj-lt"/>
              <a:buAutoNum type="arabicPeriod" startAt="3"/>
            </a:pPr>
            <a:r>
              <a:rPr lang="cs-CZ" i="1" dirty="0" smtClean="0"/>
              <a:t>Číslo je dělitelné šesti právě tehdy, když je dělitelné dvanácti.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dirty="0" smtClean="0"/>
              <a:t>Ověření pravdivosti provedeme dosazením 	libovolného celého čísla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A:	číslo 18 je dělitelné šesti</a:t>
            </a:r>
          </a:p>
          <a:p>
            <a:pPr marL="0" indent="0">
              <a:buNone/>
            </a:pPr>
            <a:r>
              <a:rPr lang="cs-CZ" dirty="0" smtClean="0"/>
              <a:t>	B:	číslo 18 je dělitelné dvanácti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P(A)=1, P(B)=0, P(</a:t>
            </a:r>
            <a:r>
              <a:rPr lang="cs-CZ" dirty="0" smtClean="0">
                <a:sym typeface="Symbol"/>
              </a:rPr>
              <a:t>A </a:t>
            </a:r>
            <a:r>
              <a:rPr lang="cs-CZ" dirty="0">
                <a:sym typeface="Symbol"/>
              </a:rPr>
              <a:t> </a:t>
            </a:r>
            <a:r>
              <a:rPr lang="cs-CZ" dirty="0" smtClean="0">
                <a:sym typeface="Symbol"/>
              </a:rPr>
              <a:t>B)=</a:t>
            </a:r>
            <a:r>
              <a:rPr lang="cs-CZ" dirty="0">
                <a:sym typeface="Symbol"/>
              </a:rPr>
              <a:t>0</a:t>
            </a:r>
            <a:endParaRPr lang="en-US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19162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Pravdivostní hodnota složených výroků</a:t>
            </a:r>
            <a:endParaRPr lang="cs-CZ" sz="3200" dirty="0"/>
          </a:p>
        </p:txBody>
      </p:sp>
      <p:sp>
        <p:nvSpPr>
          <p:cNvPr id="42" name="Zástupný symbol pro obsah 2"/>
          <p:cNvSpPr txBox="1">
            <a:spLocks/>
          </p:cNvSpPr>
          <p:nvPr/>
        </p:nvSpPr>
        <p:spPr>
          <a:xfrm>
            <a:off x="395536" y="1628800"/>
            <a:ext cx="8229600" cy="44644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Příklady:</a:t>
            </a:r>
          </a:p>
          <a:p>
            <a:pPr marL="0" indent="0">
              <a:buNone/>
            </a:pPr>
            <a:r>
              <a:rPr lang="cs-CZ" dirty="0" smtClean="0"/>
              <a:t>Víme, že je pravdivý výrok:</a:t>
            </a:r>
          </a:p>
          <a:p>
            <a:pPr marL="0" indent="0">
              <a:buNone/>
            </a:pPr>
            <a:r>
              <a:rPr lang="cs-CZ" dirty="0" smtClean="0"/>
              <a:t>Pokud bude zítra pršet, půjdeme do kina</a:t>
            </a:r>
          </a:p>
          <a:p>
            <a:pPr marL="0" indent="0">
              <a:buNone/>
            </a:pPr>
            <a:r>
              <a:rPr lang="cs-CZ" dirty="0" smtClean="0"/>
              <a:t>Rozhodněte, zda opravdu prší, jestliže právě jdeme do kina.</a:t>
            </a:r>
          </a:p>
          <a:p>
            <a:pPr marL="0" indent="0">
              <a:buNone/>
            </a:pPr>
            <a:endParaRPr lang="cs-CZ" i="1" dirty="0" smtClean="0"/>
          </a:p>
          <a:p>
            <a:pPr marL="0" indent="0">
              <a:buNone/>
            </a:pPr>
            <a:r>
              <a:rPr lang="cs-CZ" i="1" dirty="0" smtClean="0"/>
              <a:t>Řešení:</a:t>
            </a:r>
          </a:p>
          <a:p>
            <a:pPr marL="0" indent="0">
              <a:buNone/>
            </a:pPr>
            <a:r>
              <a:rPr lang="cs-CZ" dirty="0" smtClean="0"/>
              <a:t>	Ověření pravdivosti provedeme na základě pravdivostní 	tabulky:</a:t>
            </a: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P(A</a:t>
            </a:r>
            <a:r>
              <a:rPr lang="cs-CZ" dirty="0">
                <a:sym typeface="Symbol"/>
              </a:rPr>
              <a:t>  </a:t>
            </a:r>
            <a:r>
              <a:rPr lang="cs-CZ" dirty="0" smtClean="0"/>
              <a:t>B)=1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	A:	Prší.</a:t>
            </a:r>
          </a:p>
          <a:p>
            <a:pPr marL="0" indent="0">
              <a:buNone/>
            </a:pPr>
            <a:r>
              <a:rPr lang="cs-CZ" dirty="0" smtClean="0"/>
              <a:t>	B:	Jdeme do kina.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P(B)=1,pak P(A)=</a:t>
            </a:r>
            <a:r>
              <a:rPr lang="cs-CZ" dirty="0"/>
              <a:t>1 nebo P(A</a:t>
            </a:r>
            <a:r>
              <a:rPr lang="cs-CZ" dirty="0" smtClean="0"/>
              <a:t>)=0. </a:t>
            </a:r>
          </a:p>
          <a:p>
            <a:pPr marL="0" indent="0">
              <a:buNone/>
            </a:pPr>
            <a:r>
              <a:rPr lang="cs-CZ" dirty="0" smtClean="0"/>
              <a:t>	O tom, zda opravdu prší nelze rozhodnout!</a:t>
            </a:r>
          </a:p>
        </p:txBody>
      </p:sp>
    </p:spTree>
    <p:extLst>
      <p:ext uri="{BB962C8B-B14F-4D97-AF65-F5344CB8AC3E}">
        <p14:creationId xmlns:p14="http://schemas.microsoft.com/office/powerpoint/2010/main" val="97727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Procvičení</a:t>
            </a:r>
            <a:endParaRPr lang="cs-CZ" sz="3200" dirty="0"/>
          </a:p>
        </p:txBody>
      </p:sp>
      <p:sp>
        <p:nvSpPr>
          <p:cNvPr id="42" name="Zástupný symbol pro obsah 2"/>
          <p:cNvSpPr txBox="1">
            <a:spLocks/>
          </p:cNvSpPr>
          <p:nvPr/>
        </p:nvSpPr>
        <p:spPr>
          <a:xfrm>
            <a:off x="395536" y="1628800"/>
            <a:ext cx="8229600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cs-CZ" sz="1800" dirty="0" smtClean="0"/>
              <a:t>Rozhodněte o pravdivosti složených výroků:</a:t>
            </a:r>
          </a:p>
          <a:p>
            <a:pPr marL="731520" lvl="1" indent="-457200">
              <a:buFont typeface="+mj-lt"/>
              <a:buAutoNum type="alphaLcParenR"/>
            </a:pPr>
            <a:r>
              <a:rPr lang="cs-CZ" sz="1800" b="1" dirty="0" smtClean="0"/>
              <a:t>Číslo 9 je dělitelné dvěma nebo třemi.</a:t>
            </a:r>
          </a:p>
          <a:p>
            <a:pPr marL="731520" lvl="1" indent="-457200">
              <a:buFont typeface="+mj-lt"/>
              <a:buAutoNum type="alphaLcParenR"/>
            </a:pPr>
            <a:r>
              <a:rPr lang="cs-CZ" sz="1800" b="1" dirty="0" smtClean="0"/>
              <a:t>Je-li 5 sudé číslo, pak také 5</a:t>
            </a:r>
            <a:r>
              <a:rPr lang="cs-CZ" sz="1800" b="1" baseline="30000" dirty="0" smtClean="0"/>
              <a:t>2</a:t>
            </a:r>
            <a:r>
              <a:rPr lang="cs-CZ" sz="1800" b="1" dirty="0" smtClean="0"/>
              <a:t> je sudé číslo.</a:t>
            </a:r>
          </a:p>
          <a:p>
            <a:pPr marL="731520" lvl="1" indent="-457200">
              <a:buFont typeface="+mj-lt"/>
              <a:buAutoNum type="alphaLcParenR"/>
            </a:pPr>
            <a:r>
              <a:rPr lang="cs-CZ" sz="1800" b="1" dirty="0" smtClean="0"/>
              <a:t>Číslo je dáno součinem dvou lichých čísel právě, když je dané číslo liché.</a:t>
            </a:r>
          </a:p>
          <a:p>
            <a:pPr marL="6350" lvl="1" indent="0">
              <a:buNone/>
            </a:pPr>
            <a:endParaRPr lang="cs-CZ" sz="1800" dirty="0"/>
          </a:p>
          <a:p>
            <a:pPr marL="349250" lvl="1" indent="-342900">
              <a:buFont typeface="+mj-lt"/>
              <a:buAutoNum type="arabicPeriod" startAt="2"/>
            </a:pPr>
            <a:r>
              <a:rPr lang="cs-CZ" sz="1800" dirty="0" smtClean="0"/>
              <a:t>Víme, že je pravdivý výrok:</a:t>
            </a:r>
          </a:p>
          <a:p>
            <a:pPr marL="349250" lvl="1" indent="-342900">
              <a:buFont typeface="+mj-lt"/>
              <a:buAutoNum type="alphaLcParenR"/>
            </a:pPr>
            <a:r>
              <a:rPr lang="cs-CZ" sz="1800" b="1" dirty="0"/>
              <a:t>	</a:t>
            </a:r>
            <a:r>
              <a:rPr lang="cs-CZ" sz="1800" b="1" dirty="0" smtClean="0"/>
              <a:t>Petr přijde do školy právě tehdy, když přijde i Karel.</a:t>
            </a:r>
          </a:p>
          <a:p>
            <a:pPr marL="6350" lvl="1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Petr přišel do školy, přišel i Karel?</a:t>
            </a:r>
          </a:p>
          <a:p>
            <a:pPr marL="349250" lvl="1" indent="-342900">
              <a:buFont typeface="+mj-lt"/>
              <a:buAutoNum type="alphaLcParenR" startAt="2"/>
            </a:pPr>
            <a:r>
              <a:rPr lang="cs-CZ" sz="1800" b="1" dirty="0" smtClean="0"/>
              <a:t>	Jestliže Jana půjde na večírek, pak půjde i  Iva.</a:t>
            </a:r>
          </a:p>
          <a:p>
            <a:pPr marL="6350" lvl="1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Iva přišla na večírek, přišla i Jana?</a:t>
            </a:r>
            <a:endParaRPr lang="cs-CZ" sz="1400" dirty="0" smtClean="0"/>
          </a:p>
          <a:p>
            <a:pPr marL="6350" lvl="1" indent="0">
              <a:buNone/>
            </a:pP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3629677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seznamuje žáky s určováním pravdivosti složených výroků na </a:t>
            </a:r>
            <a:r>
              <a:rPr lang="cs-CZ" dirty="0"/>
              <a:t>z</a:t>
            </a:r>
            <a:r>
              <a:rPr lang="cs-CZ" dirty="0" smtClean="0"/>
              <a:t>ákladě tabulky pravdivostních hodnot a logických úvah.</a:t>
            </a:r>
          </a:p>
          <a:p>
            <a:r>
              <a:rPr lang="cs-CZ" dirty="0" smtClean="0"/>
              <a:t>Probírané pojmy: tabulka pravdivostních hodnot</a:t>
            </a:r>
            <a:r>
              <a:rPr lang="cs-CZ" dirty="0"/>
              <a:t>, složený </a:t>
            </a:r>
            <a:r>
              <a:rPr lang="cs-CZ" dirty="0" smtClean="0"/>
              <a:t>výrok, implikace, ekvivalence, konjunkce, disjunkce</a:t>
            </a:r>
          </a:p>
          <a:p>
            <a:r>
              <a:rPr lang="cs-CZ" dirty="0" smtClean="0"/>
              <a:t>Obsahuje řešené vzorové příklady i příklady k procvičení učiva</a:t>
            </a:r>
          </a:p>
          <a:p>
            <a:r>
              <a:rPr lang="cs-CZ" dirty="0" smtClean="0"/>
              <a:t>Předpokládaná doba: 30 min.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12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Polák J.: </a:t>
            </a:r>
            <a:r>
              <a:rPr lang="cs-CZ" i="1" dirty="0"/>
              <a:t>Přehled </a:t>
            </a:r>
            <a:r>
              <a:rPr lang="cs-CZ" i="1"/>
              <a:t>středoškolské </a:t>
            </a:r>
            <a:r>
              <a:rPr lang="cs-CZ" i="1" smtClean="0"/>
              <a:t>matematiky. </a:t>
            </a:r>
            <a:r>
              <a:rPr lang="cs-CZ" smtClean="0"/>
              <a:t>SPN</a:t>
            </a:r>
            <a:r>
              <a:rPr lang="cs-CZ" i="1" smtClean="0"/>
              <a:t> </a:t>
            </a:r>
            <a:r>
              <a:rPr lang="cs-CZ" dirty="0"/>
              <a:t>Praha 1991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Petáková J.: </a:t>
            </a:r>
            <a:r>
              <a:rPr lang="cs-CZ" i="1" dirty="0" smtClean="0"/>
              <a:t>Matematika – příprava k maturitě </a:t>
            </a:r>
          </a:p>
          <a:p>
            <a:pPr marL="180975" indent="0" algn="just">
              <a:buNone/>
            </a:pPr>
            <a:r>
              <a:rPr lang="cs-CZ" i="1" dirty="0" smtClean="0"/>
              <a:t>a k přijímacím zkouškám na vysoké školy</a:t>
            </a:r>
            <a:r>
              <a:rPr lang="cs-CZ" dirty="0" smtClean="0"/>
              <a:t>. Prometheus Praha 2004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502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747</TotalTime>
  <Words>353</Words>
  <Application>Microsoft Office PowerPoint</Application>
  <PresentationFormat>Předvádění na obrazovce (4:3)</PresentationFormat>
  <Paragraphs>138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Přehlednost</vt:lpstr>
      <vt:lpstr>Prezentace aplikace PowerPoint</vt:lpstr>
      <vt:lpstr>Výroková logika – složené výroky</vt:lpstr>
      <vt:lpstr>Pravdivostní hodnota složených výroků</vt:lpstr>
      <vt:lpstr>Pravdivostní hodnota složených výroků - tabulka</vt:lpstr>
      <vt:lpstr>Pravdivostní hodnota složených výroků</vt:lpstr>
      <vt:lpstr>Pravdivostní hodnota složených výroků</vt:lpstr>
      <vt:lpstr>Pravdivostní hodnota složených výroků</vt:lpstr>
      <vt:lpstr>Pravdivostní hodnota složených výroků</vt:lpstr>
      <vt:lpstr>Procvičení</vt:lpstr>
      <vt:lpstr>Anotace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Asia</dc:creator>
  <cp:lastModifiedBy>Mirka</cp:lastModifiedBy>
  <cp:revision>92</cp:revision>
  <dcterms:created xsi:type="dcterms:W3CDTF">2012-08-22T14:31:09Z</dcterms:created>
  <dcterms:modified xsi:type="dcterms:W3CDTF">2012-10-19T10:56:30Z</dcterms:modified>
</cp:coreProperties>
</file>