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6" r:id="rId4"/>
    <p:sldId id="258" r:id="rId5"/>
    <p:sldId id="260" r:id="rId6"/>
    <p:sldId id="261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75884-9712-4737-BCFD-B9530C3A6369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9EA3CA-5F5F-4914-90D4-7B3124E71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866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96429-3853-4574-949B-51F56C9E3836}" type="datetime1">
              <a:rPr lang="cs-CZ" smtClean="0"/>
              <a:t>8.10.2012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866CE-E46F-4101-9BC7-946144BD5155}" type="datetime1">
              <a:rPr lang="cs-CZ" smtClean="0"/>
              <a:t>8.10.2012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8B2DA-D1BD-46FA-A42F-8240E5BF2252}" type="datetime1">
              <a:rPr lang="cs-CZ" smtClean="0"/>
              <a:t>8.10.2012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FB25F-401B-4E25-8DCC-0BE59E4B59A4}" type="datetime1">
              <a:rPr lang="cs-CZ" smtClean="0"/>
              <a:t>8.10.2012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7B912-3AF7-44B6-A5D9-0103FA35FE44}" type="datetime1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6E25B-9ACD-467A-9CB8-3C331D59BB95}" type="datetime1">
              <a:rPr lang="cs-CZ" smtClean="0"/>
              <a:t>8.10.2012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A5D65-4D2C-431B-B5E6-D3AC58030BB7}" type="datetime1">
              <a:rPr lang="cs-CZ" smtClean="0"/>
              <a:t>8.10.2012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890E-A2DE-4952-8FE4-924EF4107D61}" type="datetime1">
              <a:rPr lang="cs-CZ" smtClean="0"/>
              <a:t>8.10.2012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89526-B49A-4BD9-9DB5-DAACB3240D41}" type="datetime1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E11B6-2064-411F-9D2B-B7B8F80CE02F}" type="datetime1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E418E-8005-4FB7-B77D-DF7668800266}" type="datetime1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0FFA9A-1981-4A2A-8934-3517A61CC398}" type="datetime1">
              <a:rPr lang="cs-CZ" smtClean="0"/>
              <a:t>8.10.2012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Analyzátory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zrakový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12776"/>
            <a:ext cx="5580112" cy="4724400"/>
          </a:xfrm>
        </p:spPr>
        <p:txBody>
          <a:bodyPr/>
          <a:lstStyle/>
          <a:p>
            <a:r>
              <a:rPr lang="cs-CZ" dirty="0" smtClean="0"/>
              <a:t> zrakový analyzátor</a:t>
            </a:r>
          </a:p>
          <a:p>
            <a:r>
              <a:rPr lang="cs-CZ" dirty="0"/>
              <a:t>o</a:t>
            </a:r>
            <a:r>
              <a:rPr lang="cs-CZ" dirty="0" smtClean="0"/>
              <a:t>ční koule</a:t>
            </a:r>
          </a:p>
          <a:p>
            <a:r>
              <a:rPr lang="cs-CZ" dirty="0"/>
              <a:t>p</a:t>
            </a:r>
            <a:r>
              <a:rPr lang="cs-CZ" dirty="0" smtClean="0"/>
              <a:t>řídatné oční orgány</a:t>
            </a:r>
          </a:p>
          <a:p>
            <a:r>
              <a:rPr lang="cs-CZ" dirty="0"/>
              <a:t>r</a:t>
            </a:r>
            <a:r>
              <a:rPr lang="cs-CZ" dirty="0" smtClean="0"/>
              <a:t>efrakční vady</a:t>
            </a:r>
            <a:endParaRPr lang="cs-CZ" dirty="0"/>
          </a:p>
        </p:txBody>
      </p:sp>
      <p:pic>
        <p:nvPicPr>
          <p:cNvPr id="7" name="Picture 54" descr="http://t0.gstatic.com/images?q=tbn:ANd9GcR5vY4Nq0i4Jfdf2DOe21NyRgcxqOMDc9h_BDY5BeNw_8bHZkau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77072"/>
            <a:ext cx="238125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14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Zrakový analyzátor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328592" cy="47244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fotoreceptory ( tyčinky a čípky 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rakový nerv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ýlní lalok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6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Oční koule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64525" y="1585913"/>
            <a:ext cx="4191000" cy="4724400"/>
          </a:xfrm>
        </p:spPr>
        <p:txBody>
          <a:bodyPr/>
          <a:lstStyle/>
          <a:p>
            <a:r>
              <a:rPr lang="cs-CZ" dirty="0" smtClean="0"/>
              <a:t>Stavba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nější vrstva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třední vrstva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nitřní vrstva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10" name="AutoShape 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5900" y="-6905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68300" y="-5381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520700" y="-3857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1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130300" y="223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1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282700" y="376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435100" y="528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2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587500" y="681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2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739900" y="833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2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97099" y="1095375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2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044700" y="1138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3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97100" y="1290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3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4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959100" y="2052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4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111500" y="2205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4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263900" y="2357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5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 descr="http://leccos.com/pics/pic/oko-_schema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223" y="2295004"/>
            <a:ext cx="4762500" cy="224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80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Přídatné oční orgány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ční víčka</a:t>
            </a:r>
          </a:p>
          <a:p>
            <a:r>
              <a:rPr lang="cs-CZ" dirty="0" smtClean="0"/>
              <a:t>spojivka</a:t>
            </a:r>
          </a:p>
          <a:p>
            <a:r>
              <a:rPr lang="cs-CZ" dirty="0"/>
              <a:t>s</a:t>
            </a:r>
            <a:r>
              <a:rPr lang="cs-CZ" dirty="0" smtClean="0"/>
              <a:t>lzné ústrojí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nd01.jxs.cz/447/552/a9f203a54b_37315855_o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28800"/>
            <a:ext cx="4610100" cy="400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74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zraku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Refrakční vady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rátkozrakost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alekozrakost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a</a:t>
            </a:r>
            <a:r>
              <a:rPr lang="cs-CZ" dirty="0" smtClean="0"/>
              <a:t>stigmatismus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tařecká dalekozrakost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Šilhavost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sbíhavá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rozbíhavá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Barvoslepost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Daltonismus</a:t>
            </a:r>
          </a:p>
          <a:p>
            <a:pPr marL="0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63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Refrakční 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cs-CZ" dirty="0"/>
              <a:t>k</a:t>
            </a:r>
            <a:r>
              <a:rPr lang="cs-CZ" dirty="0" smtClean="0"/>
              <a:t>rátkozrakost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r>
              <a:rPr lang="cs-CZ" dirty="0"/>
              <a:t>d</a:t>
            </a:r>
            <a:r>
              <a:rPr lang="cs-CZ" dirty="0" smtClean="0"/>
              <a:t>alekozrakost</a:t>
            </a:r>
          </a:p>
          <a:p>
            <a:pPr lvl="1"/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cs-CZ" dirty="0" smtClean="0"/>
              <a:t>Astigmatismus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r>
              <a:rPr lang="cs-CZ" dirty="0" smtClean="0"/>
              <a:t>Stařecká dalekozrakost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/>
          </a:p>
        </p:txBody>
      </p:sp>
      <p:pic>
        <p:nvPicPr>
          <p:cNvPr id="3074" name="Picture 2" descr="http://pan-optika.cz/doc/79298395-myopi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20955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921" y="4276195"/>
            <a:ext cx="20955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26310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1443840"/>
            <a:ext cx="9144000" cy="71404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000" dirty="0"/>
              <a:t>http://www.google.cz/imgres?q=kr%C3%A1tkozrakost&amp;um=1&amp;hl=cs&amp;sa=N&amp;biw=1366&amp;bih=673&amp;tbm=isch&amp;tbnid=ifxPAs2tyynBeM:&amp;imgrefurl=http://pan-optika.cz/ocni-vady-a-nemoci/myopie-kratkozrakost/&amp;docid=6OCqN3sj1GDslM&amp;imgurl=http://</a:t>
            </a:r>
            <a:r>
              <a:rPr lang="cs-CZ" sz="1000" dirty="0" smtClean="0"/>
              <a:t>pan-optika.cz/doc/79298395-myopia.png&amp;w=220&amp;h=176&amp;ei=t-VyUKrEFdDgtQb-tIHADg&amp;zoom=1&amp;iact=hc&amp;vpx=612&amp;vpy=210&amp;dur=11889&amp;hovh=140&amp;hovw=176&amp;tx=157&amp;ty=75&amp;sig=107209084479291599427&amp;page=1&amp;tbnh=134&amp;tbnw=168&amp;start=0&amp;ndsp=20&amp;ved=1t:429,r:2,s:0,i:117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000" dirty="0"/>
              <a:t>http://www.google.cz/imgres?q=dalekozrakost&amp;um=1&amp;hl=cs&amp;biw=1366&amp;bih=673&amp;tbm=isch&amp;tbnid=toVohey7Ee0iVM:&amp;imgrefurl=http://cs.wikipedia.org/wiki/Dalekozrakost&amp;docid=2NdXaTsjgOU1eM&amp;imgurl=http://</a:t>
            </a:r>
            <a:r>
              <a:rPr lang="cs-CZ" sz="1000" dirty="0" smtClean="0"/>
              <a:t>upload.wikimedia.org/wikipedia/commons/thumb/6/60/Hypermetropia.png/220px-Hypermetropia.png&amp;w=220&amp;h=176&amp;ei=F-dyUNydBonzsgaf24HgAg&amp;zoom=1&amp;iact=rc&amp;dur=449&amp;sig=107209084479291599427&amp;page=1&amp;tbnh=131&amp;tbnw=164&amp;start=0&amp;ndsp=19&amp;ved=1t:429,r:0,s:0,i:82&amp;tx=133&amp;ty=94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000" dirty="0"/>
              <a:t>http://www.google.cz/imgres?q=o%C4%8Dn%C3%AD+koule&amp;um=1&amp;hl=cs&amp;biw=1366&amp;bih=673&amp;tbm=isch&amp;tbnid=EOAcAQhQJ1Ui5M:&amp;imgrefurl=http://leccos.com/index.php/clanky/oko-1&amp;docid=Pu3u4LZiSHMvHM&amp;imgurl=http://leccos.com/pics/pic/oko-_schema_.</a:t>
            </a:r>
            <a:r>
              <a:rPr lang="cs-CZ" sz="1000" dirty="0" smtClean="0"/>
              <a:t>jpg&amp;w=500&amp;h=236&amp;ei=uedyUJTNI4XVtAa7oIGoCw&amp;zoom=1&amp;iact=hc&amp;vpx=148&amp;vpy=170&amp;dur=106&amp;hovh=154&amp;hovw=327&amp;tx=201&amp;ty=104&amp;sig=107209084479291599427&amp;page=1&amp;tbnh=88&amp;tbnw=187&amp;start=0&amp;ndsp=18&amp;ved=1t:429,r:0,s:0,i:68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000" dirty="0"/>
              <a:t>http://www.google.cz/imgres?q=oko&amp;um=1&amp;hl=cs&amp;biw=1366&amp;bih=673&amp;tbm=isch&amp;tbnid=vCPc8auawzYJfM:&amp;imgrefurl=http://www.rodina-finance.cz/zdravi.206/ocni-diagnostika-vyklad-z-oka.22339.html&amp;docid=vYnn2Ku16bcZUM&amp;imgurl=http://</a:t>
            </a:r>
            <a:r>
              <a:rPr lang="cs-CZ" sz="1000" dirty="0" smtClean="0"/>
              <a:t>www.rodina-finance.cz/img2/anet/osoby/01_oko.jpg&amp;w=500&amp;h=403&amp;ei=RuhyUKWjCMresga69IDQBw&amp;zoom=1&amp;iact=rc&amp;dur=382&amp;sig=107209084479291599427&amp;page=1&amp;tbnh=133&amp;tbnw=163&amp;start=0&amp;ndsp=18&amp;ved=1t:429,r:0,s:0,i:134&amp;tx=94&amp;ty=80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000" dirty="0"/>
              <a:t>http://www.google.cz/imgres?q=astigmatismus&amp;um=1&amp;hl=cs&amp;sa=X&amp;biw=1366&amp;bih=673&amp;tbm=isch&amp;tbnid=Z3tTMXwecbM45M:&amp;imgrefurl=http://cs.wikipedia.org/wiki/Astigmatismus_(medic%25C3%25ADna)&amp;docid=BMR2xQsyhC_8HM&amp;imgurl=http://</a:t>
            </a:r>
            <a:r>
              <a:rPr lang="cs-CZ" sz="1000" dirty="0" smtClean="0"/>
              <a:t>upload.wikimedia.org/wikipedia/commons/thumb/4/42/Astigmatism_text_blur.png/220px-Astigmatism_text_blur.png&amp;w=220&amp;h=165&amp;ei=6OhyUMXbLMTDswbeloHIBQ&amp;zoom=1&amp;iact=hc&amp;vpx=226&amp;vpy=52&amp;dur=217&amp;hovh=132&amp;hovw=176&amp;tx=65&amp;ty=65&amp;sig=107209084479291599427&amp;page=1&amp;tbnh=132&amp;tbnw=176&amp;start=0&amp;ndsp=18&amp;ved=1t:429,r:0,s:0,i:68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/>
              <a:t> </a:t>
            </a:r>
            <a:r>
              <a:rPr lang="cs-CZ" sz="1000" dirty="0" smtClean="0"/>
              <a:t> </a:t>
            </a:r>
            <a:endParaRPr lang="cs-CZ" sz="10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18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112</TotalTime>
  <Words>129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Analyzátory</vt:lpstr>
      <vt:lpstr>osnova</vt:lpstr>
      <vt:lpstr>Zrakový analyzátor</vt:lpstr>
      <vt:lpstr>Oční koule</vt:lpstr>
      <vt:lpstr>Přídatné oční orgány</vt:lpstr>
      <vt:lpstr>Vady zraku</vt:lpstr>
      <vt:lpstr>Refrakční vady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19</cp:revision>
  <dcterms:created xsi:type="dcterms:W3CDTF">2012-10-08T12:35:50Z</dcterms:created>
  <dcterms:modified xsi:type="dcterms:W3CDTF">2012-10-08T15:00:09Z</dcterms:modified>
</cp:coreProperties>
</file>