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62" r:id="rId6"/>
    <p:sldId id="261" r:id="rId7"/>
    <p:sldId id="263" r:id="rId8"/>
    <p:sldId id="267" r:id="rId9"/>
    <p:sldId id="265" r:id="rId10"/>
    <p:sldId id="264" r:id="rId11"/>
    <p:sldId id="268" r:id="rId12"/>
    <p:sldId id="269" r:id="rId13"/>
    <p:sldId id="270" r:id="rId14"/>
    <p:sldId id="271" r:id="rId15"/>
    <p:sldId id="258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17.10.2012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17.10.2012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17.10.2012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17.10.2012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17.10.2012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17.10.2012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17.10.2012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17.10.2012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cp=11&amp;gs_id=16&amp;xhr=t&amp;q=fosfolipidov%C3%A1+dvojvrstva&amp;bav=on.2,or.r_gc.r_pw.r_qf.&amp;bpcl=35277026&amp;biw=1366&amp;bih=673&amp;wrapid=tljp1350042619661020&amp;um=1&amp;ie=UTF-8&amp;tbm=isch&amp;source=og&amp;sa=N&amp;tab=wi&amp;ei=mgV4ULOyF8TJsgavpoGwDg" TargetMode="External"/><Relationship Id="rId2" Type="http://schemas.openxmlformats.org/officeDocument/2006/relationships/hyperlink" Target="http://www.google.cz/search?hl=cs&amp;cp=3&amp;gs_id=d&amp;xhr=t&amp;q=bu%C5%88ka&amp;bav=on.2,or.r_gc.r_pw.r_qf.&amp;bpcl=35243188&amp;biw=1366&amp;bih=673&amp;wrapid=tljp134996451209804&amp;um=1&amp;ie=UTF-8&amp;tbm=isch&amp;source=og&amp;sa=N&amp;tab=wi&amp;ei=ftR2UMPSCIbZsgamlIGIDw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hyperlink" Target="http://www.google.cz/search?hl=cs&amp;pq=chromoz%C3%B3my&amp;cp=5&amp;gs_id=14&amp;xhr=t&amp;q=mitochondrie&amp;bav=on.2,or.r_gc.r_pw.r_qf.&amp;bpcl=35277026&amp;biw=1366&amp;bih=673&amp;wrapid=tljp1350044897066226&amp;um=1&amp;ie=UTF-8&amp;tbm=isch&amp;source=og&amp;sa=N&amp;tab=wi&amp;ei=pQ54UIrWNoXOsgaby4HYAQ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Buňka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živočišná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hemické složení buňky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truktura buňky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ozmnožování buněk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32856"/>
            <a:ext cx="324036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7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Chemické složení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7219528" cy="4997152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prvky</a:t>
            </a:r>
          </a:p>
          <a:p>
            <a:r>
              <a:rPr lang="cs-CZ" sz="3000" dirty="0"/>
              <a:t>c</a:t>
            </a:r>
            <a:r>
              <a:rPr lang="cs-CZ" sz="3000" dirty="0" smtClean="0"/>
              <a:t>hemické sloučeniny	</a:t>
            </a:r>
            <a:r>
              <a:rPr lang="cs-CZ" dirty="0" smtClean="0"/>
              <a:t>	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 smtClean="0"/>
              <a:t>voda					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/>
              <a:t>a</a:t>
            </a:r>
            <a:r>
              <a:rPr lang="cs-CZ" sz="2600" dirty="0" smtClean="0"/>
              <a:t>norganické látky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/>
              <a:t>o</a:t>
            </a:r>
            <a:r>
              <a:rPr lang="cs-CZ" sz="2600" dirty="0" smtClean="0"/>
              <a:t>rganické látky </a:t>
            </a:r>
          </a:p>
          <a:p>
            <a:pPr lvl="1">
              <a:buFont typeface="Wingdings" pitchFamily="2" charset="2"/>
              <a:buChar char="Ø"/>
            </a:pPr>
            <a:endParaRPr lang="cs-CZ" sz="2600" dirty="0" smtClean="0"/>
          </a:p>
          <a:p>
            <a:pPr lvl="8">
              <a:buFont typeface="Courier New" pitchFamily="49" charset="0"/>
              <a:buChar char="o"/>
            </a:pPr>
            <a:r>
              <a:rPr lang="cs-CZ" sz="2600" dirty="0" smtClean="0"/>
              <a:t>sacharidy </a:t>
            </a:r>
          </a:p>
          <a:p>
            <a:pPr lvl="8">
              <a:buFont typeface="Courier New" pitchFamily="49" charset="0"/>
              <a:buChar char="o"/>
            </a:pPr>
            <a:r>
              <a:rPr lang="cs-CZ" sz="2600" dirty="0" smtClean="0"/>
              <a:t>lipidy </a:t>
            </a:r>
          </a:p>
          <a:p>
            <a:pPr lvl="8">
              <a:buFont typeface="Courier New" pitchFamily="49" charset="0"/>
              <a:buChar char="o"/>
            </a:pPr>
            <a:r>
              <a:rPr lang="cs-CZ" sz="2600" dirty="0" smtClean="0"/>
              <a:t>bílkoviny </a:t>
            </a:r>
          </a:p>
          <a:p>
            <a:pPr lvl="8">
              <a:buFont typeface="Courier New" pitchFamily="49" charset="0"/>
              <a:buChar char="o"/>
            </a:pPr>
            <a:r>
              <a:rPr lang="cs-CZ" sz="2600" dirty="0" smtClean="0"/>
              <a:t>nukleové kyseliny </a:t>
            </a:r>
          </a:p>
          <a:p>
            <a:pPr lvl="1">
              <a:buFont typeface="Wingdings" pitchFamily="2" charset="2"/>
              <a:buChar char="Ø"/>
            </a:pPr>
            <a:endParaRPr lang="cs-CZ" sz="2800" dirty="0" smtClean="0"/>
          </a:p>
          <a:p>
            <a:pPr marL="3657600" lvl="8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lvl="7"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29881"/>
            <a:ext cx="2880320" cy="2179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2304256" cy="1728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702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biomembrána  ( cytoplazmatická membrána )</a:t>
            </a:r>
          </a:p>
          <a:p>
            <a:endParaRPr lang="cs-CZ" dirty="0" smtClean="0"/>
          </a:p>
          <a:p>
            <a:r>
              <a:rPr lang="cs-CZ" dirty="0" smtClean="0"/>
              <a:t>cytoplazma</a:t>
            </a:r>
          </a:p>
          <a:p>
            <a:endParaRPr lang="cs-CZ" dirty="0" smtClean="0"/>
          </a:p>
          <a:p>
            <a:r>
              <a:rPr lang="cs-CZ" dirty="0" smtClean="0"/>
              <a:t>membránové organely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inkluze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960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85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biomembrána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07504" y="1268760"/>
            <a:ext cx="4576758" cy="472440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výskyt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 smtClean="0"/>
              <a:t>na povrchu buněk (cytoplazmatická membrána )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 smtClean="0"/>
              <a:t>na povrchu jádra - </a:t>
            </a:r>
          </a:p>
          <a:p>
            <a:pPr marL="0" indent="0">
              <a:buNone/>
            </a:pPr>
            <a:r>
              <a:rPr lang="cs-CZ" sz="2600" dirty="0" smtClean="0"/>
              <a:t>             - jaderná membrána </a:t>
            </a:r>
          </a:p>
          <a:p>
            <a:pPr lvl="1">
              <a:buFont typeface="Wingdings" pitchFamily="2" charset="2"/>
              <a:buChar char="Ø"/>
            </a:pPr>
            <a:r>
              <a:rPr lang="cs-CZ" sz="2600" dirty="0" smtClean="0"/>
              <a:t>na povrchu organel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341168" y="1412776"/>
            <a:ext cx="4343400" cy="47244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sz="3000" dirty="0" smtClean="0"/>
          </a:p>
          <a:p>
            <a:r>
              <a:rPr lang="cs-CZ" sz="3000" dirty="0" smtClean="0"/>
              <a:t>stavba</a:t>
            </a:r>
            <a:endParaRPr lang="cs-CZ" sz="3000" dirty="0"/>
          </a:p>
          <a:p>
            <a:pPr>
              <a:buFont typeface="Wingdings" pitchFamily="2" charset="2"/>
              <a:buChar char="Ø"/>
            </a:pPr>
            <a:r>
              <a:rPr lang="cs-CZ" sz="2600" dirty="0" err="1"/>
              <a:t>fosfolipidová</a:t>
            </a:r>
            <a:r>
              <a:rPr lang="cs-CZ" sz="2600" dirty="0"/>
              <a:t> dvojvrstva </a:t>
            </a:r>
          </a:p>
          <a:p>
            <a:pPr marL="0" indent="0">
              <a:buNone/>
            </a:pPr>
            <a:r>
              <a:rPr lang="cs-CZ" sz="2600" dirty="0" smtClean="0"/>
              <a:t>    a </a:t>
            </a:r>
            <a:r>
              <a:rPr lang="cs-CZ" sz="2600" dirty="0"/>
              <a:t>bílkoviny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196752"/>
            <a:ext cx="432208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09120"/>
            <a:ext cx="482453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350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/>
              <a:t>Buněčné jádro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ú</a:t>
            </a:r>
            <a:r>
              <a:rPr lang="cs-CZ" sz="2400" dirty="0" smtClean="0"/>
              <a:t>střední organela buňky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DNA + bílkoviny = chromozómy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t</a:t>
            </a:r>
            <a:r>
              <a:rPr lang="cs-CZ" sz="2000" dirty="0" smtClean="0"/>
              <a:t>ělesné buňky ( 2n )</a:t>
            </a:r>
          </a:p>
          <a:p>
            <a:pPr lvl="1">
              <a:buFont typeface="Wingdings" pitchFamily="2" charset="2"/>
              <a:buChar char="§"/>
            </a:pPr>
            <a:r>
              <a:rPr lang="cs-CZ" sz="2000" dirty="0"/>
              <a:t>p</a:t>
            </a:r>
            <a:r>
              <a:rPr lang="cs-CZ" sz="2000" dirty="0" smtClean="0"/>
              <a:t>ohlavní buňky  ( n )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j</a:t>
            </a:r>
            <a:r>
              <a:rPr lang="cs-CZ" sz="2400" dirty="0" smtClean="0"/>
              <a:t>edno i více jadérek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( RNA + bílkoviny )</a:t>
            </a: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240486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0521" y="1454810"/>
            <a:ext cx="4320480" cy="26136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t3.gstatic.com/images?q=tbn:ANd9GcRzdWCbyHga1J8g4TM5D31bjO0Ev01NHZnQN5KYxAMAZOrXyppA2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37112"/>
            <a:ext cx="439248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984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smtClean="0"/>
              <a:t>Mitochondrie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desítky až stovky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oválné útvary se dvěma  biomembránami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energetická centra </a:t>
            </a:r>
          </a:p>
          <a:p>
            <a:pPr marL="0" indent="0">
              <a:buNone/>
            </a:pPr>
            <a:r>
              <a:rPr lang="cs-CZ" dirty="0" smtClean="0"/>
              <a:t>    ( buněčné dýchání 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16832"/>
            <a:ext cx="4320480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84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 </a:t>
            </a:r>
            <a:r>
              <a:rPr lang="cs-CZ" u="sng" dirty="0" err="1" smtClean="0"/>
              <a:t>Ribozómy</a:t>
            </a:r>
            <a:endParaRPr lang="cs-CZ" u="sng" dirty="0" smtClean="0"/>
          </a:p>
          <a:p>
            <a:pPr marL="0" indent="0">
              <a:buNone/>
            </a:pP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d</a:t>
            </a:r>
            <a:r>
              <a:rPr lang="cs-CZ" sz="2600" dirty="0" smtClean="0"/>
              <a:t>robné útvary bez biomembrány</a:t>
            </a:r>
          </a:p>
          <a:p>
            <a:pPr>
              <a:buFont typeface="Wingdings" pitchFamily="2" charset="2"/>
              <a:buChar char="Ø"/>
            </a:pP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volné v cytoplazmě nebo součást ER </a:t>
            </a:r>
            <a:r>
              <a:rPr lang="cs-CZ" sz="2600" dirty="0"/>
              <a:t> </a:t>
            </a:r>
            <a:r>
              <a:rPr lang="cs-CZ" sz="2600" dirty="0" smtClean="0"/>
              <a:t>a ostatních organel</a:t>
            </a:r>
          </a:p>
          <a:p>
            <a:pPr>
              <a:buFont typeface="Wingdings" pitchFamily="2" charset="2"/>
              <a:buChar char="Ø"/>
            </a:pP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s</a:t>
            </a:r>
            <a:r>
              <a:rPr lang="cs-CZ" sz="2600" dirty="0" smtClean="0"/>
              <a:t>yntéza bílkovin</a:t>
            </a:r>
          </a:p>
          <a:p>
            <a:pPr>
              <a:buFont typeface="Wingdings" pitchFamily="2" charset="2"/>
              <a:buChar char="Ø"/>
            </a:pPr>
            <a:endParaRPr lang="cs-CZ" u="sng" dirty="0"/>
          </a:p>
          <a:p>
            <a:pPr>
              <a:buFont typeface="Wingdings" pitchFamily="2" charset="2"/>
              <a:buChar char="Ø"/>
            </a:pPr>
            <a:endParaRPr lang="cs-CZ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367" y="2204864"/>
            <a:ext cx="3343057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5995392" cy="4724400"/>
          </a:xfrm>
        </p:spPr>
        <p:txBody>
          <a:bodyPr>
            <a:normAutofit/>
          </a:bodyPr>
          <a:lstStyle/>
          <a:p>
            <a:r>
              <a:rPr lang="cs-CZ" u="sng" dirty="0" smtClean="0"/>
              <a:t>Endoplazmatické retikulum </a:t>
            </a:r>
            <a:r>
              <a:rPr lang="cs-CZ" dirty="0" smtClean="0"/>
              <a:t>ER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 smtClean="0"/>
              <a:t>soustava propojených trubiček</a:t>
            </a:r>
          </a:p>
          <a:p>
            <a:pPr>
              <a:buFont typeface="Wingdings" pitchFamily="2" charset="2"/>
              <a:buChar char="Ø"/>
            </a:pPr>
            <a:endParaRPr lang="cs-CZ" sz="2600" dirty="0" smtClean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d</a:t>
            </a:r>
            <a:r>
              <a:rPr lang="cs-CZ" sz="2600" dirty="0" smtClean="0"/>
              <a:t>rsné ER – </a:t>
            </a:r>
            <a:r>
              <a:rPr lang="cs-CZ" sz="2600" dirty="0" err="1" smtClean="0"/>
              <a:t>ribozómy</a:t>
            </a:r>
            <a:r>
              <a:rPr lang="cs-CZ" sz="2600" dirty="0" smtClean="0"/>
              <a:t> na povrchu,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syntéza bílkovin</a:t>
            </a:r>
          </a:p>
          <a:p>
            <a:pPr>
              <a:buFont typeface="Wingdings" pitchFamily="2" charset="2"/>
              <a:buChar char="Ø"/>
            </a:pP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h</a:t>
            </a:r>
            <a:r>
              <a:rPr lang="cs-CZ" sz="2600" dirty="0" smtClean="0"/>
              <a:t>ladké ER -  bez </a:t>
            </a:r>
            <a:r>
              <a:rPr lang="cs-CZ" sz="2600" dirty="0" err="1" smtClean="0"/>
              <a:t>ribozómů</a:t>
            </a:r>
            <a:r>
              <a:rPr lang="cs-CZ" sz="2600" dirty="0" smtClean="0"/>
              <a:t>,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syntéza lipidů a glykogenu</a:t>
            </a:r>
            <a:endParaRPr lang="cs-CZ" sz="2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8486" y="2708920"/>
            <a:ext cx="3498010" cy="3398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86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771256" cy="4724400"/>
          </a:xfrm>
        </p:spPr>
        <p:txBody>
          <a:bodyPr>
            <a:normAutofit/>
          </a:bodyPr>
          <a:lstStyle/>
          <a:p>
            <a:r>
              <a:rPr lang="cs-CZ" u="sng" dirty="0" smtClean="0"/>
              <a:t>Golgiho komplex  - aparát</a:t>
            </a:r>
          </a:p>
          <a:p>
            <a:pPr>
              <a:buFont typeface="Wingdings" pitchFamily="2" charset="2"/>
              <a:buChar char="Ø"/>
            </a:pPr>
            <a:endParaRPr lang="cs-CZ" sz="2400" u="sng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s</a:t>
            </a:r>
            <a:r>
              <a:rPr lang="cs-CZ" sz="2400" dirty="0" smtClean="0"/>
              <a:t>oustava váčků, z nichž se odštěpují měchýřky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r</a:t>
            </a:r>
            <a:r>
              <a:rPr lang="cs-CZ" sz="2400" dirty="0" smtClean="0"/>
              <a:t>ozvod a uskladnění látek, vzniklých v ER</a:t>
            </a:r>
          </a:p>
          <a:p>
            <a:pPr>
              <a:buFont typeface="Wingdings" pitchFamily="2" charset="2"/>
              <a:buChar char="Ø"/>
            </a:pPr>
            <a:endParaRPr lang="cs-CZ" sz="2400" u="sng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elké množství ve žlázových buňkách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896" y="1988841"/>
            <a:ext cx="3974599" cy="4320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454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Membránové organely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u="sng" dirty="0" err="1" smtClean="0"/>
              <a:t>Lysozóm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endParaRPr lang="cs-CZ" u="sng" dirty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váčky, odštěpené z </a:t>
            </a:r>
            <a:r>
              <a:rPr lang="cs-CZ" sz="2400" dirty="0"/>
              <a:t>G</a:t>
            </a:r>
            <a:r>
              <a:rPr lang="cs-CZ" sz="2400" dirty="0" smtClean="0"/>
              <a:t>olgiho komplexu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ž</a:t>
            </a:r>
            <a:r>
              <a:rPr lang="cs-CZ" sz="2400" dirty="0" smtClean="0"/>
              <a:t>ivočišné buňky</a:t>
            </a:r>
          </a:p>
          <a:p>
            <a:pPr>
              <a:buFont typeface="Wingdings" pitchFamily="2" charset="2"/>
              <a:buChar char="Ø"/>
            </a:pP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o</a:t>
            </a:r>
            <a:r>
              <a:rPr lang="cs-CZ" sz="2400" dirty="0" smtClean="0"/>
              <a:t>bsahují enzymy, jimiž rozkládají nepotřebné látky</a:t>
            </a:r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3710186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2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buněk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45840" y="2071389"/>
            <a:ext cx="86868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edna ze základních vlastností buňky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d</a:t>
            </a:r>
            <a:r>
              <a:rPr lang="cs-CZ" dirty="0" smtClean="0"/>
              <a:t>ělení jádra ( karyokineze )</a:t>
            </a:r>
          </a:p>
          <a:p>
            <a:endParaRPr lang="cs-CZ" dirty="0" smtClean="0"/>
          </a:p>
          <a:p>
            <a:r>
              <a:rPr lang="cs-CZ" dirty="0" smtClean="0"/>
              <a:t>dělení buňky  ( cytokineze )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5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jádra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699248" cy="4724400"/>
          </a:xfrm>
        </p:spPr>
        <p:txBody>
          <a:bodyPr>
            <a:normAutofit/>
          </a:bodyPr>
          <a:lstStyle/>
          <a:p>
            <a:r>
              <a:rPr lang="cs-CZ" u="sng" dirty="0" smtClean="0"/>
              <a:t>Mitóza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tělesné buňky ( 2n )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dvě dceřiná  jádra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přesné rozdělení    chromozómů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d</a:t>
            </a:r>
            <a:r>
              <a:rPr lang="cs-CZ" sz="2400" dirty="0" smtClean="0"/>
              <a:t>vě dceřiné buňky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4 fáze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/>
              <a:t>p</a:t>
            </a:r>
            <a:r>
              <a:rPr lang="cs-CZ" sz="2200" dirty="0" smtClean="0"/>
              <a:t>rofáze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/>
              <a:t>m</a:t>
            </a:r>
            <a:r>
              <a:rPr lang="cs-CZ" sz="2200" dirty="0" smtClean="0"/>
              <a:t>etafáze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/>
              <a:t>a</a:t>
            </a:r>
            <a:r>
              <a:rPr lang="cs-CZ" sz="2200" dirty="0" smtClean="0"/>
              <a:t>nafáze</a:t>
            </a:r>
          </a:p>
          <a:p>
            <a:pPr lvl="1">
              <a:buFont typeface="Courier New" pitchFamily="49" charset="0"/>
              <a:buChar char="o"/>
            </a:pPr>
            <a:r>
              <a:rPr lang="cs-CZ" sz="2200" dirty="0"/>
              <a:t>t</a:t>
            </a:r>
            <a:r>
              <a:rPr lang="cs-CZ" sz="2200" dirty="0" smtClean="0"/>
              <a:t>elofáze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321" y="2061585"/>
            <a:ext cx="3731159" cy="4247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10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jádra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872952"/>
            <a:ext cx="5851376" cy="4724400"/>
          </a:xfrm>
        </p:spPr>
        <p:txBody>
          <a:bodyPr>
            <a:normAutofit/>
          </a:bodyPr>
          <a:lstStyle/>
          <a:p>
            <a:r>
              <a:rPr lang="cs-CZ" u="sng" dirty="0" smtClean="0"/>
              <a:t>Meióza </a:t>
            </a:r>
            <a:r>
              <a:rPr lang="cs-CZ" dirty="0" smtClean="0"/>
              <a:t>  </a:t>
            </a:r>
            <a:r>
              <a:rPr lang="cs-CZ" sz="2400" dirty="0" smtClean="0"/>
              <a:t>(redukční dělení)</a:t>
            </a:r>
          </a:p>
          <a:p>
            <a:endParaRPr lang="cs-CZ" sz="2400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ohlavní buňky ( n )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dvě dělení za sebou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edukce počtu chromozómů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		2n→n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4 </a:t>
            </a:r>
            <a:r>
              <a:rPr lang="cs-CZ" dirty="0" smtClean="0"/>
              <a:t>dceřiné </a:t>
            </a:r>
            <a:r>
              <a:rPr lang="cs-CZ" dirty="0" smtClean="0"/>
              <a:t>(pohlavní buňky)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012" y="1268760"/>
            <a:ext cx="3824476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11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>
                <a:solidFill>
                  <a:schemeClr val="tx1"/>
                </a:solidFill>
                <a:hlinkClick r:id="rId2"/>
              </a:rPr>
              <a:t>http://www.google.cz/search?hl=cs&amp;cp=3&amp;gs_id=d&amp;xhr=t&amp;q=bu%C5%88ka&amp;bav=on.2,or.r_gc.r_pw.r_qf.&amp;</a:t>
            </a:r>
            <a:r>
              <a:rPr lang="cs-CZ" sz="900" dirty="0" smtClean="0">
                <a:solidFill>
                  <a:schemeClr val="tx1"/>
                </a:solidFill>
                <a:hlinkClick r:id="rId2"/>
              </a:rPr>
              <a:t>bpcl=35243188&amp;biw=1366&amp;bih=673&amp;wrapid=tljp134996451209804&amp;um=1&amp;ie=UTF-8&amp;tbm=isch&amp;source=og&amp;sa=N&amp;tab=wi&amp;ei=ftR2UMPSCIbZsgamlIGIDw</a:t>
            </a:r>
            <a:endParaRPr lang="cs-CZ" sz="9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900" dirty="0"/>
              <a:t>http://www.google.cz/imgres?q=chemick%C3%A9+slou%C4%8Deniny&amp;um=1&amp;hl=cs&amp;sa=N&amp;biw=1366&amp;bih=673&amp;tbm=isch&amp;tbnid=363wQlIR8XSNiM:&amp;imgrefurl=http://21stoleti.cz/blog/2005/11/18/chemie-lidskeho-tela-a-az-po-z/&amp;docid=TMuCxHTl0ZNqeM&amp;imgurl=http://</a:t>
            </a:r>
            <a:r>
              <a:rPr lang="cs-CZ" sz="900" dirty="0" smtClean="0"/>
              <a:t>21stoleti.cz/wp-content/images/1137603395.jpg&amp;w=600&amp;h=480&amp;ei=Ktx2UMLxBcOThgeuoYDYBQ&amp;zoom=1&amp;iact=hc&amp;vpx=366&amp;vpy=153&amp;dur=6003&amp;hovh=201&amp;hovw=251&amp;tx=169&amp;ty=114&amp;sig=107209084479291599427&amp;page=1&amp;tbnh=152&amp;tbnw=194&amp;start=0&amp;ndsp=18&amp;ved=1t:429,r:1,s:0,i:74</a:t>
            </a:r>
          </a:p>
          <a:p>
            <a:pPr marL="0" indent="0">
              <a:buNone/>
            </a:pPr>
            <a:r>
              <a:rPr lang="cs-CZ" sz="900" dirty="0"/>
              <a:t>http://www.google.cz/imgres?q=chemick%C3%A9+prvky&amp;um=1&amp;hl=cs&amp;sa=N&amp;biw=1366&amp;bih=673&amp;tbm=isch&amp;tbnid=W51rIhfds5WV9M:&amp;imgrefurl=http://zsbuchlovice.blogspot.com/2010/12/chemie-8-trida-karticky-chemickych.html&amp;docid=JGl85B0sE_5XXM&amp;imgurl=http://4.bp.blogspot.com/_</a:t>
            </a:r>
            <a:r>
              <a:rPr lang="cs-CZ" sz="900" dirty="0" smtClean="0"/>
              <a:t>07WAiMRt4vA/TPoKIX1Z-zI/AAAAAAAAABQ/BRmeS8qAtDw/s1600/prvky1.png&amp;w=1600&amp;h=1134&amp;ei=4tx2UJz4FoPPhAeAyoGgCA&amp;zoom=1&amp;iact=hc&amp;vpx=498&amp;vpy=105&amp;dur=203&amp;hovh=189&amp;hovw=267&amp;tx=175&amp;ty=105&amp;sig=107209084479291599427&amp;page=3&amp;tbnh=125&amp;tbnw=177&amp;start=42&amp;ndsp=25&amp;ved=1t:429,r:14,s:42,i:268</a:t>
            </a:r>
          </a:p>
          <a:p>
            <a:pPr marL="0" indent="0">
              <a:buNone/>
            </a:pPr>
            <a:r>
              <a:rPr lang="cs-CZ" sz="900" dirty="0">
                <a:solidFill>
                  <a:schemeClr val="tx1"/>
                </a:solidFill>
                <a:hlinkClick r:id="rId3"/>
              </a:rPr>
              <a:t>http://www.google.cz/search?hl=cs&amp;cp=11&amp;gs_id=16&amp;xhr=t&amp;q=fosfolipidov%C3%A1+dvojvrstva&amp;bav=on.2,or.r_gc.r_pw.r_qf.&amp;</a:t>
            </a:r>
            <a:r>
              <a:rPr lang="cs-CZ" sz="900" dirty="0" smtClean="0">
                <a:solidFill>
                  <a:schemeClr val="tx1"/>
                </a:solidFill>
                <a:hlinkClick r:id="rId3"/>
              </a:rPr>
              <a:t>bpcl=35277026&amp;biw=1366&amp;bih=673&amp;wrapid=tljp1350042619661020&amp;um=1&amp;ie=UTF-8&amp;tbm=isch&amp;source=og&amp;sa=N&amp;tab=wi&amp;ei=mgV4ULOyF8TJsgavpoGwDg</a:t>
            </a:r>
            <a:endParaRPr lang="cs-CZ" sz="9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900" dirty="0">
                <a:solidFill>
                  <a:schemeClr val="tx1"/>
                </a:solidFill>
              </a:rPr>
              <a:t>http://www.google.cz/imgres?q=fosfolipidov%C3%A1+dvojvrstva&amp;um=1&amp;hl=cs&amp;sa=N&amp;biw=1366&amp;bih=673&amp;tbm=isch&amp;tbnid=xLO</a:t>
            </a:r>
            <a:r>
              <a:rPr lang="cs-CZ" sz="900" dirty="0"/>
              <a:t>pU1lxVmxj_M:&amp;imgrefurl=http://lessinqa.blog.cz/1101/bunka&amp;docid=dRhcyK2KoQwkVM&amp;imgurl=http://</a:t>
            </a:r>
            <a:r>
              <a:rPr lang="cs-CZ" sz="900" dirty="0" smtClean="0"/>
              <a:t>nd04.jxs.cz/984/181/eb205b867d_73003492_o2.png&amp;w=450&amp;h=316&amp;ei=owV4UN2xEdDbsgaWnIGYAw&amp;zoom=1&amp;iact=hc&amp;vpx=407&amp;vpy=320&amp;dur=2022&amp;hovh=188&amp;hovw=268&amp;tx=188&amp;ty=122&amp;sig=107209084479291599427&amp;page=1&amp;tbnh=150&amp;tbnw=235&amp;start=0&amp;ndsp=15&amp;ved=1t:429,r:11,s:0,i:102</a:t>
            </a:r>
          </a:p>
          <a:p>
            <a:pPr marL="0" indent="0">
              <a:buNone/>
            </a:pPr>
            <a:r>
              <a:rPr lang="cs-CZ" sz="900" dirty="0"/>
              <a:t>http://www.google.cz/imgres?q=bun%C4%9B%C4%8Dn%C3%A9+j%C3%A1dro&amp;um=1&amp;hl=cs&amp;sa=N&amp;biw=1366&amp;bih=673&amp;tbm=isch&amp;tbnid=vryo3t3A3u4UTM:&amp;imgrefurl=http://galenus.cz/biochemie-bunka-bunecne-jadro.php&amp;docid=M3CIKQ-cQQX0wM&amp;imgurl=http://</a:t>
            </a:r>
            <a:r>
              <a:rPr lang="cs-CZ" sz="900" dirty="0" smtClean="0"/>
              <a:t>galenus.cz/img/biochemie/bunka-tkane/bunecne-jadro.jpg&amp;w=568&amp;h=350&amp;ei=Mwt4UI3eJITVsgbjsYAY&amp;zoom=1&amp;iact=hc&amp;vpx=360&amp;vpy=272&amp;dur=79&amp;hovh=176&amp;hovw=286&amp;tx=110&amp;ty=92&amp;sig=107209084479291599427&amp;page=2&amp;tbnh=146&amp;tbnw=222&amp;start=19&amp;ndsp=25&amp;ved=1t:429,r:6,s:20,i:165</a:t>
            </a:r>
          </a:p>
          <a:p>
            <a:pPr marL="0" indent="0">
              <a:buNone/>
            </a:pPr>
            <a:r>
              <a:rPr lang="cs-CZ" sz="900" dirty="0"/>
              <a:t>http://www.google.cz/search?hl=cs&amp;pq=bun%C4%9B%C4%8Dn%C3%A9+j%C3%A1dro&amp;cp=10&amp;gs_id=1w&amp;xhr=t&amp;q=chromoz%C3%B3my&amp;bav=on.2,or.r_gc.r_pw.r_qf.&amp;</a:t>
            </a:r>
            <a:r>
              <a:rPr lang="cs-CZ" sz="900" dirty="0" smtClean="0"/>
              <a:t>bpcl=35277026&amp;biw=1366&amp;bih=673&amp;wrapid=tljp1350044269227242&amp;um=1&amp;ie=UTF-8&amp;tbm=isch&amp;source=og&amp;sa=N&amp;tab=wi&amp;ei=Dgx4UMPUA4fZsga4-ICIDA</a:t>
            </a:r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http://www.google.cz/search?hl=cs&amp;pq=chromoz%C3%B3my&amp;cp=5&amp;gs_id=14&amp;xhr=t&amp;q=mitochondrie&amp;bav=on.2,or.r_gc.r_pw.r_qf.&amp;</a:t>
            </a:r>
            <a:r>
              <a:rPr lang="cs-CZ" sz="900" dirty="0" smtClean="0">
                <a:hlinkClick r:id="rId4"/>
              </a:rPr>
              <a:t>bpcl=35277026&amp;biw=1366&amp;bih=673&amp;wrapid=tljp1350044897066226&amp;um=1&amp;ie=UTF-8&amp;tbm=isch&amp;source=og&amp;sa=N&amp;tab=wi&amp;ei=pQ54UIrWNoXOsgaby4HYAQ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http://www.google.cz/search?hl=cs&amp;pq=mitochondrie&amp;cp=5&amp;gs_id=18&amp;xhr=t&amp;q=endoplazmatick%C3%A9+retikulum&amp;bav=on.2,or.r_gc.r_pw.r_qf.&amp;</a:t>
            </a:r>
            <a:r>
              <a:rPr lang="cs-CZ" sz="900" dirty="0" smtClean="0"/>
              <a:t>bpcl=35277026&amp;biw=1366&amp;bih=673&amp;wrapid=tljp1350046154371230&amp;um=1&amp;ie=UTF-8&amp;tbm=isch&amp;source=og&amp;sa=N&amp;tab=wi&amp;ei=aBN4UJTABsf0sgbKnoCYBA</a:t>
            </a:r>
          </a:p>
          <a:p>
            <a:pPr marL="0" indent="0">
              <a:buNone/>
            </a:pPr>
            <a:r>
              <a:rPr lang="cs-CZ" sz="900" dirty="0"/>
              <a:t>http://www.google.cz/imgres?q=endoplazmatick%C3%A9+retikulum&amp;um=1&amp;hl=cs&amp;sa=N&amp;biw=1366&amp;bih=673&amp;tbm=isch&amp;tbnid=BYz7M_YiRV9MwM:&amp;imgrefurl=http://cells2005.tripod.com/organelles.html&amp;docid=SDyyMTIR7icnOM&amp;imgurl=http://academic.brooklyn.cuny.edu/biology/bio4fv/page/golgi.gif&amp;w=450&amp;h=441&amp;ei=bxN4UJ78HsTgtQbpjYDwBQ&amp;zoom=1&amp;iact=hc&amp;vpx=312&amp;vpy=101&amp;dur=577&amp;hovh=222&amp;hovw=227&amp;tx=150&amp;ty=114&amp;sig=107209084479291599427&amp;page=2&amp;tbnh=142&amp;tbnw=151&amp;start=20&amp;ndsp=24&amp;ved=1t:429,r:13,s:20,i:199</a:t>
            </a:r>
            <a:endParaRPr lang="cs-CZ" sz="9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26544"/>
            <a:ext cx="15459075" cy="1957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0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/>
              <a:t>Vhttp://www.google.cz/search?hl=cs&amp;pq=endoplazmatick%C3%A9+retikulum&amp;cp=5&amp;gs_id=1y&amp;xhr=t&amp;q=ribozomy&amp;bav=on.2,or.r_gc.r_pw.r_qf.&amp;</a:t>
            </a:r>
            <a:r>
              <a:rPr lang="cs-CZ" sz="900" dirty="0" smtClean="0"/>
              <a:t>bpcl=35277026&amp;biw=1366&amp;bih=673&amp;wrapid=tljp1350046922358256&amp;um=1&amp;ie=UTF-8&amp;tbm=isch&amp;source=og&amp;sa=N&amp;tab=wi&amp;ei=axZ4UIa-GMyKswbdr4G4CA</a:t>
            </a:r>
          </a:p>
          <a:p>
            <a:pPr marL="0" indent="0">
              <a:buNone/>
            </a:pPr>
            <a:r>
              <a:rPr lang="cs-CZ" sz="900" dirty="0"/>
              <a:t>http://www.google.cz/imgres?q=mit%C3%B3za&amp;um=1&amp;hl=cs&amp;sa=N&amp;biw=1366&amp;bih=651&amp;tbm=isch&amp;tbnid=sTmD3wKXMSoAWM:&amp;imgrefurl=http://www.gymkh.cz/student/Biologie/nemecek/Bu%25C5%2588ka/organely/&amp;docid=COdMByBNY7cGGM&amp;imgurl=http://</a:t>
            </a:r>
            <a:r>
              <a:rPr lang="cs-CZ" sz="900" dirty="0" smtClean="0"/>
              <a:t>www.gymkh.cz/student/Biologie/nemecek/Bu%2525C5%252588ka/organely/mit%2525C3%2525B3za.bmp&amp;w=372&amp;h=525&amp;ei=IR14UMLBBoSztAb45IDoCQ&amp;zoom=1&amp;iact=hc&amp;vpx=1134&amp;vpy=52&amp;dur=5286&amp;hovh=267&amp;hovw=189&amp;tx=130&amp;ty=132&amp;sig=107209084479291599427&amp;page=1&amp;tbnh=140&amp;tbnw=102&amp;start=0&amp;ndsp=20&amp;ved=1t:429,r:6,s:0,i:127</a:t>
            </a:r>
          </a:p>
          <a:p>
            <a:pPr marL="0" indent="0">
              <a:buNone/>
            </a:pPr>
            <a:r>
              <a:rPr lang="cs-CZ" sz="900" dirty="0"/>
              <a:t>http://www.google.cz/imgres?q=mei%C3%B3za&amp;um=1&amp;hl=cs&amp;sa=N&amp;biw=1366&amp;bih=651&amp;tbm=isch&amp;tbnid=8GTV30xuZjcO4M:&amp;imgrefurl=http://www.iam.fmph.uniba.sk/web/genetika/stranky/andrea/ocomjegenetika.html&amp;docid=UQk-EKh-r6hpzM&amp;imgurl=http://www.iam.fmph.uniba.sk/web/genetika/stranky/andrea/images/meioza.jpg&amp;w=794&amp;h=643&amp;ei=eCB4UICkGYrQhAfak4GgAw&amp;zoom=1&amp;iact=hc&amp;vpx=1073&amp;vpy=181&amp;dur=203&amp;hovh=202&amp;hovw=250&amp;tx=173&amp;ty=72&amp;sig=107209084479291599427&amp;page=1&amp;tbnh=149&amp;tbnw=184&amp;start=0&amp;ndsp=20&amp;ved=1t:429,r:6,s:0,i:101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57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277</TotalTime>
  <Words>379</Words>
  <Application>Microsoft Office PowerPoint</Application>
  <PresentationFormat>Předvádění na obrazovce (4:3)</PresentationFormat>
  <Paragraphs>162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Buňka</vt:lpstr>
      <vt:lpstr>Osnova</vt:lpstr>
      <vt:lpstr>Chemické složení buňky</vt:lpstr>
      <vt:lpstr>Struktura buňky</vt:lpstr>
      <vt:lpstr>biomembrána</vt:lpstr>
      <vt:lpstr>Membránové organely</vt:lpstr>
      <vt:lpstr>Membránové organely</vt:lpstr>
      <vt:lpstr>Membránové organely</vt:lpstr>
      <vt:lpstr>Membránové organely</vt:lpstr>
      <vt:lpstr>Membránové organely</vt:lpstr>
      <vt:lpstr>Membránové organely</vt:lpstr>
      <vt:lpstr>Rozmnožování buněk </vt:lpstr>
      <vt:lpstr>Dělení jádra</vt:lpstr>
      <vt:lpstr>Dělení jádra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31</cp:revision>
  <dcterms:created xsi:type="dcterms:W3CDTF">2012-10-09T15:11:06Z</dcterms:created>
  <dcterms:modified xsi:type="dcterms:W3CDTF">2012-10-17T09:07:08Z</dcterms:modified>
</cp:coreProperties>
</file>