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97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3294AA-928F-4EF2-9495-0756BB62FB0C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89077-134B-4ADF-A744-F7A871EA36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924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89077-134B-4ADF-A744-F7A871EA367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217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19.10.2012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q=kostern%C3%AD+svaly+v+lidsk%C3%A9m+t%C4%9Ble&amp;bav=on.2,or.r_gc.r_pw.r_qf.&amp;bpcl=35466521&amp;biw=1366&amp;bih=651&amp;wrapid=tlif135062643163310&amp;um=1&amp;ie=UTF-8&amp;tbm=isch&amp;source=og&amp;sa=N&amp;tab=wi&amp;ei=O-6AUOnrC834sga8kICgD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Svaly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Orgánové soustavy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osterní svaly</a:t>
            </a:r>
          </a:p>
          <a:p>
            <a:r>
              <a:rPr lang="cs-CZ" dirty="0"/>
              <a:t>f</a:t>
            </a:r>
            <a:r>
              <a:rPr lang="cs-CZ" dirty="0" smtClean="0"/>
              <a:t>unkce svalové soustavy</a:t>
            </a:r>
          </a:p>
          <a:p>
            <a:r>
              <a:rPr lang="cs-CZ" dirty="0"/>
              <a:t>c</a:t>
            </a:r>
            <a:r>
              <a:rPr lang="cs-CZ" dirty="0" smtClean="0"/>
              <a:t>hemické složení kosterního svalu</a:t>
            </a:r>
          </a:p>
          <a:p>
            <a:r>
              <a:rPr lang="cs-CZ" dirty="0"/>
              <a:t>s</a:t>
            </a:r>
            <a:r>
              <a:rPr lang="cs-CZ" dirty="0" smtClean="0"/>
              <a:t>tavba kosterního svalu</a:t>
            </a:r>
          </a:p>
          <a:p>
            <a:r>
              <a:rPr lang="cs-CZ" dirty="0"/>
              <a:t>č</a:t>
            </a:r>
            <a:r>
              <a:rPr lang="cs-CZ" dirty="0" smtClean="0"/>
              <a:t>innost kosterního svalu</a:t>
            </a:r>
          </a:p>
          <a:p>
            <a:r>
              <a:rPr lang="cs-CZ" dirty="0"/>
              <a:t>i</a:t>
            </a:r>
            <a:r>
              <a:rPr lang="cs-CZ" dirty="0" smtClean="0"/>
              <a:t>nervace svalu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898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Kosterní svaly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 </a:t>
            </a:r>
            <a:r>
              <a:rPr lang="cs-CZ" sz="3200" dirty="0" smtClean="0"/>
              <a:t>600 kosterních svalů 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v těle</a:t>
            </a:r>
          </a:p>
          <a:p>
            <a:pPr marL="0" indent="0">
              <a:buNone/>
            </a:pPr>
            <a:endParaRPr lang="cs-CZ" sz="3200" dirty="0" smtClean="0"/>
          </a:p>
          <a:p>
            <a:r>
              <a:rPr lang="cs-CZ" sz="3200" dirty="0" smtClean="0"/>
              <a:t> výskyt :  na kostech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/>
              <a:t>v</a:t>
            </a:r>
            <a:r>
              <a:rPr lang="cs-CZ" sz="3200" dirty="0" smtClean="0"/>
              <a:t>ýznam: </a:t>
            </a:r>
            <a:r>
              <a:rPr lang="cs-CZ" sz="3200" dirty="0"/>
              <a:t> </a:t>
            </a:r>
            <a:r>
              <a:rPr lang="cs-CZ" sz="3200" dirty="0" smtClean="0"/>
              <a:t>pohnutí kostí</a:t>
            </a:r>
          </a:p>
          <a:p>
            <a:pPr marL="1371600" lvl="3" indent="0">
              <a:buNone/>
            </a:pPr>
            <a:r>
              <a:rPr lang="cs-CZ" sz="3200" dirty="0"/>
              <a:t>	</a:t>
            </a:r>
            <a:endParaRPr lang="cs-CZ" sz="3200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18" y="4126864"/>
            <a:ext cx="203835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489" y="1509986"/>
            <a:ext cx="3693493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971" y="4089329"/>
            <a:ext cx="1800200" cy="20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999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svalové soustavy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600" dirty="0" smtClean="0"/>
              <a:t>pohyb</a:t>
            </a:r>
          </a:p>
          <a:p>
            <a:pPr marL="0" indent="0">
              <a:buNone/>
            </a:pPr>
            <a:endParaRPr lang="cs-CZ" sz="3200" dirty="0" smtClean="0"/>
          </a:p>
          <a:p>
            <a:endParaRPr lang="cs-CZ" sz="3200" dirty="0"/>
          </a:p>
          <a:p>
            <a:r>
              <a:rPr lang="cs-CZ" sz="3600" dirty="0"/>
              <a:t>d</a:t>
            </a:r>
            <a:r>
              <a:rPr lang="cs-CZ" sz="3600" dirty="0" smtClean="0"/>
              <a:t>ržení těla</a:t>
            </a:r>
          </a:p>
          <a:p>
            <a:pPr marL="0" indent="0">
              <a:buNone/>
            </a:pPr>
            <a:endParaRPr lang="cs-CZ" sz="3200" dirty="0" smtClean="0"/>
          </a:p>
          <a:p>
            <a:endParaRPr lang="cs-CZ" sz="3200" dirty="0"/>
          </a:p>
          <a:p>
            <a:r>
              <a:rPr lang="cs-CZ" sz="3600" dirty="0"/>
              <a:t>t</a:t>
            </a:r>
            <a:r>
              <a:rPr lang="cs-CZ" sz="3600" dirty="0" smtClean="0"/>
              <a:t>vorba tepla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403244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519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složení kosterního svalu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680520" cy="5373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75% 	vody</a:t>
            </a:r>
          </a:p>
          <a:p>
            <a:pPr marL="0" indent="0">
              <a:buNone/>
            </a:pPr>
            <a:r>
              <a:rPr lang="cs-CZ" sz="2000" dirty="0" smtClean="0"/>
              <a:t>24% 	organické látky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1% 	anorganické </a:t>
            </a:r>
            <a:r>
              <a:rPr lang="cs-CZ" sz="2000" dirty="0" smtClean="0"/>
              <a:t>látky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cs-CZ" sz="2400" dirty="0"/>
              <a:t>o</a:t>
            </a:r>
            <a:r>
              <a:rPr lang="cs-CZ" sz="2400" dirty="0" smtClean="0"/>
              <a:t>rganické látky</a:t>
            </a:r>
          </a:p>
          <a:p>
            <a:pPr lvl="1">
              <a:buFont typeface="Wingdings" pitchFamily="2" charset="2"/>
              <a:buChar char="ü"/>
            </a:pPr>
            <a:r>
              <a:rPr lang="cs-CZ" sz="2000" dirty="0" smtClean="0"/>
              <a:t>bílkoviny</a:t>
            </a:r>
          </a:p>
          <a:p>
            <a:pPr lvl="2">
              <a:buFont typeface="Wingdings" pitchFamily="2" charset="2"/>
              <a:buChar char="§"/>
            </a:pPr>
            <a:r>
              <a:rPr lang="cs-CZ" sz="1600" dirty="0"/>
              <a:t>m</a:t>
            </a:r>
            <a:r>
              <a:rPr lang="cs-CZ" sz="1600" dirty="0" smtClean="0"/>
              <a:t>yoglobin</a:t>
            </a:r>
          </a:p>
          <a:p>
            <a:pPr lvl="2">
              <a:buFont typeface="Wingdings" pitchFamily="2" charset="2"/>
              <a:buChar char="§"/>
            </a:pPr>
            <a:r>
              <a:rPr lang="cs-CZ" sz="1600" dirty="0"/>
              <a:t>a</a:t>
            </a:r>
            <a:r>
              <a:rPr lang="cs-CZ" sz="1600" dirty="0" smtClean="0"/>
              <a:t>ktin a myozin</a:t>
            </a:r>
          </a:p>
          <a:p>
            <a:pPr lvl="1">
              <a:buFont typeface="Wingdings" pitchFamily="2" charset="2"/>
              <a:buChar char="ü"/>
            </a:pPr>
            <a:r>
              <a:rPr lang="cs-CZ" sz="2000" dirty="0" smtClean="0"/>
              <a:t>sacharidy</a:t>
            </a:r>
          </a:p>
          <a:p>
            <a:pPr lvl="2">
              <a:buFont typeface="Wingdings" pitchFamily="2" charset="2"/>
              <a:buChar char="§"/>
            </a:pPr>
            <a:r>
              <a:rPr lang="cs-CZ" sz="1600" dirty="0" smtClean="0"/>
              <a:t>glykogen   </a:t>
            </a:r>
          </a:p>
          <a:p>
            <a:pPr lvl="1">
              <a:buFont typeface="Wingdings" pitchFamily="2" charset="2"/>
              <a:buChar char="ü"/>
            </a:pPr>
            <a:r>
              <a:rPr lang="cs-CZ" sz="2000" dirty="0"/>
              <a:t>f</a:t>
            </a:r>
            <a:r>
              <a:rPr lang="cs-CZ" sz="2000" dirty="0" smtClean="0"/>
              <a:t>osfáty</a:t>
            </a:r>
          </a:p>
          <a:p>
            <a:pPr lvl="1">
              <a:buFont typeface="Wingdings" pitchFamily="2" charset="2"/>
              <a:buChar char="ü"/>
            </a:pPr>
            <a:r>
              <a:rPr lang="cs-CZ" sz="2000" dirty="0" smtClean="0"/>
              <a:t>enzymy</a:t>
            </a:r>
          </a:p>
          <a:p>
            <a:endParaRPr lang="cs-CZ" sz="2400" dirty="0" smtClean="0"/>
          </a:p>
          <a:p>
            <a:r>
              <a:rPr lang="cs-CZ" sz="2400" dirty="0" smtClean="0"/>
              <a:t>anorganické </a:t>
            </a:r>
            <a:r>
              <a:rPr lang="cs-CZ" sz="2400" dirty="0" smtClean="0"/>
              <a:t>látky</a:t>
            </a:r>
          </a:p>
          <a:p>
            <a:pPr lvl="1">
              <a:buFont typeface="Wingdings" pitchFamily="2" charset="2"/>
              <a:buChar char="ü"/>
            </a:pPr>
            <a:r>
              <a:rPr lang="cs-CZ" sz="2000" dirty="0" smtClean="0"/>
              <a:t>soli k, Ca, Mg, ……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64904"/>
            <a:ext cx="332422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62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kosterního svalu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04800" y="1196752"/>
            <a:ext cx="4191000" cy="5127848"/>
          </a:xfrm>
        </p:spPr>
        <p:txBody>
          <a:bodyPr/>
          <a:lstStyle/>
          <a:p>
            <a:r>
              <a:rPr lang="cs-CZ" dirty="0" smtClean="0"/>
              <a:t>vnitřní</a:t>
            </a:r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valové vlákno ( 100 ) → svalové </a:t>
            </a:r>
          </a:p>
          <a:p>
            <a:pPr marL="0" indent="0">
              <a:buNone/>
            </a:pPr>
            <a:r>
              <a:rPr lang="cs-CZ" sz="1200" dirty="0" smtClean="0"/>
              <a:t>( </a:t>
            </a:r>
            <a:r>
              <a:rPr lang="cs-CZ" sz="1200" dirty="0" err="1" smtClean="0"/>
              <a:t>myobibrily</a:t>
            </a:r>
            <a:r>
              <a:rPr lang="cs-CZ" sz="1200" dirty="0"/>
              <a:t>)</a:t>
            </a:r>
            <a:endParaRPr lang="cs-CZ" sz="1200" dirty="0" smtClean="0"/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nopečky → svalový snopec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nější</a:t>
            </a:r>
          </a:p>
          <a:p>
            <a:pPr marL="0" indent="0">
              <a:buNone/>
            </a:pPr>
            <a:r>
              <a:rPr lang="cs-CZ" sz="2000" dirty="0" smtClean="0"/>
              <a:t>část masitá  </a:t>
            </a:r>
            <a:r>
              <a:rPr lang="cs-CZ" sz="2000" dirty="0"/>
              <a:t>-</a:t>
            </a:r>
            <a:r>
              <a:rPr lang="cs-CZ" sz="2000" dirty="0" smtClean="0"/>
              <a:t>       bříško </a:t>
            </a:r>
          </a:p>
          <a:p>
            <a:pPr marL="0" indent="0">
              <a:buNone/>
            </a:pPr>
            <a:r>
              <a:rPr lang="cs-CZ" sz="2000" dirty="0"/>
              <a:t>č</a:t>
            </a:r>
            <a:r>
              <a:rPr lang="cs-CZ" sz="2000" dirty="0" smtClean="0"/>
              <a:t>ást šlašitá  -        šlacha</a:t>
            </a:r>
          </a:p>
          <a:p>
            <a:pPr marL="0" indent="0">
              <a:buNone/>
            </a:pPr>
            <a:r>
              <a:rPr lang="cs-CZ" sz="2000" dirty="0"/>
              <a:t>s</a:t>
            </a:r>
            <a:r>
              <a:rPr lang="cs-CZ" sz="2000" dirty="0" smtClean="0"/>
              <a:t>valová povázka  - fascie </a:t>
            </a:r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1026" name="Picture 2" descr="http://www.kulturistika.net/images/clanek_images/323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86" y="3810061"/>
            <a:ext cx="209606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2.gstatic.com/images?q=tbn:ANd9GcSHhbDErKyGoNxbHxbuZWnl_pTn5OTox_QG1BL52XnO4ugCXE-mh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384" y="3429000"/>
            <a:ext cx="184785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24936"/>
            <a:ext cx="201622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galenus.cz/img/vyziva/aminokyseliny/mas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01000"/>
            <a:ext cx="158417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03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Činnost kosterního svalu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antagonisté  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synergisté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683" y="1916832"/>
            <a:ext cx="388843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9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Inervace kosterního svalu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915272" cy="472440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n</a:t>
            </a:r>
            <a:r>
              <a:rPr lang="cs-CZ" dirty="0" smtClean="0"/>
              <a:t>ervy motorické, hybné</a:t>
            </a:r>
          </a:p>
          <a:p>
            <a:endParaRPr lang="cs-CZ" dirty="0" smtClean="0"/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motorická inervace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  činnost ovládaná vůlí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signál z CNS → do svalu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aktivní vědomé pohyby těla</a:t>
            </a:r>
          </a:p>
          <a:p>
            <a:pPr marL="457200" lvl="1" indent="0">
              <a:buNone/>
            </a:pPr>
            <a:endParaRPr lang="cs-CZ" sz="2000" dirty="0" smtClean="0"/>
          </a:p>
          <a:p>
            <a:r>
              <a:rPr lang="cs-CZ" dirty="0"/>
              <a:t>n</a:t>
            </a:r>
            <a:r>
              <a:rPr lang="cs-CZ" dirty="0" smtClean="0"/>
              <a:t>ervy senzitivní, citlivé</a:t>
            </a:r>
          </a:p>
          <a:p>
            <a:pPr marL="0" indent="0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</a:t>
            </a:r>
            <a:r>
              <a:rPr lang="cs-CZ" sz="2000" dirty="0" smtClean="0"/>
              <a:t>senzitivní inervace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</a:t>
            </a:r>
            <a:r>
              <a:rPr lang="cs-CZ" sz="2000" dirty="0" smtClean="0"/>
              <a:t>vnitřní kontrolní systém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signál </a:t>
            </a:r>
            <a:r>
              <a:rPr lang="cs-CZ" sz="2000" dirty="0" smtClean="0"/>
              <a:t>z svalů, šlach→ do CNS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dirty="0" smtClean="0"/>
              <a:t>   </a:t>
            </a:r>
            <a:r>
              <a:rPr lang="cs-CZ" sz="2000" dirty="0" err="1" smtClean="0"/>
              <a:t>propriocepce</a:t>
            </a:r>
            <a:endParaRPr lang="cs-CZ" sz="2000" dirty="0" smtClean="0"/>
          </a:p>
          <a:p>
            <a:pPr marL="457200" lvl="1" indent="0">
              <a:buNone/>
            </a:pPr>
            <a:endParaRPr lang="cs-CZ" sz="2000" dirty="0" smtClean="0"/>
          </a:p>
          <a:p>
            <a:pPr lvl="1">
              <a:buFont typeface="Wingdings" pitchFamily="2" charset="2"/>
              <a:buChar char="§"/>
            </a:pP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07" y="1730989"/>
            <a:ext cx="187883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112" y="1772816"/>
            <a:ext cx="2123728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100" y="3429000"/>
            <a:ext cx="21336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6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cs&amp;cp</a:t>
            </a:r>
            <a:r>
              <a:rPr lang="cs-CZ" sz="900" dirty="0"/>
              <a:t>=8&amp;gs_id=</a:t>
            </a:r>
            <a:r>
              <a:rPr lang="cs-CZ" sz="900" dirty="0" err="1"/>
              <a:t>u&amp;xhr</a:t>
            </a:r>
            <a:r>
              <a:rPr lang="cs-CZ" sz="900" dirty="0"/>
              <a:t>=</a:t>
            </a:r>
            <a:r>
              <a:rPr lang="cs-CZ" sz="900" dirty="0" err="1"/>
              <a:t>t&amp;q</a:t>
            </a:r>
            <a:r>
              <a:rPr lang="cs-CZ" sz="900" dirty="0"/>
              <a:t>=kostern%C3%AD+soustava&amp;bav=on.2,or.r_gc.r_pw.r_qf.&amp;bpcl=35440803&amp;biw=1366&amp;bih=651&amp;wrapid=tljp1350563539166014&amp;um=1&amp;ie=UTF-8&amp;tbm=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=cfh_UI7AFsvotQb0qIHgAg#um=1&amp;hl=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=1&amp;q=kostern%C3%AD+svalstvo&amp;oq=kostern%C3%AD&amp;gs_l=img.1.4.0l3j0i24l6.9283.12344.0.18405.9.9.0.0.0.0.575.2125.2j3j2j1j0j1.9.0...0.0...1c.1.Sfgj8jFvVEE&amp;bav=on.2,or.r_gc.r_pw.r_qf.&amp;</a:t>
            </a:r>
            <a:r>
              <a:rPr lang="cs-CZ" sz="900" dirty="0" smtClean="0"/>
              <a:t>fp=426f382ff858f715&amp;bpcl=35440803&amp;biw=1366&amp;bih=651</a:t>
            </a:r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cs&amp;cp</a:t>
            </a:r>
            <a:r>
              <a:rPr lang="cs-CZ" sz="900" dirty="0"/>
              <a:t>=8&amp;gs_id=</a:t>
            </a:r>
            <a:r>
              <a:rPr lang="cs-CZ" sz="900" dirty="0" err="1"/>
              <a:t>u&amp;xhr</a:t>
            </a:r>
            <a:r>
              <a:rPr lang="cs-CZ" sz="900" dirty="0"/>
              <a:t>=</a:t>
            </a:r>
            <a:r>
              <a:rPr lang="cs-CZ" sz="900" dirty="0" err="1"/>
              <a:t>t&amp;q</a:t>
            </a:r>
            <a:r>
              <a:rPr lang="cs-CZ" sz="900" dirty="0"/>
              <a:t>=kostern%C3%AD+soustava&amp;bav=on.2,or.r_gc.r_pw.r_qf.&amp;bpcl=35440803&amp;biw=1366&amp;bih=651&amp;wrapid=tljp1350563539166014&amp;um=1&amp;ie=UTF-8&amp;tbm=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=cfh_UI7AFsvotQb0qIHgAg#um=1&amp;hl=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=1&amp;q=kostern%C3%AD+svalstvo&amp;oq=kostern%C3%AD&amp;gs_l=img.1.4.0l3j0i24l6.9283.12344.0.18405.9.9.0.0.0.0.575.2125.2j3j2j1j0j1.9.0...0.0...1c.1.Sfgj8jFvVEE&amp;bav=on.2,or.r_gc.r_pw.r_qf.&amp;</a:t>
            </a:r>
            <a:r>
              <a:rPr lang="cs-CZ" sz="900" dirty="0" smtClean="0"/>
              <a:t>fp=426f382ff858f715&amp;bpcl=35440803&amp;biw=1366&amp;bih=651</a:t>
            </a:r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cs&amp;cp</a:t>
            </a:r>
            <a:r>
              <a:rPr lang="cs-CZ" sz="900" dirty="0"/>
              <a:t>=8&amp;gs_id=</a:t>
            </a:r>
            <a:r>
              <a:rPr lang="cs-CZ" sz="900" dirty="0" err="1"/>
              <a:t>u&amp;xhr</a:t>
            </a:r>
            <a:r>
              <a:rPr lang="cs-CZ" sz="900" dirty="0"/>
              <a:t>=</a:t>
            </a:r>
            <a:r>
              <a:rPr lang="cs-CZ" sz="900" dirty="0" err="1"/>
              <a:t>t&amp;q</a:t>
            </a:r>
            <a:r>
              <a:rPr lang="cs-CZ" sz="900" dirty="0"/>
              <a:t>=kostern%C3%AD+soustava&amp;bav=on.2,or.r_gc.r_pw.r_qf.&amp;bpcl=35440803&amp;biw=1366&amp;bih=651&amp;wrapid=tljp1350563539166014&amp;um=1&amp;ie=UTF-8&amp;tbm=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=cfh_UI7AFsvotQb0qIHgAg#um=1&amp;hl=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=1&amp;q=kostern%C3%AD+svalstvo&amp;oq=kostern%C3%AD&amp;gs_l=img.1.4.0l3j0i24l6.9283.12344.0.18405.9.9.0.0.0.0.575.2125.2j3j2j1j0j1.9.0...0.0...1c.1.Sfgj8jFvVEE&amp;bav=on.2,or.r_gc.r_pw.r_qf.&amp;</a:t>
            </a:r>
            <a:r>
              <a:rPr lang="cs-CZ" sz="900" dirty="0" smtClean="0"/>
              <a:t>fp=426f382ff858f715&amp;bpcl=35440803&amp;biw=1366&amp;bih=651</a:t>
            </a:r>
          </a:p>
          <a:p>
            <a:pPr marL="0" indent="0">
              <a:buNone/>
            </a:pPr>
            <a:r>
              <a:rPr lang="cs-CZ" sz="900" dirty="0"/>
              <a:t>http://www.google.cz/imgres?q=kostern%C3%AD+svaly+v+lidsk%C3%A9m+t%C4%9Ble&amp;um=1&amp;hl=cs&amp;sa=N&amp;biw=1366&amp;bih=651&amp;tbm=isch&amp;tbnid=gKuuoujzXyCY2M:&amp;imgrefurl=http://www.kulturistika.net/lidske-telo-svalova-tkan&amp;docid=b5cizUnqgfqESM&amp;imgurl=http://</a:t>
            </a:r>
            <a:r>
              <a:rPr lang="cs-CZ" sz="900" dirty="0" smtClean="0"/>
              <a:t>www.kulturistika.net/images/clanek_images/323_2.jpg&amp;w=250&amp;h=192&amp;ei=P-6AUNrBLY3JsgbhkYDoAw&amp;zoom=1&amp;iact=hc&amp;vpx=302&amp;vpy=137&amp;dur=3655&amp;hovh=153&amp;hovw=200&amp;tx=112&amp;ty=106&amp;sig=107209084479291599427&amp;page=1&amp;tbnh=129&amp;tbnw=169&amp;start=0&amp;ndsp=20&amp;ved=1t:429,r:8,s:0,i:93</a:t>
            </a:r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http://www.google.cz/search?hl=cs&amp;q=kostern%C3%AD+svaly+v+lidsk%C3%A9m+t%C4%9Ble&amp;bav=on.2,or.r_gc.r_pw.r_qf.&amp;</a:t>
            </a:r>
            <a:r>
              <a:rPr lang="cs-CZ" sz="900" dirty="0" smtClean="0">
                <a:hlinkClick r:id="rId2"/>
              </a:rPr>
              <a:t>bpcl=35466521&amp;biw=1366&amp;bih=651&amp;wrapid=tlif135062643163310&amp;um=1&amp;ie=UTF-8&amp;tbm=isch&amp;source=og&amp;sa=N&amp;tab=wi&amp;ei=O-6AUOnrC834sga8kICgDQ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http://www.google.cz/search?hl=cs&amp;q=kostern%C3%AD+svaly+v+lidsk%C3%A9m+t%C4%9Ble&amp;bav=on.2,or.r_gc.r_pw.r_qf.&amp;</a:t>
            </a:r>
            <a:r>
              <a:rPr lang="cs-CZ" sz="900" dirty="0" smtClean="0">
                <a:hlinkClick r:id="rId2"/>
              </a:rPr>
              <a:t>bpcl=35466521&amp;biw=1366&amp;bih=651&amp;wrapid=tlif135062643163310&amp;um=1&amp;ie=UTF-8&amp;tbm=isch&amp;source=og&amp;sa=N&amp;tab=wi&amp;ei=O-6AUOnrC834sga8kICgDQ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http://www.google.cz/search?hl=cs&amp;q=kostern%C3%AD+svaly+v+lidsk%C3%A9m+t%C4%9Ble&amp;bav=on.2,or.r_gc.r_pw.r_qf.&amp;</a:t>
            </a:r>
            <a:r>
              <a:rPr lang="cs-CZ" sz="900" dirty="0" smtClean="0">
                <a:hlinkClick r:id="rId2"/>
              </a:rPr>
              <a:t>bpcl=35466521&amp;biw=1366&amp;bih=651&amp;wrapid=tlif135062643163310&amp;um=1&amp;ie=UTF-8&amp;tbm=isch&amp;source=og&amp;sa=N&amp;tab=wi&amp;ei=O-6AUOnrC834sga8kICgDQ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http://www.google.cz/search?hl=cs&amp;q=kostern%C3%AD+svaly+v+lidsk%C3%A9m+t%C4%9Ble&amp;bav=on.2,or.r_gc.r_pw.r_qf.&amp;</a:t>
            </a:r>
            <a:r>
              <a:rPr lang="cs-CZ" sz="900" dirty="0" smtClean="0">
                <a:hlinkClick r:id="rId2"/>
              </a:rPr>
              <a:t>bpcl=35466521&amp;biw=1366&amp;bih=651&amp;wrapid=tlif135062643163310&amp;um=1&amp;ie=UTF-8&amp;tbm=isch&amp;source=og&amp;sa=N&amp;tab=wi&amp;ei=O-6AUOnrC834sga8kICgDQ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http://www.google.cz/search?hl=cs&amp;q=kostern%C3%AD+svaly+v+lidsk%C3%A9m+t%C4%9Ble&amp;bav=on.2,or.r_gc.r_pw.r_qf.&amp;</a:t>
            </a:r>
            <a:r>
              <a:rPr lang="cs-CZ" sz="900" dirty="0" smtClean="0">
                <a:hlinkClick r:id="rId2"/>
              </a:rPr>
              <a:t>bpcl=35466521&amp;biw=1366&amp;bih=651&amp;wrapid=tlif135062643163310&amp;um=1&amp;ie=UTF-8&amp;tbm=isch&amp;source=og&amp;sa=N&amp;tab=wi&amp;ei=O-6AUOnrC834sga8kICgDQ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http://www.google.cz/search?hl=cs&amp;q=kostern%C3%AD+svaly+v+lidsk%C3%A9m+t%C4%9Ble&amp;bav=on.2,or.r_gc.r_pw.r_qf.&amp;</a:t>
            </a:r>
            <a:r>
              <a:rPr lang="cs-CZ" sz="900" dirty="0" smtClean="0">
                <a:hlinkClick r:id="rId2"/>
              </a:rPr>
              <a:t>bpcl=35466521&amp;biw=1366&amp;bih=651&amp;wrapid=tlif135062643163310&amp;um=1&amp;ie=UTF-8&amp;tbm=isch&amp;source=og&amp;sa=N&amp;tab=wi&amp;ei=O-6AUOnrC834sga8kICgDQ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http://www.google.cz/imgres?q=kostern%C3%AD+svaly+v+lidsk%C3%A9m+t%C4%9Ble&amp;start=192&amp;um=1&amp;hl=cs&amp;sa=N&amp;biw=1366&amp;bih=651&amp;tbm=isch&amp;tbnid=klmHsvluNpLbFM:&amp;imgrefurl=http://www.vylecime.cz/co-je-chiropraxe&amp;docid=f3CjCAmERueSGM&amp;imgurl=http://</a:t>
            </a:r>
            <a:r>
              <a:rPr lang="cs-CZ" sz="900" dirty="0" smtClean="0"/>
              <a:t>www.vylecime.cz/photo/view%253Fid%253D207&amp;w=224&amp;h=300&amp;ei=gPaAUOPGLMXPtAaX4YGgBA&amp;zoom=1&amp;iact=hc&amp;vpx=468&amp;vpy=296&amp;dur=1570&amp;hovh=240&amp;hovw=179&amp;tx=70&amp;ty=209&amp;sig=107209084479291599427&amp;page=8&amp;tbnh=129&amp;tbnw=106&amp;ndsp=32&amp;ved=1t:429,r:93,s:100,i:283</a:t>
            </a:r>
          </a:p>
          <a:p>
            <a:pPr marL="0" indent="0">
              <a:buNone/>
            </a:pPr>
            <a:r>
              <a:rPr lang="cs-CZ" sz="900" dirty="0"/>
              <a:t>http://www.google.cz/imgres?q=kostern%C3%AD+svalstvo&amp;start=78&amp;num=10&amp;hl=cs&amp;biw=1366&amp;bih=651&amp;tbm=isch&amp;tbnid=cbAmcEQC9THn8M:&amp;imgrefurl=http://galenus.cz/aminokyseliny-obsah-aminokyselin-v-mase.php&amp;docid=fHOnmyDj38olwM&amp;imgurl=http://galenus.cz/img/vyziva/aminokyseliny/maso.jpg&amp;w=568&amp;h=350&amp;ei=ow-BUJiQI4nssgb5qIH4AQ&amp;zoom=1&amp;iact=hc&amp;vpx=673&amp;vpy=361&amp;dur=592&amp;hovh=176&amp;hovw=286&amp;tx=57&amp;ty=129&amp;sig=107209084479291599427&amp;page=4&amp;tbnh=144&amp;tbnw=233&amp;ndsp=26&amp;ved=1t:429,r:0,s:100,i:4</a:t>
            </a:r>
          </a:p>
        </p:txBody>
      </p:sp>
    </p:spTree>
    <p:extLst>
      <p:ext uri="{BB962C8B-B14F-4D97-AF65-F5344CB8AC3E}">
        <p14:creationId xmlns:p14="http://schemas.microsoft.com/office/powerpoint/2010/main" val="393768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321</TotalTime>
  <Words>230</Words>
  <Application>Microsoft Office PowerPoint</Application>
  <PresentationFormat>Předvádění na obrazovce (4:3)</PresentationFormat>
  <Paragraphs>86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Svaly</vt:lpstr>
      <vt:lpstr>Osnova</vt:lpstr>
      <vt:lpstr>Kosterní svaly</vt:lpstr>
      <vt:lpstr>Funkce svalové soustavy</vt:lpstr>
      <vt:lpstr>Chemické složení kosterního svalu</vt:lpstr>
      <vt:lpstr>Stavba kosterního svalu</vt:lpstr>
      <vt:lpstr>Činnost kosterního svalu</vt:lpstr>
      <vt:lpstr>Inervace kosterního svalu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38</cp:revision>
  <dcterms:created xsi:type="dcterms:W3CDTF">2012-10-08T12:35:50Z</dcterms:created>
  <dcterms:modified xsi:type="dcterms:W3CDTF">2012-10-19T10:19:51Z</dcterms:modified>
</cp:coreProperties>
</file>