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69" r:id="rId4"/>
    <p:sldId id="268" r:id="rId5"/>
    <p:sldId id="267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7F6CC7-8AFE-4019-8520-C3DF68E82D28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7551D5-A000-4169-8762-59BCE04352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251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C284C-3E66-4D5B-B899-72F06BE5F5AA}" type="datetime1">
              <a:rPr lang="cs-CZ" smtClean="0"/>
              <a:t>19.10.2012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8724D-E2A8-47B5-8642-CD6F3E8E979E}" type="datetime1">
              <a:rPr lang="cs-CZ" smtClean="0"/>
              <a:t>19.10.2012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A4C0-C2D9-4038-B6CD-CD7D08495B49}" type="datetime1">
              <a:rPr lang="cs-CZ" smtClean="0"/>
              <a:t>19.10.2012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D5385-8125-4C93-9509-4AEB913BE713}" type="datetime1">
              <a:rPr lang="cs-CZ" smtClean="0"/>
              <a:t>19.10.2012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50A8-8EC5-4054-848E-6DE86A232929}" type="datetime1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81FA-638C-4408-B864-C958F7298142}" type="datetime1">
              <a:rPr lang="cs-CZ" smtClean="0"/>
              <a:t>19.10.2012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74173-7DC1-4B2B-BB89-B40C5FAE9041}" type="datetime1">
              <a:rPr lang="cs-CZ" smtClean="0"/>
              <a:t>19.10.2012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E6C1-A0A1-4956-9CAF-B929367496E4}" type="datetime1">
              <a:rPr lang="cs-CZ" smtClean="0"/>
              <a:t>19.10.2012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FC97C-EE50-43E2-A009-772B2873BB2D}" type="datetime1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A6E9-4D9D-4063-894E-3B8598735A9D}" type="datetime1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8C1D-5D9E-4397-8893-B048F7B9EF94}" type="datetime1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97908AF-BA0D-4CE3-9DCE-6EFABA41890A}" type="datetime1">
              <a:rPr lang="cs-CZ" smtClean="0"/>
              <a:t>19.10.2012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search?num=10&amp;hl=cs&amp;site=imghp&amp;tbm=isch&amp;source=hp&amp;biw=1366&amp;bih=651&amp;q=krev+pod+mikroskopem&amp;oq=krev&amp;gs_l=img.1.5.0l10.1943.3200.0.11050.4.4.0.0.0.0.192.594.0j4.4.0...0.0...1ac.1.085K7OpsPYk" TargetMode="External"/><Relationship Id="rId3" Type="http://schemas.openxmlformats.org/officeDocument/2006/relationships/hyperlink" Target="http://www.google.cz/search?hl=cs&amp;cp=13&amp;gs_id=1e&amp;xhr=t&amp;q=epitelov%C3%A1+tk%C3%A1%C5%88&amp;bav=on.2,or.r_gc.r_pw.r_qf.&amp;bpcl=35277026&amp;biw=1366&amp;bih=651&amp;wrapid=tljp1350469848442024&amp;um=1&amp;ie=UTF-8&amp;tbm=isch&amp;source=og&amp;sa=N&amp;tab=wi&amp;ei=d4p-UOaeMJDptQbMm4GIDg" TargetMode="External"/><Relationship Id="rId7" Type="http://schemas.openxmlformats.org/officeDocument/2006/relationships/hyperlink" Target="http://www.google.cz/search?q=kostern%C3%AD+svalov%C3%A1+tk%C3%A1%C5%88&amp;um=1&amp;hl=cs&amp;tbm=shop&amp;source=lnms&amp;sa=X&amp;ei=oq5_UO6XItHktQbO1oHIDg&amp;ved=0CAsQ_AUoBQ&amp;biw=1366&amp;bih=651" TargetMode="External"/><Relationship Id="rId2" Type="http://schemas.openxmlformats.org/officeDocument/2006/relationships/hyperlink" Target="http://www.google.cz/search?hl=cs&amp;cp=3&amp;gs_id=a&amp;xhr=t&amp;q=tk%C3%A1n%C4%9B&amp;bav=on.2,or.r_gc.r_pw.r_qf.&amp;bpcl=35277026&amp;biw=1366&amp;bih=651&amp;wrapid=tljp135046832731104&amp;um=1&amp;ie=UTF-8&amp;tbm=isch&amp;source=og&amp;sa=N&amp;tab=wi&amp;ei=g4R-UIeGC8fBtAano4GICQ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google.cz/search?q=hladk%C3%A1+svalov%C3%A1+tk%C3%A1%C5%88&amp;um=1&amp;hl=cs&amp;tbm=nws&amp;source=lnms&amp;sa=X&amp;ei=sat_UOv2L4zBtAaxxIDABQ&amp;ved=0CA0Q_AUoBA&amp;biw=1366&amp;bih=651" TargetMode="External"/><Relationship Id="rId5" Type="http://schemas.openxmlformats.org/officeDocument/2006/relationships/hyperlink" Target="http://www.google.cz/search?hl=cs&amp;q=nervov%C3%A1+tk%C3%A1%C5%88&amp;bav=on.2,or.r_gc.r_pw.r_qf.&amp;bpcl=35277026&amp;biw=1366&amp;bih=651&amp;wrapid=tlif135047589973710&amp;um=1&amp;ie=UTF-8&amp;tbm=isch&amp;source=og&amp;sa=N&amp;tab=wi&amp;ei=KqJ-UKvvIIHTtAbrqoHQCg" TargetMode="External"/><Relationship Id="rId4" Type="http://schemas.openxmlformats.org/officeDocument/2006/relationships/hyperlink" Target="http://www.google.cz/search?hl=cs&amp;q=mnohovrstevn%C3%BD+epitel&amp;bav=on.2,or.r_gc.r_pw.r_qf.&amp;bpcl=35277026&amp;biw=1366&amp;bih=651&amp;wrapid=tlif135047153716610&amp;um=1&amp;ie=UTF-8&amp;tbm=isch&amp;source=og&amp;sa=N&amp;tab=wi&amp;ei=IZF-UIS6KYnotQbxsIE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Tkáně 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Histologie</a:t>
            </a:r>
            <a:endParaRPr lang="cs-CZ" dirty="0"/>
          </a:p>
        </p:txBody>
      </p:sp>
      <p:pic>
        <p:nvPicPr>
          <p:cNvPr id="4" name="Picture 2" descr="http://t0.gstatic.com/images?q=tbn:ANd9GcSH3pixbUer_1ZhO4LMxCQSSMVvGk-O-xbjowgw2CsQStQoTcV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908720"/>
            <a:ext cx="4752529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t</a:t>
            </a:r>
            <a:r>
              <a:rPr lang="cs-CZ" sz="4000" dirty="0" smtClean="0"/>
              <a:t>káň výstelková, epitelová</a:t>
            </a:r>
          </a:p>
          <a:p>
            <a:r>
              <a:rPr lang="cs-CZ" sz="4000" dirty="0"/>
              <a:t>t</a:t>
            </a:r>
            <a:r>
              <a:rPr lang="cs-CZ" sz="4000" dirty="0" smtClean="0"/>
              <a:t>káň pojivová, podpůrná</a:t>
            </a:r>
          </a:p>
          <a:p>
            <a:r>
              <a:rPr lang="cs-CZ" sz="4000" dirty="0"/>
              <a:t>t</a:t>
            </a:r>
            <a:r>
              <a:rPr lang="cs-CZ" sz="4000" dirty="0" smtClean="0"/>
              <a:t>káň nervová</a:t>
            </a:r>
          </a:p>
          <a:p>
            <a:r>
              <a:rPr lang="cs-CZ" sz="4000" dirty="0"/>
              <a:t>t</a:t>
            </a:r>
            <a:r>
              <a:rPr lang="cs-CZ" sz="4000" dirty="0" smtClean="0"/>
              <a:t>káň svalová</a:t>
            </a:r>
          </a:p>
          <a:p>
            <a:r>
              <a:rPr lang="cs-CZ" sz="4000" dirty="0"/>
              <a:t>t</a:t>
            </a:r>
            <a:r>
              <a:rPr lang="cs-CZ" sz="4000" dirty="0" smtClean="0"/>
              <a:t>káň tekutá, tělní tekutiny</a:t>
            </a:r>
          </a:p>
          <a:p>
            <a:endParaRPr lang="cs-CZ" sz="40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14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soubory buněk stejného původu a tvaru, které vykonávají určité funkce a vznikají opakovaným dělením buněk</a:t>
            </a:r>
          </a:p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auka o tkáních se nazývá HISTOLOGIE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93096"/>
            <a:ext cx="4499992" cy="25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34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výstelková - epitelová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997152"/>
          </a:xfrm>
        </p:spPr>
        <p:txBody>
          <a:bodyPr>
            <a:normAutofit fontScale="25000" lnSpcReduction="20000"/>
          </a:bodyPr>
          <a:lstStyle/>
          <a:p>
            <a:r>
              <a:rPr lang="cs-CZ" sz="8000" dirty="0"/>
              <a:t>p</a:t>
            </a:r>
            <a:r>
              <a:rPr lang="cs-CZ" sz="8000" dirty="0" smtClean="0"/>
              <a:t>loché buňky, těsně vedle sebe, minimum mezibuněčné hmoty</a:t>
            </a:r>
          </a:p>
          <a:p>
            <a:pPr marL="0" indent="0">
              <a:buNone/>
            </a:pPr>
            <a:endParaRPr lang="cs-CZ" sz="8000" dirty="0" smtClean="0"/>
          </a:p>
          <a:p>
            <a:r>
              <a:rPr lang="cs-CZ" sz="8000" dirty="0"/>
              <a:t>v</a:t>
            </a:r>
            <a:r>
              <a:rPr lang="cs-CZ" sz="8000" dirty="0" smtClean="0"/>
              <a:t>ýznam:	 kryje povrch těla</a:t>
            </a:r>
          </a:p>
          <a:p>
            <a:pPr marL="0" indent="0">
              <a:buNone/>
            </a:pPr>
            <a:r>
              <a:rPr lang="cs-CZ" sz="8000" dirty="0" smtClean="0"/>
              <a:t>		 vystýlá tělní dutiny</a:t>
            </a:r>
          </a:p>
          <a:p>
            <a:r>
              <a:rPr lang="cs-CZ" sz="8000" dirty="0"/>
              <a:t>d</a:t>
            </a:r>
            <a:r>
              <a:rPr lang="cs-CZ" sz="8000" dirty="0" smtClean="0"/>
              <a:t>ělení :	</a:t>
            </a:r>
          </a:p>
          <a:p>
            <a:pPr>
              <a:buFont typeface="Wingdings" pitchFamily="2" charset="2"/>
              <a:buChar char="q"/>
            </a:pPr>
            <a:r>
              <a:rPr lang="cs-CZ" sz="7200" u="sng" dirty="0"/>
              <a:t>p</a:t>
            </a:r>
            <a:r>
              <a:rPr lang="cs-CZ" sz="7200" u="sng" dirty="0" smtClean="0"/>
              <a:t>odle počtu buněk a jejich tvaru</a:t>
            </a:r>
          </a:p>
          <a:p>
            <a:pPr>
              <a:buFont typeface="Arial" pitchFamily="34" charset="0"/>
              <a:buChar char="•"/>
            </a:pPr>
            <a:endParaRPr lang="cs-CZ" sz="7200" dirty="0" smtClean="0"/>
          </a:p>
          <a:p>
            <a:pPr lvl="1">
              <a:buFont typeface="Courier New" pitchFamily="49" charset="0"/>
              <a:buChar char="o"/>
            </a:pPr>
            <a:r>
              <a:rPr lang="cs-CZ" sz="6400" dirty="0" smtClean="0"/>
              <a:t>jednovrstevný           	 </a:t>
            </a:r>
            <a:r>
              <a:rPr lang="cs-CZ" sz="6400" dirty="0" err="1" smtClean="0"/>
              <a:t>dlaždicovitý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	</a:t>
            </a:r>
            <a:r>
              <a:rPr lang="cs-CZ" sz="6400" dirty="0" smtClean="0"/>
              <a:t>		 kubický</a:t>
            </a:r>
          </a:p>
          <a:p>
            <a:pPr marL="0" indent="0">
              <a:buNone/>
            </a:pPr>
            <a:r>
              <a:rPr lang="cs-CZ" sz="6400" dirty="0"/>
              <a:t>	</a:t>
            </a:r>
            <a:r>
              <a:rPr lang="cs-CZ" sz="6400" dirty="0" smtClean="0"/>
              <a:t>	 	 cylindrický</a:t>
            </a:r>
          </a:p>
          <a:p>
            <a:pPr marL="0" indent="0">
              <a:buNone/>
            </a:pPr>
            <a:endParaRPr lang="cs-CZ" sz="6400" dirty="0" smtClean="0"/>
          </a:p>
          <a:p>
            <a:pPr lvl="1">
              <a:buFont typeface="Courier New" pitchFamily="49" charset="0"/>
              <a:buChar char="o"/>
            </a:pPr>
            <a:r>
              <a:rPr lang="cs-CZ" sz="6400" dirty="0" err="1" smtClean="0"/>
              <a:t>mnohovstevný</a:t>
            </a:r>
            <a:r>
              <a:rPr lang="cs-CZ" sz="6400" dirty="0" smtClean="0"/>
              <a:t>     	 </a:t>
            </a:r>
            <a:r>
              <a:rPr lang="cs-CZ" sz="6400" dirty="0" err="1" smtClean="0"/>
              <a:t>dlaždicovitý</a:t>
            </a:r>
            <a:r>
              <a:rPr lang="cs-CZ" sz="6400" dirty="0" smtClean="0"/>
              <a:t>	</a:t>
            </a:r>
          </a:p>
          <a:p>
            <a:pPr>
              <a:buFont typeface="Wingdings" pitchFamily="2" charset="2"/>
              <a:buChar char="q"/>
            </a:pPr>
            <a:endParaRPr lang="cs-CZ" sz="8000" u="sng" dirty="0" smtClean="0"/>
          </a:p>
          <a:p>
            <a:pPr>
              <a:buFont typeface="Wingdings" pitchFamily="2" charset="2"/>
              <a:buChar char="q"/>
            </a:pPr>
            <a:r>
              <a:rPr lang="cs-CZ" sz="8000" u="sng" dirty="0" smtClean="0"/>
              <a:t>podle funkce</a:t>
            </a:r>
          </a:p>
          <a:p>
            <a:pPr>
              <a:buFont typeface="Arial" pitchFamily="34" charset="0"/>
              <a:buChar char="•"/>
            </a:pPr>
            <a:endParaRPr lang="cs-CZ" sz="3300" u="sng" dirty="0" smtClean="0"/>
          </a:p>
          <a:p>
            <a:pPr lvl="1">
              <a:buFont typeface="Courier New" pitchFamily="49" charset="0"/>
              <a:buChar char="o"/>
            </a:pPr>
            <a:r>
              <a:rPr lang="cs-CZ" sz="6400" dirty="0" smtClean="0"/>
              <a:t>krycí</a:t>
            </a:r>
          </a:p>
          <a:p>
            <a:pPr lvl="1">
              <a:buFont typeface="Courier New" pitchFamily="49" charset="0"/>
              <a:buChar char="o"/>
            </a:pPr>
            <a:r>
              <a:rPr lang="cs-CZ" sz="6400" dirty="0" smtClean="0"/>
              <a:t>žlázový</a:t>
            </a:r>
          </a:p>
          <a:p>
            <a:pPr lvl="1">
              <a:buFont typeface="Courier New" pitchFamily="49" charset="0"/>
              <a:buChar char="o"/>
            </a:pPr>
            <a:r>
              <a:rPr lang="cs-CZ" sz="6400" dirty="0" smtClean="0"/>
              <a:t>smyslový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    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42117"/>
            <a:ext cx="1944216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926" y="3933056"/>
            <a:ext cx="2131340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http://t0.gstatic.com/images?q=tbn:ANd9GcT_5l8ois_VFEYC6iV6h88Uc0uJFX8ppdkU8mqa04kC7vudeAgu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438725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>
            <a:off x="2411760" y="4005064"/>
            <a:ext cx="648072" cy="0"/>
          </a:xfrm>
          <a:prstGeom prst="straightConnector1">
            <a:avLst/>
          </a:prstGeom>
          <a:ln w="19050">
            <a:solidFill>
              <a:schemeClr val="tx1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411760" y="4005064"/>
            <a:ext cx="720080" cy="216024"/>
          </a:xfrm>
          <a:prstGeom prst="straightConnector1">
            <a:avLst/>
          </a:prstGeom>
          <a:ln w="19050">
            <a:solidFill>
              <a:schemeClr val="tx1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411760" y="4005064"/>
            <a:ext cx="720080" cy="504056"/>
          </a:xfrm>
          <a:prstGeom prst="straightConnector1">
            <a:avLst/>
          </a:prstGeom>
          <a:ln w="19050">
            <a:solidFill>
              <a:schemeClr val="tx1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483768" y="5013176"/>
            <a:ext cx="648072" cy="0"/>
          </a:xfrm>
          <a:prstGeom prst="straightConnector1">
            <a:avLst/>
          </a:prstGeom>
          <a:ln w="19050">
            <a:solidFill>
              <a:schemeClr val="tx1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ástupný symbol pro číslo snímku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817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pojivová - podpůrná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uňky od sebe vzdálené, mezibuněčná hmota s vlákny – fibrily</a:t>
            </a:r>
          </a:p>
          <a:p>
            <a:endParaRPr lang="cs-CZ" sz="2000" dirty="0" smtClean="0"/>
          </a:p>
          <a:p>
            <a:r>
              <a:rPr lang="cs-CZ" sz="2000" dirty="0"/>
              <a:t>v</a:t>
            </a:r>
            <a:r>
              <a:rPr lang="cs-CZ" sz="2000" dirty="0" smtClean="0"/>
              <a:t>ýznam:	podpora těla</a:t>
            </a:r>
          </a:p>
          <a:p>
            <a:endParaRPr lang="cs-CZ" sz="2000" dirty="0" smtClean="0"/>
          </a:p>
          <a:p>
            <a:r>
              <a:rPr lang="cs-CZ" sz="2000" dirty="0"/>
              <a:t>d</a:t>
            </a:r>
            <a:r>
              <a:rPr lang="cs-CZ" sz="2000" dirty="0" smtClean="0"/>
              <a:t>ělení:</a:t>
            </a:r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q"/>
            </a:pPr>
            <a:r>
              <a:rPr lang="cs-CZ" sz="1800" u="sng" dirty="0"/>
              <a:t> </a:t>
            </a:r>
            <a:r>
              <a:rPr lang="cs-CZ" sz="1800" u="sng" dirty="0" smtClean="0"/>
              <a:t>podle typu buněk a charakteru mezibuněčné hmoty</a:t>
            </a:r>
          </a:p>
          <a:p>
            <a:pPr>
              <a:buFont typeface="Arial" pitchFamily="34" charset="0"/>
              <a:buChar char="•"/>
            </a:pPr>
            <a:endParaRPr lang="cs-CZ" sz="1800" u="sng" dirty="0" smtClean="0"/>
          </a:p>
          <a:p>
            <a:pPr>
              <a:buFont typeface="Courier New" pitchFamily="49" charset="0"/>
              <a:buChar char="o"/>
            </a:pPr>
            <a:r>
              <a:rPr lang="cs-CZ" sz="1800" dirty="0" smtClean="0"/>
              <a:t>vazivo </a:t>
            </a:r>
          </a:p>
          <a:p>
            <a:pPr>
              <a:buFont typeface="Courier New" pitchFamily="49" charset="0"/>
              <a:buChar char="o"/>
            </a:pPr>
            <a:endParaRPr lang="cs-CZ" sz="1800" dirty="0" smtClean="0"/>
          </a:p>
          <a:p>
            <a:pPr>
              <a:buFont typeface="Courier New" pitchFamily="49" charset="0"/>
              <a:buChar char="o"/>
            </a:pPr>
            <a:r>
              <a:rPr lang="cs-CZ" sz="1800" dirty="0"/>
              <a:t>c</a:t>
            </a:r>
            <a:r>
              <a:rPr lang="cs-CZ" sz="1800" dirty="0" smtClean="0"/>
              <a:t>hrupavka</a:t>
            </a:r>
          </a:p>
          <a:p>
            <a:pPr>
              <a:buFont typeface="Wingdings" pitchFamily="2" charset="2"/>
              <a:buChar char="q"/>
            </a:pPr>
            <a:endParaRPr lang="cs-CZ" sz="1800" dirty="0" smtClean="0"/>
          </a:p>
          <a:p>
            <a:pPr>
              <a:buFont typeface="Courier New" pitchFamily="49" charset="0"/>
              <a:buChar char="o"/>
            </a:pPr>
            <a:r>
              <a:rPr lang="cs-CZ" sz="1800" dirty="0" smtClean="0"/>
              <a:t>kost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</a:t>
            </a:r>
          </a:p>
          <a:p>
            <a:pPr marL="1371600" lvl="3" indent="0">
              <a:buNone/>
            </a:pPr>
            <a:r>
              <a:rPr lang="cs-CZ" sz="1000" dirty="0" smtClean="0"/>
              <a:t>                   </a:t>
            </a:r>
          </a:p>
          <a:p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446" y="1988840"/>
            <a:ext cx="3729009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54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Pojivová - podpůrná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3200" dirty="0" smtClean="0"/>
              <a:t>Vazivo</a:t>
            </a:r>
          </a:p>
          <a:p>
            <a:pPr>
              <a:buFont typeface="Courier New" pitchFamily="49" charset="0"/>
              <a:buChar char="o"/>
            </a:pPr>
            <a:endParaRPr lang="cs-CZ" sz="32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m</a:t>
            </a:r>
            <a:r>
              <a:rPr lang="cs-CZ" sz="2400" dirty="0" smtClean="0"/>
              <a:t>ěkké, poddajné, vodnaté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z</a:t>
            </a:r>
            <a:r>
              <a:rPr lang="cs-CZ" sz="2400" dirty="0" smtClean="0"/>
              <a:t>ákladem pro vývoj kostí</a:t>
            </a:r>
          </a:p>
          <a:p>
            <a:pPr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t</a:t>
            </a:r>
            <a:r>
              <a:rPr lang="cs-CZ" sz="2400" dirty="0" smtClean="0"/>
              <a:t>ypy 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 lvl="1">
              <a:buFont typeface="Wingdings" pitchFamily="2" charset="2"/>
              <a:buChar char="ü"/>
            </a:pPr>
            <a:r>
              <a:rPr lang="cs-CZ" sz="2000" dirty="0"/>
              <a:t>s</a:t>
            </a:r>
            <a:r>
              <a:rPr lang="cs-CZ" sz="2000" dirty="0" smtClean="0"/>
              <a:t>íťovité</a:t>
            </a:r>
          </a:p>
          <a:p>
            <a:pPr lvl="1">
              <a:buFont typeface="Wingdings" pitchFamily="2" charset="2"/>
              <a:buChar char="ü"/>
            </a:pPr>
            <a:r>
              <a:rPr lang="cs-CZ" sz="2000" dirty="0"/>
              <a:t>ř</a:t>
            </a:r>
            <a:r>
              <a:rPr lang="cs-CZ" sz="2000" dirty="0" smtClean="0"/>
              <a:t>ídké</a:t>
            </a:r>
          </a:p>
          <a:p>
            <a:pPr lvl="1">
              <a:buFont typeface="Wingdings" pitchFamily="2" charset="2"/>
              <a:buChar char="ü"/>
            </a:pPr>
            <a:r>
              <a:rPr lang="cs-CZ" sz="2000" dirty="0" smtClean="0"/>
              <a:t>tukové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3166"/>
            <a:ext cx="3744416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90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pojivová - podpůrná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3200" dirty="0" smtClean="0"/>
              <a:t>Chrupavka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p</a:t>
            </a:r>
            <a:r>
              <a:rPr lang="cs-CZ" sz="2400" dirty="0" smtClean="0"/>
              <a:t>ružná, pevná a tuhá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n</a:t>
            </a:r>
            <a:r>
              <a:rPr lang="cs-CZ" sz="2400" dirty="0" smtClean="0"/>
              <a:t>emá regenerační schopnost</a:t>
            </a:r>
          </a:p>
          <a:p>
            <a:pPr>
              <a:buFont typeface="Wingdings" pitchFamily="2" charset="2"/>
              <a:buChar char="§"/>
            </a:pPr>
            <a:endParaRPr lang="cs-CZ" sz="2400" dirty="0"/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t</a:t>
            </a:r>
            <a:r>
              <a:rPr lang="cs-CZ" sz="2400" dirty="0" smtClean="0"/>
              <a:t>ypy</a:t>
            </a:r>
          </a:p>
          <a:p>
            <a:pPr lvl="1">
              <a:buFont typeface="Wingdings" pitchFamily="2" charset="2"/>
              <a:buChar char="ü"/>
            </a:pPr>
            <a:r>
              <a:rPr lang="cs-CZ" sz="2000" dirty="0"/>
              <a:t>s</a:t>
            </a:r>
            <a:r>
              <a:rPr lang="cs-CZ" sz="2000" dirty="0" smtClean="0"/>
              <a:t>klovitá</a:t>
            </a:r>
          </a:p>
          <a:p>
            <a:pPr lvl="1">
              <a:buFont typeface="Wingdings" pitchFamily="2" charset="2"/>
              <a:buChar char="ü"/>
            </a:pPr>
            <a:r>
              <a:rPr lang="cs-CZ" sz="2000" dirty="0"/>
              <a:t>e</a:t>
            </a:r>
            <a:r>
              <a:rPr lang="cs-CZ" sz="2000" dirty="0" smtClean="0"/>
              <a:t>lastická</a:t>
            </a:r>
          </a:p>
          <a:p>
            <a:pPr lvl="1">
              <a:buFont typeface="Wingdings" pitchFamily="2" charset="2"/>
              <a:buChar char="ü"/>
            </a:pPr>
            <a:r>
              <a:rPr lang="cs-CZ" sz="2000" dirty="0" smtClean="0"/>
              <a:t>vazivová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053" y="1700808"/>
            <a:ext cx="367240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05064"/>
            <a:ext cx="3456384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810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pojivová - podpůrná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627240" cy="5257800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3200" dirty="0" smtClean="0"/>
              <a:t>Kost</a:t>
            </a:r>
          </a:p>
          <a:p>
            <a:pPr>
              <a:buFont typeface="Arial" pitchFamily="34" charset="0"/>
              <a:buChar char="•"/>
            </a:pPr>
            <a:r>
              <a:rPr lang="cs-CZ" sz="1900" dirty="0" smtClean="0"/>
              <a:t>pružná, pevná a tvrdá</a:t>
            </a:r>
          </a:p>
          <a:p>
            <a:pPr>
              <a:buFont typeface="Arial" pitchFamily="34" charset="0"/>
              <a:buChar char="•"/>
            </a:pPr>
            <a:r>
              <a:rPr lang="cs-CZ" sz="1900" dirty="0" smtClean="0"/>
              <a:t>má regenerační schopnost – srůstání kostí</a:t>
            </a:r>
          </a:p>
          <a:p>
            <a:pPr>
              <a:buFont typeface="Arial" pitchFamily="34" charset="0"/>
              <a:buChar char="•"/>
            </a:pPr>
            <a:endParaRPr lang="cs-CZ" sz="1900" dirty="0" smtClean="0"/>
          </a:p>
          <a:p>
            <a:pPr>
              <a:buFont typeface="Wingdings" pitchFamily="2" charset="2"/>
              <a:buChar char="§"/>
            </a:pPr>
            <a:r>
              <a:rPr lang="cs-CZ" sz="1900" dirty="0" smtClean="0"/>
              <a:t>kostní buňky </a:t>
            </a:r>
          </a:p>
          <a:p>
            <a:pPr marL="0" indent="0">
              <a:buNone/>
            </a:pPr>
            <a:endParaRPr lang="cs-CZ" sz="1900" dirty="0" smtClean="0"/>
          </a:p>
          <a:p>
            <a:pPr>
              <a:buFont typeface="Wingdings" pitchFamily="2" charset="2"/>
              <a:buChar char="Ø"/>
            </a:pPr>
            <a:r>
              <a:rPr lang="cs-CZ" sz="1900" dirty="0" err="1"/>
              <a:t>o</a:t>
            </a:r>
            <a:r>
              <a:rPr lang="cs-CZ" sz="1900" dirty="0" err="1" smtClean="0"/>
              <a:t>steocyty</a:t>
            </a:r>
            <a:endParaRPr lang="cs-CZ" sz="1900" dirty="0" smtClean="0"/>
          </a:p>
          <a:p>
            <a:pPr>
              <a:buFont typeface="Wingdings" pitchFamily="2" charset="2"/>
              <a:buChar char="Ø"/>
            </a:pPr>
            <a:r>
              <a:rPr lang="cs-CZ" sz="1900" dirty="0"/>
              <a:t>o</a:t>
            </a:r>
            <a:r>
              <a:rPr lang="cs-CZ" sz="1900" dirty="0" smtClean="0"/>
              <a:t>steoblasty</a:t>
            </a:r>
          </a:p>
          <a:p>
            <a:pPr>
              <a:buFont typeface="Wingdings" pitchFamily="2" charset="2"/>
              <a:buChar char="Ø"/>
            </a:pPr>
            <a:r>
              <a:rPr lang="cs-CZ" sz="1900" dirty="0"/>
              <a:t>o</a:t>
            </a:r>
            <a:r>
              <a:rPr lang="cs-CZ" sz="1900" dirty="0" smtClean="0"/>
              <a:t>steoklasty</a:t>
            </a:r>
          </a:p>
          <a:p>
            <a:pPr>
              <a:buFont typeface="Wingdings" pitchFamily="2" charset="2"/>
              <a:buChar char="Ø"/>
            </a:pPr>
            <a:endParaRPr lang="cs-CZ" sz="1900" dirty="0" smtClean="0"/>
          </a:p>
          <a:p>
            <a:pPr>
              <a:buFont typeface="Wingdings" pitchFamily="2" charset="2"/>
              <a:buChar char="§"/>
            </a:pPr>
            <a:r>
              <a:rPr lang="cs-CZ" sz="1900" dirty="0"/>
              <a:t>m</a:t>
            </a:r>
            <a:r>
              <a:rPr lang="cs-CZ" sz="1900" dirty="0" smtClean="0"/>
              <a:t>ezibuněčná hmota vytváří lamely a obsahuje složky – </a:t>
            </a:r>
          </a:p>
          <a:p>
            <a:pPr>
              <a:buFont typeface="Wingdings" pitchFamily="2" charset="2"/>
              <a:buChar char="§"/>
            </a:pPr>
            <a:endParaRPr lang="cs-CZ" sz="1900" dirty="0" smtClean="0"/>
          </a:p>
          <a:p>
            <a:pPr lvl="1">
              <a:buFont typeface="Wingdings" pitchFamily="2" charset="2"/>
              <a:buChar char="Ø"/>
            </a:pPr>
            <a:r>
              <a:rPr lang="cs-CZ" sz="1900" dirty="0"/>
              <a:t>o</a:t>
            </a:r>
            <a:r>
              <a:rPr lang="cs-CZ" sz="1900" dirty="0" smtClean="0"/>
              <a:t>rganickou       →   pružnost</a:t>
            </a:r>
          </a:p>
          <a:p>
            <a:pPr lvl="1">
              <a:buFont typeface="Wingdings" pitchFamily="2" charset="2"/>
              <a:buChar char="Ø"/>
            </a:pPr>
            <a:r>
              <a:rPr lang="cs-CZ" sz="1900" dirty="0" smtClean="0"/>
              <a:t>Anorganickou   →   </a:t>
            </a:r>
            <a:r>
              <a:rPr lang="cs-CZ" sz="1900" dirty="0" err="1" smtClean="0"/>
              <a:t>pevnost,tvrdost</a:t>
            </a:r>
            <a:endParaRPr lang="cs-CZ" sz="19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20888"/>
            <a:ext cx="3672408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183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nervová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191000" cy="4724400"/>
          </a:xfrm>
        </p:spPr>
        <p:txBody>
          <a:bodyPr/>
          <a:lstStyle/>
          <a:p>
            <a:pPr marL="0" indent="0">
              <a:buNone/>
            </a:pPr>
            <a:endParaRPr lang="cs-CZ" sz="3200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n</a:t>
            </a:r>
            <a:r>
              <a:rPr lang="cs-CZ" dirty="0" smtClean="0"/>
              <a:t>ervové buňky- neurony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g</a:t>
            </a:r>
            <a:r>
              <a:rPr lang="cs-CZ" dirty="0" smtClean="0"/>
              <a:t>liové buňky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19705"/>
            <a:ext cx="4320479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08112"/>
            <a:ext cx="2808313" cy="2130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70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svalová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svalová vlákna s myofibrilami</a:t>
            </a:r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/>
              <a:t>p</a:t>
            </a:r>
            <a:r>
              <a:rPr lang="cs-CZ" sz="2400" dirty="0" smtClean="0"/>
              <a:t>odle uspořádání svalových vláken, myofibril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hladká svalová tkáň – útrobní</a:t>
            </a:r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/>
              <a:t>p</a:t>
            </a:r>
            <a:r>
              <a:rPr lang="cs-CZ" sz="2000" dirty="0" smtClean="0"/>
              <a:t>říčně pruhovaná svalová tkáň – kosterní</a:t>
            </a:r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/>
              <a:t>s</a:t>
            </a:r>
            <a:r>
              <a:rPr lang="cs-CZ" sz="2000" dirty="0" smtClean="0"/>
              <a:t>rdeční svalová tkáň - myokard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806" y="1268760"/>
            <a:ext cx="410660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61048"/>
            <a:ext cx="4176463" cy="2693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650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svalová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/>
              <a:t>t</a:t>
            </a:r>
            <a:r>
              <a:rPr lang="cs-CZ" dirty="0" smtClean="0"/>
              <a:t>káň hladká – útrobní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tenčí, rovnoběžná svalová vlákna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p</a:t>
            </a:r>
            <a:r>
              <a:rPr lang="cs-CZ" sz="2000" dirty="0" smtClean="0"/>
              <a:t>omalé stahy, delší kontrakce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č</a:t>
            </a:r>
            <a:r>
              <a:rPr lang="cs-CZ" sz="2000" dirty="0" smtClean="0"/>
              <a:t>innost neovládáme vůlí 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z</a:t>
            </a:r>
            <a:r>
              <a:rPr lang="cs-CZ" sz="2000" dirty="0" smtClean="0"/>
              <a:t>ajišťuje tělesné pochody vnitřních orgánů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Courier New" pitchFamily="49" charset="0"/>
              <a:buChar char="o"/>
            </a:pPr>
            <a:endParaRPr lang="cs-CZ" dirty="0"/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808" y="1628800"/>
            <a:ext cx="357260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730" y="4221088"/>
            <a:ext cx="3042184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51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svalová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/>
              <a:t>t</a:t>
            </a:r>
            <a:r>
              <a:rPr lang="cs-CZ" dirty="0" smtClean="0"/>
              <a:t>káň příčně pruhovaná – kosterní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s</a:t>
            </a:r>
            <a:r>
              <a:rPr lang="cs-CZ" sz="2000" dirty="0" smtClean="0"/>
              <a:t>ilná, rovnoběžná vlákna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r</a:t>
            </a:r>
            <a:r>
              <a:rPr lang="cs-CZ" sz="2000" dirty="0" smtClean="0"/>
              <a:t>ychlé stahy, krátkodobá kontrakce</a:t>
            </a:r>
          </a:p>
          <a:p>
            <a:pPr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č</a:t>
            </a:r>
            <a:r>
              <a:rPr lang="cs-CZ" sz="2000" dirty="0" smtClean="0"/>
              <a:t>innost ovládáme vůlí</a:t>
            </a:r>
          </a:p>
          <a:p>
            <a:pPr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z</a:t>
            </a:r>
            <a:r>
              <a:rPr lang="cs-CZ" sz="2000" dirty="0" smtClean="0"/>
              <a:t>ajišťuje pohyby těla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502024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56792"/>
            <a:ext cx="1728193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10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Svalová tkáň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/>
              <a:t>t</a:t>
            </a:r>
            <a:r>
              <a:rPr lang="cs-CZ" dirty="0" smtClean="0"/>
              <a:t>káň srdeční – myokard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s</a:t>
            </a:r>
            <a:r>
              <a:rPr lang="cs-CZ" sz="2000" dirty="0" smtClean="0"/>
              <a:t>valová vlákna propojená příčnými můstky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t</a:t>
            </a:r>
            <a:r>
              <a:rPr lang="cs-CZ" sz="2000" dirty="0" smtClean="0"/>
              <a:t>rvalá , rytmická kontrakce</a:t>
            </a:r>
          </a:p>
          <a:p>
            <a:pPr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č</a:t>
            </a:r>
            <a:r>
              <a:rPr lang="cs-CZ" sz="2000" dirty="0" smtClean="0"/>
              <a:t>innost není ovládaná vůlí</a:t>
            </a:r>
          </a:p>
          <a:p>
            <a:pPr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v</a:t>
            </a:r>
            <a:r>
              <a:rPr lang="cs-CZ" sz="2000" dirty="0" smtClean="0"/>
              <a:t>nitřní stavba připomíná kosterní svalovinu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45024"/>
            <a:ext cx="388843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2592288" cy="1731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27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tekutá – tělní tekutiny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uňky ( krvinky a mízní buňky ) a mezibuněčná hmota – tekutá – plazma</a:t>
            </a:r>
          </a:p>
          <a:p>
            <a:endParaRPr lang="cs-CZ" sz="2000" dirty="0"/>
          </a:p>
          <a:p>
            <a:pPr>
              <a:buFont typeface="Courier New" pitchFamily="49" charset="0"/>
              <a:buChar char="o"/>
            </a:pPr>
            <a:r>
              <a:rPr lang="cs-CZ" sz="2000" dirty="0"/>
              <a:t>k</a:t>
            </a:r>
            <a:r>
              <a:rPr lang="cs-CZ" sz="2000" dirty="0" smtClean="0"/>
              <a:t>rev</a:t>
            </a:r>
          </a:p>
          <a:p>
            <a:pPr>
              <a:buFont typeface="Courier New" pitchFamily="49" charset="0"/>
              <a:buChar char="o"/>
            </a:pPr>
            <a:endParaRPr lang="cs-CZ" sz="2000" dirty="0"/>
          </a:p>
          <a:p>
            <a:pPr>
              <a:buFont typeface="Courier New" pitchFamily="49" charset="0"/>
              <a:buChar char="o"/>
            </a:pPr>
            <a:r>
              <a:rPr lang="cs-CZ" sz="2000" dirty="0"/>
              <a:t>t</a:t>
            </a:r>
            <a:r>
              <a:rPr lang="cs-CZ" sz="2000" dirty="0" smtClean="0"/>
              <a:t>káňový mok</a:t>
            </a:r>
          </a:p>
          <a:p>
            <a:pPr>
              <a:buFont typeface="Courier New" pitchFamily="49" charset="0"/>
              <a:buChar char="o"/>
            </a:pPr>
            <a:endParaRPr lang="cs-CZ" sz="2000" dirty="0"/>
          </a:p>
          <a:p>
            <a:pPr>
              <a:buFont typeface="Courier New" pitchFamily="49" charset="0"/>
              <a:buChar char="o"/>
            </a:pPr>
            <a:r>
              <a:rPr lang="cs-CZ" sz="2000" dirty="0"/>
              <a:t>m</a:t>
            </a:r>
            <a:r>
              <a:rPr lang="cs-CZ" sz="2000" dirty="0" smtClean="0"/>
              <a:t>íza </a:t>
            </a:r>
            <a:r>
              <a:rPr lang="cs-CZ" sz="2000" dirty="0"/>
              <a:t>(</a:t>
            </a:r>
            <a:r>
              <a:rPr lang="cs-CZ" sz="2000" dirty="0" smtClean="0"/>
              <a:t> lymfa )</a:t>
            </a:r>
            <a:endParaRPr lang="cs-CZ" sz="2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81128"/>
            <a:ext cx="288032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492896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359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3303" y="332656"/>
            <a:ext cx="8686800" cy="84124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8964488" cy="580526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http://www.google.cz/search?hl=cs&amp;cp=3&amp;gs_id=a&amp;xhr=t&amp;q=tk%C3%A1n%C4%9B&amp;bav=on.2,or.r_gc.r_pw.r_qf.&amp;</a:t>
            </a:r>
            <a:r>
              <a:rPr lang="cs-CZ" sz="900" dirty="0" smtClean="0">
                <a:hlinkClick r:id="rId2"/>
              </a:rPr>
              <a:t>bpcl=35277026&amp;biw=1366&amp;bih=651&amp;wrapid=tljp135046832731104&amp;um=1&amp;ie=UTF-8&amp;tbm=isch&amp;source=og&amp;sa=N&amp;tab=wi&amp;ei=g4R-UIeGC8fBtAano4GICQ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imgres?q=histologie&amp;um=1&amp;hl=cs&amp;sa=N&amp;biw=1366&amp;bih=651&amp;tbm=isch&amp;tbnid=6xSzwOiy5W5UCM:&amp;imgrefurl=http://www.med-utv.uio.no/dlo/mikro/index.php%3FarticleID%3D2664&amp;docid=--YFsa4XzZKc0M&amp;imgurl=http://www.med-utv.uio.no/dlo/mikro/Images/img/forsidebilde9.jpg&amp;w=490&amp;h=445&amp;ei=zYh-UL7nDYextAaVx4HYAQ&amp;zoom=1&amp;iact=hc&amp;vpx=165&amp;vpy=130&amp;dur=864&amp;hovh=214&amp;hovw=236&amp;tx=149&amp;ty=141&amp;sig=107209084479291599427&amp;page=3&amp;tbnh=129&amp;tbnw=129&amp;start=43&amp;ndsp=30&amp;ved=1t:429,r:41,s:20,i:256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http://www.google.cz/search?hl=cs&amp;cp=13&amp;gs_id=1e&amp;xhr=t&amp;q=epitelov%C3%A1+tk%C3%A1%C5%88&amp;bav=on.2,or.r_gc.r_pw.r_qf.&amp;</a:t>
            </a:r>
            <a:r>
              <a:rPr lang="cs-CZ" sz="900" dirty="0" smtClean="0">
                <a:hlinkClick r:id="rId3"/>
              </a:rPr>
              <a:t>bpcl=35277026&amp;biw=1366&amp;bih=651&amp;wrapid=tljp1350469848442024&amp;um=1&amp;ie=UTF-8&amp;tbm=isch&amp;source=og&amp;sa=N&amp;tab=wi&amp;ei=d4p-UOaeMJDptQbMm4GIDg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4"/>
              </a:rPr>
              <a:t>http://www.google.cz/search?hl=cs&amp;q=mnohovrstevn%C3%BD+epitel&amp;bav=on.2,or.r_gc.r_pw.r_qf.&amp;</a:t>
            </a:r>
            <a:r>
              <a:rPr lang="cs-CZ" sz="900" dirty="0" smtClean="0">
                <a:hlinkClick r:id="rId4"/>
              </a:rPr>
              <a:t>bpcl=35277026&amp;biw=1366&amp;bih=651&amp;wrapid=tlif135047153716610&amp;um=1&amp;ie=UTF-8&amp;tbm=isch&amp;source=og&amp;sa=N&amp;tab=wi&amp;ei=IZF-UIS6KYnotQbxsIEY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http://www.google.cz/search?hl=cs&amp;cp=13&amp;gs_id=1m&amp;xhr=t&amp;q=v%C3%BDstelkov%C3%A1+tk%C3%A1%C5%88&amp;bav=on.2,or.r_gc.r_pw.r_qf.&amp;</a:t>
            </a:r>
            <a:r>
              <a:rPr lang="cs-CZ" sz="900" dirty="0" smtClean="0"/>
              <a:t>bpcl=35277026&amp;biw=1366&amp;bih=651&amp;bs=1&amp;wrapid=tljp1350472344624028&amp;um=1&amp;ie=UTF-8&amp;tbm=isch&amp;source=og&amp;sa=N&amp;tab=wi&amp;ei=OpR-UNqKNYrJsga0moCYBQ</a:t>
            </a:r>
          </a:p>
          <a:p>
            <a:pPr marL="0" indent="0">
              <a:buNone/>
            </a:pPr>
            <a:r>
              <a:rPr lang="cs-CZ" sz="900" dirty="0"/>
              <a:t>http://www.google.cz/imgres?q=pojivov%C3%A1+tk%C3%A1%C5%88&amp;um=1&amp;hl=cs&amp;sa=N&amp;biw=1366&amp;bih=651&amp;tbm=isch&amp;tbnid=_uW1VTVqyDi34M:&amp;imgrefurl=http://strucneocloveku.blog.cz/1011/pojivova-tkan&amp;docid=XOOnW9bo4oPO0M&amp;imgurl=http://</a:t>
            </a:r>
            <a:r>
              <a:rPr lang="cs-CZ" sz="900" dirty="0" smtClean="0"/>
              <a:t>nd04.jxs.cz/855/800/223e8c87bb_71381841_o2.jpg&amp;w=1280&amp;h=1024&amp;ei=z5h-UPvkGc_FtAbD_4GgDg&amp;zoom=1&amp;iact=hc&amp;vpx=160&amp;vpy=17&amp;dur=7498&amp;hovh=201&amp;hovw=251&amp;tx=136&amp;ty=141&amp;sig=107209084479291599427&amp;page=1&amp;tbnh=120&amp;tbnw=135&amp;start=0&amp;ndsp=18&amp;ved=1t:429,r:0,s:0,i:83</a:t>
            </a:r>
          </a:p>
          <a:p>
            <a:pPr marL="0" indent="0">
              <a:buNone/>
            </a:pPr>
            <a:r>
              <a:rPr lang="cs-CZ" sz="900" dirty="0"/>
              <a:t>http://www.google.cz/imgres?q=vazivov%C3%A1+tk%C3%A1%C5%88&amp;um=1&amp;hl=cs&amp;sa=N&amp;biw=1366&amp;bih=651&amp;tbm=isch&amp;tbnid=Q-xj5jZQXH9LJM:&amp;imgrefurl=http://cs.wikipedia.org/wiki/Elastin&amp;docid=F2Lrid8M1qf0QM&amp;imgurl=http://</a:t>
            </a:r>
            <a:r>
              <a:rPr lang="cs-CZ" sz="900" dirty="0" smtClean="0"/>
              <a:t>upload.wikimedia.org/wikipedia/commons/a/ac/Elastic_fibers_weigerts_elastic_stain_non-lactating_mammary_glands.gif&amp;w=171&amp;h=140&amp;ei=7Jp-UOeSHMfcsgaNwYCgCA&amp;zoom=1&amp;iact=rc&amp;dur=298&amp;sig=107209084479291599427&amp;page=1&amp;tbnh=112&amp;tbnw=136&amp;start=0&amp;ndsp=17&amp;ved=1t:429,r:0,s:0,i:83&amp;tx=85&amp;ty=51</a:t>
            </a:r>
          </a:p>
          <a:p>
            <a:pPr marL="0" indent="0">
              <a:buNone/>
            </a:pPr>
            <a:r>
              <a:rPr lang="cs-CZ" sz="900" dirty="0"/>
              <a:t>http://www.google.cz/search?hl=cs&amp;pq=v%C3%BDstelkov%C3%A1+tk%C3%A1%C5%88&amp;cp=5&amp;gs_id=13&amp;xhr=t&amp;q=chrupavka&amp;bav=on.2,or.r_gc.r_pw.r_qf.&amp;</a:t>
            </a:r>
            <a:r>
              <a:rPr lang="cs-CZ" sz="900" dirty="0" smtClean="0"/>
              <a:t>bpcl=35277026&amp;biw=1366&amp;bih=651&amp;wrapid=tljp1350474638577424&amp;um=1&amp;ie=UTF-8&amp;tbm=isch&amp;source=og&amp;sa=N&amp;tab=wi&amp;ei=MJ1-UJyyL4fPtAa1rYHICA</a:t>
            </a:r>
          </a:p>
          <a:p>
            <a:pPr marL="0" indent="0">
              <a:buNone/>
            </a:pPr>
            <a:r>
              <a:rPr lang="cs-CZ" sz="900" dirty="0"/>
              <a:t>http://www.google.cz/search?hl=cs&amp;pq=v%C3%BDstelkov%C3%A1+tk%C3%A1%C5%88&amp;cp=5&amp;gs_id=13&amp;xhr=t&amp;q=chrupavka&amp;bav=on.2,or.r_gc.r_pw.r_qf.&amp;</a:t>
            </a:r>
            <a:r>
              <a:rPr lang="cs-CZ" sz="900" dirty="0" smtClean="0"/>
              <a:t>bpcl=35277026&amp;biw=1366&amp;bih=651&amp;wrapid=tljp1350474638577424&amp;um=1&amp;ie=UTF-8&amp;tbm=isch&amp;source=og&amp;sa=N&amp;tab=wi&amp;ei=MJ1-UJyyL4fPtAa1rYHICA</a:t>
            </a:r>
          </a:p>
          <a:p>
            <a:pPr marL="0" indent="0">
              <a:buNone/>
            </a:pPr>
            <a:r>
              <a:rPr lang="cs-CZ" sz="900" dirty="0"/>
              <a:t>http://www.google.cz/search?hl=cs&amp;pq=v%C3%BDstelkov%C3%A1+tk%C3%A1%C5%88&amp;cp=10&amp;gs_id=24&amp;xhr=t&amp;q=kostn%C3%AD+tk%C3%A1%C5%88&amp;bav=on.2,or.r_gc.r_pw.r_qf.&amp;bpcl=35277026&amp;biw=1366&amp;bih=651&amp;wrapid=tljp1350475613418349&amp;um=1&amp;ie=UTF-8&amp;tbm=isch&amp;source=og&amp;sa=N&amp;tab=wi&amp;ei=CKF-UI-RIIzIsgaW3ICwBghttp://www.google.cz/search?hl=cs&amp;pq=v%C3%BDstelkov%C3%A1+tk%C3%A1%C5%88&amp;cp=10&amp;gs_id=24&amp;xhr=t&amp;q=kostn%C3%AD+tk%C3%A1%C5%88&amp;bav=on.2,or.r_gc.r_pw.r_qf.&amp;</a:t>
            </a:r>
            <a:r>
              <a:rPr lang="cs-CZ" sz="900" dirty="0" smtClean="0"/>
              <a:t>bpcl=35277026&amp;biw=1366&amp;bih=651&amp;wrapid=tljp1350475613418349&amp;um=1&amp;ie=UTF-8&amp;tbm=isch&amp;source=og&amp;sa=N&amp;tab=wi&amp;ei=CKF-UI-RIIzIsgaW3ICwBg</a:t>
            </a:r>
          </a:p>
          <a:p>
            <a:pPr marL="0" indent="0">
              <a:buNone/>
            </a:pPr>
            <a:r>
              <a:rPr lang="cs-CZ" sz="900" dirty="0">
                <a:hlinkClick r:id="rId5"/>
              </a:rPr>
              <a:t>http://www.google.cz/search?hl=cs&amp;q=nervov%C3%A1+tk%C3%A1%C5%88&amp;bav=on.2,or.r_gc.r_pw.r_qf.&amp;</a:t>
            </a:r>
            <a:r>
              <a:rPr lang="cs-CZ" sz="900" dirty="0" smtClean="0">
                <a:hlinkClick r:id="rId5"/>
              </a:rPr>
              <a:t>bpcl=35277026&amp;biw=1366&amp;bih=651&amp;wrapid=tlif135047589973710&amp;um=1&amp;ie=UTF-8&amp;tbm=isch&amp;source=og&amp;sa=N&amp;tab=wi&amp;ei=KqJ-UKvvIIHTtAbrqoHQCg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=1366&amp;bih=651&amp;q=srde%C4%8Dn%C3%AD+tk%C3%A1%C5%88&amp;oq=srde%C4%8Dn%C3%AD+tk%C3%A1%C5%88&amp;gs_l=img.12...2555.8386.0.11766.14.12.1.1.0.1.940.3743.3j2j2j5-2j2.11.0...0.0...</a:t>
            </a:r>
            <a:r>
              <a:rPr lang="cs-CZ" sz="900" dirty="0" smtClean="0"/>
              <a:t>1ac.1.aLeuPRDpfQI</a:t>
            </a:r>
          </a:p>
          <a:p>
            <a:pPr marL="0" indent="0">
              <a:buNone/>
            </a:pPr>
            <a:r>
              <a:rPr lang="cs-CZ" sz="900" dirty="0"/>
              <a:t>http://www.google.cz/imgres?q=srde%C4%8Dn%C3%AD+tk%C3%A1%C5%88&amp;num=10&amp;hl=cs&amp;biw=1366&amp;bih=651&amp;tbm=isch&amp;tbnid=al1Le7-t3e5CZM:&amp;imgrefurl=http://ultrastruktura.upol.cz/v%25C3%25BDuka/cze/MPSval/index.html&amp;docid=ZoIEMahMFqbdWM&amp;imgurl=http://</a:t>
            </a:r>
            <a:r>
              <a:rPr lang="cs-CZ" sz="900" dirty="0" smtClean="0"/>
              <a:t>ultrastruktura.upol.cz/v%2525C3%2525BDuka/cze/MPSval/uploads/pics/f1.jpg&amp;w=600&amp;h=448&amp;ei=QKl_UKj4C8fmtQbqg4A4&amp;zoom=1&amp;iact=hc&amp;vpx=426&amp;vpy=147&amp;dur=3804&amp;hovh=194&amp;hovw=260&amp;tx=128&amp;ty=145&amp;sig=107209084479291599427&amp;page=1&amp;tbnh=133&amp;tbnw=175&amp;start=0&amp;ndsp=18&amp;ved=1t:429,r:1,s:0,i:72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=1366&amp;bih=651&amp;q=srde%C4%8Dn%C3%AD+tk%C3%A1%C5%88&amp;oq=srde%C4%8Dn%C3%AD+tk%C3%A1%C5%88&amp;gs_l=img.12...2555.8386.0.11766.14.12.1.1.0.1.940.3743.3j2j2j5-2j2.11.0...0.0...</a:t>
            </a:r>
            <a:r>
              <a:rPr lang="cs-CZ" sz="900" dirty="0" smtClean="0"/>
              <a:t>1ac.1.aLeuPRDpfQI</a:t>
            </a:r>
          </a:p>
          <a:p>
            <a:pPr marL="0" indent="0">
              <a:buNone/>
            </a:pPr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www.google.cz/search?q=hladk%C3%A1+svalov%C3%A1+tk%C3%A1%C5%88&amp;um=1&amp;hl=cs&amp;tbm=nws&amp;source=lnms&amp;sa=X&amp;ei=sat_UOv2L4zBtAaxxIDABQ&amp;ved=0CA0Q_AUoBA&amp;biw=1366&amp;bih=651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http://www.google.cz/search?hl=cs&amp;cp=19&amp;gs_id=26&amp;xhr=t&amp;q=hladk%C3%A1+svalov%C3%A1+tk%C3%A1%C5%88&amp;bav=on.2,or.r_gc.r_pw.r_qf.&amp;</a:t>
            </a:r>
            <a:r>
              <a:rPr lang="cs-CZ" sz="900" dirty="0" smtClean="0"/>
              <a:t>bpcl=35440803&amp;biw=1366&amp;bih=651&amp;wrapid=tljp1350544275109036&amp;um=1&amp;ie=UTF-8&amp;tbm=isch&amp;source=og&amp;sa=N&amp;tab=wi&amp;ei=Na1_ULycB42TswaNiIGIBQ</a:t>
            </a:r>
          </a:p>
          <a:p>
            <a:pPr marL="0" indent="0">
              <a:buNone/>
            </a:pPr>
            <a:r>
              <a:rPr lang="cs-CZ" sz="900" dirty="0"/>
              <a:t>http://www.google.cz/search?hl=cs&amp;cp=19&amp;gs_id=26&amp;xhr=t&amp;q=hladk%C3%A1+svalov%C3%A1+tk%C3%A1%C5%88&amp;bav=on.2,or.r_gc.r_pw.r_qf.&amp;</a:t>
            </a:r>
            <a:r>
              <a:rPr lang="cs-CZ" sz="900" dirty="0" smtClean="0"/>
              <a:t>bpcl=35440803&amp;biw=1366&amp;bih=651&amp;wrapid=tljp1350544275109036&amp;um=1&amp;ie=UTF-8&amp;tbm=isch&amp;source=og&amp;sa=N&amp;tab=wi&amp;ei=Na1_ULycB42TswaNiIGIBQ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cs&amp;pq</a:t>
            </a:r>
            <a:r>
              <a:rPr lang="cs-CZ" sz="900" dirty="0"/>
              <a:t>=hladk%C3%A1+svalov%C3%A1+tk%C3%A1%C5%88&amp;cp=21&amp;gs_id=2q&amp;xhr=</a:t>
            </a:r>
            <a:r>
              <a:rPr lang="cs-CZ" sz="900" dirty="0" err="1"/>
              <a:t>t&amp;q</a:t>
            </a:r>
            <a:r>
              <a:rPr lang="cs-CZ" sz="900" dirty="0"/>
              <a:t>=kostern%C3%AD+srde%C4%8Dn%C3%AD+tk%C3%A1%C5%88&amp;bav=on.2,or.r_gc.r_pw.r_qf.&amp;bpcl=35440803&amp;biw=1366&amp;bih=651&amp;wrapid=tljp1350544590240244&amp;um=1&amp;ie=UTF-8&amp;tbm=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=e65_UPHgE8-Lswal74DoCA#um=1&amp;hl=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=1&amp;q=kostern%C3%AD+svalov%C3%A1+tkn%C3%A1%C5%88&amp;oq=kostern%C3%AD+svalov%C3%A1+tkn%C3%A1%C5%88&amp;gs_l=img.12...8404.29212.0.31864.33.27.3.2.2.2.1538.7583.4j9j4j6j1j2j8-1.27.0...0.0...1c.1.BQkKsum9O4o&amp;bav=on.2,or.r_gc.r_pw.r_qf.&amp;</a:t>
            </a:r>
            <a:r>
              <a:rPr lang="cs-CZ" sz="900" dirty="0" smtClean="0"/>
              <a:t>fp=426f382ff858f715&amp;bpcl=35440803&amp;biw=1366&amp;bih=651</a:t>
            </a:r>
          </a:p>
          <a:p>
            <a:pPr marL="0" indent="0">
              <a:buNone/>
            </a:pP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www.google.cz/search?q=kostern%C3%AD+svalov%C3%A1+tk%C3%A1%C5%88&amp;um=1&amp;hl=cs&amp;tbm=shop&amp;source=lnms&amp;sa=X&amp;ei=oq5_UO6XItHktQbO1oHIDg&amp;ved=0CAsQ_AUoBQ&amp;biw=1366&amp;bih=651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http://www.google.cz/search?hl=cs&amp;ds=sh&amp;pq=kostern%C3%AD+svalov%C3%A1+tk%C3%A1%C5%88&amp;cp=12&amp;gs_id=25&amp;xhr=t&amp;q=srde%C4%8Dn%C3%AD+tk%C3%A1%C5%88&amp;bav=on.2,or.r_gc.r_pw.r_qf.&amp;</a:t>
            </a:r>
            <a:r>
              <a:rPr lang="cs-CZ" sz="900" dirty="0" smtClean="0"/>
              <a:t>bpcl=35440803&amp;biw=1366&amp;bih=651&amp;wrapid=tljp1350544846830042&amp;um=1&amp;ie=UTF-8&amp;tbm=isch&amp;source=og&amp;sa=N&amp;tab=fi&amp;ei=wK9_UMSpK5HKtAbBgYGYCw</a:t>
            </a:r>
          </a:p>
          <a:p>
            <a:pPr marL="0" indent="0">
              <a:buNone/>
            </a:pPr>
            <a:r>
              <a:rPr lang="cs-CZ" sz="900" dirty="0">
                <a:hlinkClick r:id="rId8"/>
              </a:rPr>
              <a:t>http://www.google.cz/</a:t>
            </a:r>
            <a:r>
              <a:rPr lang="cs-CZ" sz="900" dirty="0" err="1">
                <a:hlinkClick r:id="rId8"/>
              </a:rPr>
              <a:t>search?num</a:t>
            </a:r>
            <a:r>
              <a:rPr lang="cs-CZ" sz="900" dirty="0">
                <a:hlinkClick r:id="rId8"/>
              </a:rPr>
              <a:t>=10&amp;hl=</a:t>
            </a:r>
            <a:r>
              <a:rPr lang="cs-CZ" sz="900" dirty="0" err="1">
                <a:hlinkClick r:id="rId8"/>
              </a:rPr>
              <a:t>cs&amp;site</a:t>
            </a:r>
            <a:r>
              <a:rPr lang="cs-CZ" sz="900" dirty="0">
                <a:hlinkClick r:id="rId8"/>
              </a:rPr>
              <a:t>=</a:t>
            </a:r>
            <a:r>
              <a:rPr lang="cs-CZ" sz="900" dirty="0" err="1">
                <a:hlinkClick r:id="rId8"/>
              </a:rPr>
              <a:t>imghp&amp;tbm</a:t>
            </a:r>
            <a:r>
              <a:rPr lang="cs-CZ" sz="900" dirty="0">
                <a:hlinkClick r:id="rId8"/>
              </a:rPr>
              <a:t>=</a:t>
            </a:r>
            <a:r>
              <a:rPr lang="cs-CZ" sz="900" dirty="0" err="1">
                <a:hlinkClick r:id="rId8"/>
              </a:rPr>
              <a:t>isch&amp;source</a:t>
            </a:r>
            <a:r>
              <a:rPr lang="cs-CZ" sz="900" dirty="0">
                <a:hlinkClick r:id="rId8"/>
              </a:rPr>
              <a:t>=</a:t>
            </a:r>
            <a:r>
              <a:rPr lang="cs-CZ" sz="900" dirty="0" err="1">
                <a:hlinkClick r:id="rId8"/>
              </a:rPr>
              <a:t>hp&amp;biw</a:t>
            </a:r>
            <a:r>
              <a:rPr lang="cs-CZ" sz="900" dirty="0">
                <a:hlinkClick r:id="rId8"/>
              </a:rPr>
              <a:t>=1366&amp;bih=651&amp;q=</a:t>
            </a:r>
            <a:r>
              <a:rPr lang="cs-CZ" sz="900" dirty="0" err="1">
                <a:hlinkClick r:id="rId8"/>
              </a:rPr>
              <a:t>krev+pod+mikroskopem&amp;oq</a:t>
            </a:r>
            <a:r>
              <a:rPr lang="cs-CZ" sz="900" dirty="0">
                <a:hlinkClick r:id="rId8"/>
              </a:rPr>
              <a:t>=</a:t>
            </a:r>
            <a:r>
              <a:rPr lang="cs-CZ" sz="900" dirty="0" err="1">
                <a:hlinkClick r:id="rId8"/>
              </a:rPr>
              <a:t>krev&amp;gs_l</a:t>
            </a:r>
            <a:r>
              <a:rPr lang="cs-CZ" sz="900" dirty="0">
                <a:hlinkClick r:id="rId8"/>
              </a:rPr>
              <a:t>=img.1.5.0l10.1943.3200.0.11050.4.4.0.0.0.0.192.594.0j4.4.0...0.0...</a:t>
            </a:r>
            <a:r>
              <a:rPr lang="cs-CZ" sz="900" dirty="0" smtClean="0">
                <a:hlinkClick r:id="rId8"/>
              </a:rPr>
              <a:t>1ac.1.085K7OpsPYk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</a:t>
            </a:r>
            <a:r>
              <a:rPr lang="cs-CZ" sz="900" dirty="0" err="1"/>
              <a:t>krev+pod+mikroskopem&amp;oq</a:t>
            </a:r>
            <a:r>
              <a:rPr lang="cs-CZ" sz="900" dirty="0"/>
              <a:t>=</a:t>
            </a:r>
            <a:r>
              <a:rPr lang="cs-CZ" sz="900" dirty="0" err="1"/>
              <a:t>krev&amp;gs_l</a:t>
            </a:r>
            <a:r>
              <a:rPr lang="cs-CZ" sz="900" dirty="0"/>
              <a:t>=img.1.5.0l10.1943.3200.0.11050.4.4.0.0.0.0.192.594.0j4.4.0...0.0...1ac.1.085K7OpsPYk#hl=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=1&amp;q=tk%C3%A1%C5%88ov%C3%BD+mok&amp;oq=tk%C3%A1%C5%88ov%C3%BD+mok&amp;gs_l=img.12..0.77591.84750.0.87650.30.17.0.3.3.4.363.1925.8j6j1j1.16.0...0.0...1c.1.vICA0lsQKOQ&amp;bav=on.2,or.r_gc.r_pw.r_qf.&amp;</a:t>
            </a:r>
            <a:r>
              <a:rPr lang="cs-CZ" sz="900" dirty="0" smtClean="0"/>
              <a:t>fp=426f382ff858f715&amp;bpcl=35440803&amp;biw=1366&amp;bih=651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</a:t>
            </a:r>
            <a:r>
              <a:rPr lang="cs-CZ" sz="900" dirty="0" err="1"/>
              <a:t>krev+pod+mikroskopem&amp;oq</a:t>
            </a:r>
            <a:r>
              <a:rPr lang="cs-CZ" sz="900" dirty="0"/>
              <a:t>=</a:t>
            </a:r>
            <a:r>
              <a:rPr lang="cs-CZ" sz="900" dirty="0" err="1"/>
              <a:t>krev&amp;gs_l</a:t>
            </a:r>
            <a:r>
              <a:rPr lang="cs-CZ" sz="900" dirty="0"/>
              <a:t>=img.1.5.0l10.1943.3200.0.11050.4.4.0.0.0.0.192.594.0j4.4.0...0.0...1ac.1.085K7OpsPYk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6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469</TotalTime>
  <Words>460</Words>
  <Application>Microsoft Office PowerPoint</Application>
  <PresentationFormat>Předvádění na obrazovce (4:3)</PresentationFormat>
  <Paragraphs>193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Tkáně </vt:lpstr>
      <vt:lpstr>osnova</vt:lpstr>
      <vt:lpstr>Tkáně</vt:lpstr>
      <vt:lpstr>Tkáň výstelková - epitelová</vt:lpstr>
      <vt:lpstr>Tkáň pojivová - podpůrná</vt:lpstr>
      <vt:lpstr>Tkáň Pojivová - podpůrná</vt:lpstr>
      <vt:lpstr>Tkáň pojivová - podpůrná</vt:lpstr>
      <vt:lpstr>Tkáň pojivová - podpůrná </vt:lpstr>
      <vt:lpstr>Tkáň nervová</vt:lpstr>
      <vt:lpstr>Tkáň svalová</vt:lpstr>
      <vt:lpstr>Tkáň svalová</vt:lpstr>
      <vt:lpstr>Tkáň svalová</vt:lpstr>
      <vt:lpstr>Svalová tkáň</vt:lpstr>
      <vt:lpstr>Tkáň tekutá – tělní tekutiny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56</cp:revision>
  <dcterms:created xsi:type="dcterms:W3CDTF">2012-10-08T12:35:50Z</dcterms:created>
  <dcterms:modified xsi:type="dcterms:W3CDTF">2012-10-19T10:36:44Z</dcterms:modified>
</cp:coreProperties>
</file>