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DD46D-AC7B-47EE-9FE8-0BC72D4031B6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DD46D-AC7B-47EE-9FE8-0BC72D4031B6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DD46D-AC7B-47EE-9FE8-0BC72D4031B6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DD46D-AC7B-47EE-9FE8-0BC72D4031B6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DD46D-AC7B-47EE-9FE8-0BC72D4031B6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DD46D-AC7B-47EE-9FE8-0BC72D4031B6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DD46D-AC7B-47EE-9FE8-0BC72D4031B6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DD46D-AC7B-47EE-9FE8-0BC72D4031B6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DD46D-AC7B-47EE-9FE8-0BC72D4031B6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DD46D-AC7B-47EE-9FE8-0BC72D4031B6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DD46D-AC7B-47EE-9FE8-0BC72D4031B6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6BDD46D-AC7B-47EE-9FE8-0BC72D4031B6}" type="datetimeFigureOut">
              <a:rPr lang="cs-CZ" smtClean="0"/>
              <a:t>18.10.2012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674DBAF-8BB2-4B88-AF8A-DCEDE87D3DB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search?hl=cs&amp;cp=3&amp;gs_id=e&amp;xhr=t&amp;q=bu%C5%88ka&amp;bav=on.2,or.r_gc.r_pw.r_qf.&amp;bpcl=35277026&amp;biw=1366&amp;bih=651&amp;wrapid=tljp135046633673604&amp;um=1&amp;ie=UTF-8&amp;tbm=isch&amp;source=og&amp;sa=N&amp;tab=wi&amp;ei=wHx-UMelAszJswbApYGwBw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Buňka</a:t>
            </a:r>
            <a:endParaRPr lang="cs-CZ" dirty="0"/>
          </a:p>
        </p:txBody>
      </p:sp>
      <p:pic>
        <p:nvPicPr>
          <p:cNvPr id="3074" name="Picture 2" descr="http://t0.gstatic.com/images?q=tbn:ANd9GcSZqI8oKKNkHbNT0Z0iP0-fXevGw-jwQPdLt0qQcJdn58n6-CZ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980728"/>
            <a:ext cx="4680520" cy="3761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472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1. Doplňte chybějící slova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1"/>
          </p:nvPr>
        </p:nvSpPr>
        <p:spPr>
          <a:xfrm>
            <a:off x="251520" y="1268760"/>
            <a:ext cx="4464496" cy="5589240"/>
          </a:xfrm>
        </p:spPr>
        <p:txBody>
          <a:bodyPr>
            <a:normAutofit fontScale="55000" lnSpcReduction="20000"/>
          </a:bodyPr>
          <a:lstStyle/>
          <a:p>
            <a:pPr marL="457200" indent="-457200">
              <a:buClrTx/>
              <a:buFont typeface="+mj-lt"/>
              <a:buAutoNum type="arabicParenR"/>
            </a:pPr>
            <a:r>
              <a:rPr lang="cs-CZ" sz="3200" dirty="0" smtClean="0"/>
              <a:t>Buňka je </a:t>
            </a:r>
          </a:p>
          <a:p>
            <a:pPr marL="0" indent="0">
              <a:buClrTx/>
              <a:buNone/>
            </a:pPr>
            <a:r>
              <a:rPr lang="cs-CZ" sz="3200" dirty="0"/>
              <a:t> </a:t>
            </a:r>
            <a:r>
              <a:rPr lang="cs-CZ" sz="3200" dirty="0" smtClean="0"/>
              <a:t>   </a:t>
            </a:r>
          </a:p>
          <a:p>
            <a:pPr marL="0" indent="0">
              <a:buClrTx/>
              <a:buNone/>
            </a:pPr>
            <a:endParaRPr lang="cs-CZ" sz="3200" dirty="0" smtClean="0"/>
          </a:p>
          <a:p>
            <a:pPr marL="0" indent="0">
              <a:buClrTx/>
              <a:buNone/>
            </a:pPr>
            <a:r>
              <a:rPr lang="cs-CZ" sz="3200" dirty="0" smtClean="0"/>
              <a:t>       </a:t>
            </a:r>
            <a:r>
              <a:rPr lang="cs-CZ" sz="3200" dirty="0" smtClean="0"/>
              <a:t>…………………………..........</a:t>
            </a:r>
            <a:endParaRPr lang="cs-CZ" sz="3200" dirty="0"/>
          </a:p>
          <a:p>
            <a:pPr marL="457200" indent="-457200">
              <a:buClrTx/>
              <a:buFont typeface="+mj-lt"/>
              <a:buAutoNum type="arabicParenR"/>
            </a:pPr>
            <a:endParaRPr lang="cs-CZ" sz="3200" dirty="0" smtClean="0"/>
          </a:p>
          <a:p>
            <a:pPr marL="514350" indent="-514350">
              <a:buClrTx/>
              <a:buFont typeface="+mj-lt"/>
              <a:buAutoNum type="arabicParenR" startAt="2"/>
            </a:pPr>
            <a:r>
              <a:rPr lang="cs-CZ" sz="3200" dirty="0" smtClean="0"/>
              <a:t>Vnitřek </a:t>
            </a:r>
            <a:r>
              <a:rPr lang="cs-CZ" sz="3200" dirty="0" smtClean="0"/>
              <a:t>buňky vyplňuje </a:t>
            </a:r>
            <a:endParaRPr lang="cs-CZ" sz="3200" dirty="0" smtClean="0"/>
          </a:p>
          <a:p>
            <a:pPr marL="514350" indent="-514350">
              <a:buClrTx/>
              <a:buFont typeface="+mj-lt"/>
              <a:buAutoNum type="arabicParenR" startAt="2"/>
            </a:pPr>
            <a:endParaRPr lang="cs-CZ" sz="3200" dirty="0"/>
          </a:p>
          <a:p>
            <a:pPr marL="0" indent="0">
              <a:buClrTx/>
              <a:buNone/>
            </a:pPr>
            <a:endParaRPr lang="cs-CZ" sz="3200" dirty="0" smtClean="0"/>
          </a:p>
          <a:p>
            <a:pPr marL="0" indent="0">
              <a:buClrTx/>
              <a:buNone/>
            </a:pPr>
            <a:r>
              <a:rPr lang="cs-CZ" sz="3200" dirty="0" smtClean="0"/>
              <a:t>       ………………………………….</a:t>
            </a:r>
            <a:r>
              <a:rPr lang="cs-CZ" sz="3200" dirty="0" smtClean="0"/>
              <a:t>	</a:t>
            </a:r>
          </a:p>
          <a:p>
            <a:pPr marL="514350" indent="-514350">
              <a:buClrTx/>
              <a:buFont typeface="+mj-lt"/>
              <a:buAutoNum type="arabicParenR" startAt="2"/>
            </a:pPr>
            <a:endParaRPr lang="cs-CZ" sz="3200" dirty="0" smtClean="0"/>
          </a:p>
          <a:p>
            <a:pPr marL="514350" indent="-514350">
              <a:buClrTx/>
              <a:buFont typeface="+mj-lt"/>
              <a:buAutoNum type="arabicParenR" startAt="2"/>
            </a:pPr>
            <a:endParaRPr lang="cs-CZ" sz="3200" dirty="0" smtClean="0"/>
          </a:p>
          <a:p>
            <a:pPr marL="514350" indent="-514350">
              <a:buClrTx/>
              <a:buFont typeface="+mj-lt"/>
              <a:buAutoNum type="arabicParenR" startAt="3"/>
            </a:pPr>
            <a:r>
              <a:rPr lang="cs-CZ" sz="3200" dirty="0" smtClean="0"/>
              <a:t>Energetickými centry buněk jsou </a:t>
            </a:r>
            <a:endParaRPr lang="cs-CZ" sz="3200" dirty="0" smtClean="0"/>
          </a:p>
          <a:p>
            <a:pPr marL="0" indent="0">
              <a:buClrTx/>
              <a:buNone/>
            </a:pPr>
            <a:r>
              <a:rPr lang="cs-CZ" sz="3200" dirty="0"/>
              <a:t> </a:t>
            </a:r>
            <a:endParaRPr lang="cs-CZ" sz="3200" dirty="0" smtClean="0"/>
          </a:p>
          <a:p>
            <a:pPr marL="0" indent="0">
              <a:buClrTx/>
              <a:buNone/>
            </a:pPr>
            <a:endParaRPr lang="cs-CZ" sz="3200" dirty="0" smtClean="0"/>
          </a:p>
          <a:p>
            <a:pPr marL="0" indent="0">
              <a:buClrTx/>
              <a:buNone/>
            </a:pPr>
            <a:r>
              <a:rPr lang="cs-CZ" sz="3200" dirty="0" smtClean="0"/>
              <a:t>       ……………………………………. </a:t>
            </a:r>
            <a:endParaRPr lang="cs-CZ" sz="3200" dirty="0" smtClean="0"/>
          </a:p>
          <a:p>
            <a:pPr marL="457200" indent="-457200">
              <a:buFont typeface="+mj-lt"/>
              <a:buAutoNum type="arabicParenR" startAt="2"/>
            </a:pPr>
            <a:endParaRPr lang="cs-CZ" dirty="0"/>
          </a:p>
          <a:p>
            <a:pPr marL="457200" indent="-457200">
              <a:buFont typeface="+mj-lt"/>
              <a:buAutoNum type="arabicParenR" startAt="2"/>
            </a:pPr>
            <a:endParaRPr lang="cs-CZ" dirty="0" smtClean="0"/>
          </a:p>
          <a:p>
            <a:pPr marL="457200" indent="-457200">
              <a:buAutoNum type="arabicParenR" startAt="2"/>
            </a:pPr>
            <a:endParaRPr lang="cs-CZ" dirty="0" smtClean="0"/>
          </a:p>
          <a:p>
            <a:pPr marL="457200" indent="-457200">
              <a:buAutoNum type="arabicParenR" startAt="2"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	</a:t>
            </a:r>
          </a:p>
          <a:p>
            <a:pPr marL="457200" indent="-457200">
              <a:buAutoNum type="arabicPeriod"/>
            </a:pPr>
            <a:endParaRPr lang="cs-CZ" sz="2400" dirty="0" smtClean="0"/>
          </a:p>
          <a:p>
            <a:pPr marL="457200" indent="-457200">
              <a:buAutoNum type="arabicPeriod"/>
            </a:pP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648200" y="1124744"/>
            <a:ext cx="4343400" cy="5589240"/>
          </a:xfrm>
        </p:spPr>
        <p:txBody>
          <a:bodyPr>
            <a:noAutofit/>
          </a:bodyPr>
          <a:lstStyle/>
          <a:p>
            <a:pPr marL="514350" indent="-514350">
              <a:buClrTx/>
              <a:buFont typeface="+mj-lt"/>
              <a:buAutoNum type="arabicParenR" startAt="3"/>
            </a:pPr>
            <a:r>
              <a:rPr lang="cs-CZ" sz="2000" dirty="0"/>
              <a:t>Bílkoviny jsou syntetizovány v </a:t>
            </a:r>
            <a:endParaRPr lang="cs-CZ" sz="2000" dirty="0" smtClean="0"/>
          </a:p>
          <a:p>
            <a:pPr marL="514350" indent="-514350">
              <a:buClrTx/>
              <a:buFont typeface="+mj-lt"/>
              <a:buAutoNum type="arabicParenR" startAt="3"/>
            </a:pPr>
            <a:endParaRPr lang="cs-CZ" sz="2000" dirty="0"/>
          </a:p>
          <a:p>
            <a:pPr marL="0" indent="0">
              <a:buClrTx/>
              <a:buNone/>
            </a:pPr>
            <a:endParaRPr lang="cs-CZ" sz="2000" dirty="0" smtClean="0"/>
          </a:p>
          <a:p>
            <a:pPr marL="0" indent="0">
              <a:buClrTx/>
              <a:buNone/>
            </a:pPr>
            <a:r>
              <a:rPr lang="cs-CZ" sz="2000" dirty="0" smtClean="0"/>
              <a:t>        ………………………………….</a:t>
            </a:r>
            <a:endParaRPr lang="cs-CZ" sz="2000" dirty="0"/>
          </a:p>
          <a:p>
            <a:pPr marL="514350" indent="-514350">
              <a:buClrTx/>
              <a:buFont typeface="+mj-lt"/>
              <a:buAutoNum type="arabicParenR" startAt="3"/>
            </a:pPr>
            <a:endParaRPr lang="cs-CZ" sz="2000" dirty="0"/>
          </a:p>
          <a:p>
            <a:pPr marL="514350" indent="-514350">
              <a:buClrTx/>
              <a:buFont typeface="+mj-lt"/>
              <a:buAutoNum type="arabicParenR" startAt="3"/>
            </a:pPr>
            <a:endParaRPr lang="cs-CZ" sz="2000" dirty="0" smtClean="0"/>
          </a:p>
          <a:p>
            <a:pPr marL="514350" indent="-514350">
              <a:buClrTx/>
              <a:buFont typeface="+mj-lt"/>
              <a:buAutoNum type="arabicParenR" startAt="4"/>
            </a:pPr>
            <a:r>
              <a:rPr lang="cs-CZ" sz="2000" dirty="0" smtClean="0"/>
              <a:t>Zapište </a:t>
            </a:r>
            <a:r>
              <a:rPr lang="cs-CZ" sz="2000" dirty="0"/>
              <a:t>fáze mitózy </a:t>
            </a:r>
            <a:endParaRPr lang="cs-CZ" sz="2000" dirty="0" smtClean="0"/>
          </a:p>
          <a:p>
            <a:pPr marL="0" indent="0">
              <a:buClrTx/>
              <a:buNone/>
            </a:pPr>
            <a:endParaRPr lang="cs-CZ" sz="2000" dirty="0" smtClean="0"/>
          </a:p>
          <a:p>
            <a:pPr marL="0" indent="0">
              <a:buClrTx/>
              <a:buNone/>
            </a:pPr>
            <a:endParaRPr lang="cs-CZ" sz="2000" dirty="0" smtClean="0"/>
          </a:p>
          <a:p>
            <a:pPr marL="0" indent="0">
              <a:buClrTx/>
              <a:buNone/>
            </a:pPr>
            <a:r>
              <a:rPr lang="cs-CZ" sz="2000" dirty="0" smtClean="0"/>
              <a:t>        ..……………………………….</a:t>
            </a:r>
            <a:r>
              <a:rPr lang="cs-CZ" sz="2000" dirty="0"/>
              <a:t>	</a:t>
            </a:r>
          </a:p>
          <a:p>
            <a:pPr marL="514350" indent="-514350">
              <a:buClrTx/>
              <a:buFont typeface="+mj-lt"/>
              <a:buAutoNum type="arabicParenR" startAt="4"/>
            </a:pPr>
            <a:endParaRPr lang="cs-CZ" sz="2000" dirty="0"/>
          </a:p>
          <a:p>
            <a:pPr marL="514350" indent="-514350">
              <a:buClrTx/>
              <a:buFont typeface="+mj-lt"/>
              <a:buAutoNum type="arabicParenR" startAt="4"/>
            </a:pPr>
            <a:endParaRPr lang="cs-CZ" sz="2000" dirty="0"/>
          </a:p>
          <a:p>
            <a:pPr marL="514350" indent="-514350">
              <a:buClrTx/>
              <a:buFont typeface="+mj-lt"/>
              <a:buAutoNum type="arabicParenR" startAt="5"/>
            </a:pPr>
            <a:r>
              <a:rPr lang="cs-CZ" sz="2000" dirty="0"/>
              <a:t>Zapište z chemické složení chromozómů  </a:t>
            </a:r>
            <a:endParaRPr lang="cs-CZ" sz="2000" dirty="0" smtClean="0"/>
          </a:p>
          <a:p>
            <a:pPr marL="0" indent="0">
              <a:buClrTx/>
              <a:buNone/>
            </a:pPr>
            <a:endParaRPr lang="cs-CZ" sz="2000" dirty="0" smtClean="0"/>
          </a:p>
          <a:p>
            <a:pPr marL="0" indent="0">
              <a:buClrTx/>
              <a:buNone/>
            </a:pPr>
            <a:endParaRPr lang="cs-CZ" sz="2000" dirty="0" smtClean="0"/>
          </a:p>
          <a:p>
            <a:pPr marL="0" indent="0">
              <a:buClrTx/>
              <a:buNone/>
            </a:pPr>
            <a:r>
              <a:rPr lang="cs-CZ" sz="2000" dirty="0" smtClean="0"/>
              <a:t>         …………….…………………</a:t>
            </a:r>
            <a:r>
              <a:rPr lang="cs-CZ" sz="2000" dirty="0"/>
              <a:t>	</a:t>
            </a: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35747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Vyberte správné odpovědi a </a:t>
            </a:r>
            <a:r>
              <a:rPr lang="cs-CZ" dirty="0" smtClean="0"/>
              <a:t>označte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51411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dirty="0" smtClean="0"/>
              <a:t>1.Plazmatická membrána je </a:t>
            </a:r>
            <a:r>
              <a:rPr lang="cs-CZ" sz="2000" dirty="0" smtClean="0"/>
              <a:t>složena:</a:t>
            </a: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lvl="1" indent="-342900">
              <a:buFont typeface="+mj-lt"/>
              <a:buAutoNum type="alphaLcParenR"/>
            </a:pPr>
            <a:r>
              <a:rPr lang="cs-CZ" sz="1800" dirty="0"/>
              <a:t>p</a:t>
            </a:r>
            <a:r>
              <a:rPr lang="cs-CZ" sz="1800" dirty="0" smtClean="0"/>
              <a:t>ouze z lipidů</a:t>
            </a:r>
          </a:p>
          <a:p>
            <a:pPr lvl="1" indent="-342900">
              <a:buFont typeface="+mj-lt"/>
              <a:buAutoNum type="alphaLcParenR"/>
            </a:pPr>
            <a:r>
              <a:rPr lang="cs-CZ" sz="1800" dirty="0"/>
              <a:t>p</a:t>
            </a:r>
            <a:r>
              <a:rPr lang="cs-CZ" sz="1800" dirty="0" smtClean="0"/>
              <a:t>ouze z bílkovin</a:t>
            </a:r>
          </a:p>
          <a:p>
            <a:pPr lvl="1" indent="-342900">
              <a:buFont typeface="+mj-lt"/>
              <a:buAutoNum type="alphaLcParenR"/>
            </a:pPr>
            <a:r>
              <a:rPr lang="cs-CZ" sz="1800" dirty="0"/>
              <a:t>l</a:t>
            </a:r>
            <a:r>
              <a:rPr lang="cs-CZ" sz="1800" dirty="0" smtClean="0"/>
              <a:t>ipidů a sacharidů</a:t>
            </a:r>
          </a:p>
          <a:p>
            <a:pPr lvl="1" indent="-342900">
              <a:buFont typeface="+mj-lt"/>
              <a:buAutoNum type="alphaLcParenR"/>
            </a:pPr>
            <a:r>
              <a:rPr lang="cs-CZ" sz="1800" dirty="0" smtClean="0"/>
              <a:t>lipidů a bílkovin</a:t>
            </a:r>
          </a:p>
          <a:p>
            <a:pPr marL="400050" lvl="1" indent="0">
              <a:buNone/>
            </a:pPr>
            <a:endParaRPr lang="cs-CZ" sz="1600" dirty="0" smtClean="0"/>
          </a:p>
          <a:p>
            <a:pPr lvl="1" indent="-342900">
              <a:buFont typeface="+mj-lt"/>
              <a:buAutoNum type="arabicPeriod"/>
            </a:pPr>
            <a:endParaRPr lang="cs-CZ" sz="1600" dirty="0" smtClean="0"/>
          </a:p>
          <a:p>
            <a:pPr marL="0" indent="0">
              <a:buNone/>
            </a:pPr>
            <a:r>
              <a:rPr lang="cs-CZ" sz="2000" dirty="0" smtClean="0"/>
              <a:t>2.Ribozómy se nacházejí :</a:t>
            </a:r>
          </a:p>
          <a:p>
            <a:pPr marL="0" indent="0">
              <a:buNone/>
            </a:pPr>
            <a:endParaRPr lang="cs-CZ" sz="2000" dirty="0" smtClean="0"/>
          </a:p>
          <a:p>
            <a:pPr marL="857250" lvl="1" indent="-457200">
              <a:buFont typeface="+mj-lt"/>
              <a:buAutoNum type="alphaLcParenR"/>
            </a:pPr>
            <a:r>
              <a:rPr lang="cs-CZ" sz="1800" dirty="0"/>
              <a:t>p</a:t>
            </a:r>
            <a:r>
              <a:rPr lang="cs-CZ" sz="1800" dirty="0" smtClean="0"/>
              <a:t>ouze v cytoplazmě</a:t>
            </a:r>
          </a:p>
          <a:p>
            <a:pPr marL="857250" lvl="1" indent="-457200">
              <a:buFont typeface="+mj-lt"/>
              <a:buAutoNum type="alphaLcParenR"/>
            </a:pPr>
            <a:r>
              <a:rPr lang="cs-CZ" sz="1800" dirty="0"/>
              <a:t>j</a:t>
            </a:r>
            <a:r>
              <a:rPr lang="cs-CZ" sz="1800" dirty="0" smtClean="0"/>
              <a:t>sou součástí endoplazmatického retikula</a:t>
            </a:r>
          </a:p>
          <a:p>
            <a:pPr marL="857250" lvl="1" indent="-457200">
              <a:buFont typeface="+mj-lt"/>
              <a:buAutoNum type="alphaLcParenR"/>
            </a:pPr>
            <a:r>
              <a:rPr lang="cs-CZ" sz="1800" dirty="0"/>
              <a:t>p</a:t>
            </a:r>
            <a:r>
              <a:rPr lang="cs-CZ" sz="1800" dirty="0" smtClean="0"/>
              <a:t>ouze na mitochondriích</a:t>
            </a:r>
          </a:p>
          <a:p>
            <a:pPr marL="857250" lvl="1" indent="-457200">
              <a:buFont typeface="+mj-lt"/>
              <a:buAutoNum type="alphaLcParenR"/>
            </a:pPr>
            <a:r>
              <a:rPr lang="cs-CZ" sz="1800" dirty="0"/>
              <a:t>v</a:t>
            </a:r>
            <a:r>
              <a:rPr lang="cs-CZ" sz="1800" dirty="0" smtClean="0"/>
              <a:t> cytoplazmě a endoplazmatickém retikulu</a:t>
            </a:r>
            <a:endParaRPr lang="cs-CZ" sz="1800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4765104" y="1600200"/>
            <a:ext cx="4343400" cy="51411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dirty="0" smtClean="0"/>
              <a:t>3. Lysozomy :</a:t>
            </a:r>
          </a:p>
          <a:p>
            <a:pPr marL="0" indent="0">
              <a:buNone/>
            </a:pPr>
            <a:endParaRPr lang="cs-CZ" sz="2000" dirty="0" smtClean="0"/>
          </a:p>
          <a:p>
            <a:pPr marL="857250" lvl="1" indent="-457200">
              <a:buFont typeface="+mj-lt"/>
              <a:buAutoNum type="alphaLcParenR"/>
            </a:pPr>
            <a:r>
              <a:rPr lang="cs-CZ" sz="1800" dirty="0"/>
              <a:t>j</a:t>
            </a:r>
            <a:r>
              <a:rPr lang="cs-CZ" sz="1800" dirty="0" smtClean="0"/>
              <a:t>sou odštěpeny z </a:t>
            </a:r>
            <a:r>
              <a:rPr lang="cs-CZ" sz="1800" dirty="0"/>
              <a:t>G</a:t>
            </a:r>
            <a:r>
              <a:rPr lang="cs-CZ" sz="1800" dirty="0" smtClean="0"/>
              <a:t>olgiho aparátu</a:t>
            </a:r>
          </a:p>
          <a:p>
            <a:pPr marL="857250" lvl="1" indent="-457200">
              <a:buFont typeface="+mj-lt"/>
              <a:buAutoNum type="alphaLcParenR"/>
            </a:pPr>
            <a:r>
              <a:rPr lang="cs-CZ" sz="1800" dirty="0"/>
              <a:t>o</a:t>
            </a:r>
            <a:r>
              <a:rPr lang="cs-CZ" sz="1800" dirty="0" smtClean="0"/>
              <a:t>bsahují trávicí enzymy</a:t>
            </a:r>
          </a:p>
          <a:p>
            <a:pPr marL="857250" lvl="1" indent="-457200">
              <a:buFont typeface="+mj-lt"/>
              <a:buAutoNum type="alphaLcParenR"/>
            </a:pPr>
            <a:r>
              <a:rPr lang="cs-CZ" sz="1800" dirty="0"/>
              <a:t>j</a:t>
            </a:r>
            <a:r>
              <a:rPr lang="cs-CZ" sz="1800" dirty="0" smtClean="0"/>
              <a:t>sou součástí membrán</a:t>
            </a:r>
          </a:p>
          <a:p>
            <a:pPr marL="857250" lvl="1" indent="-457200">
              <a:buFont typeface="+mj-lt"/>
              <a:buAutoNum type="alphaLcParenR"/>
            </a:pPr>
            <a:r>
              <a:rPr lang="cs-CZ" sz="1800" dirty="0"/>
              <a:t>s</a:t>
            </a:r>
            <a:r>
              <a:rPr lang="cs-CZ" sz="1800" dirty="0" smtClean="0"/>
              <a:t>yntetizují tuky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4. Meiózou vznikají :</a:t>
            </a:r>
          </a:p>
          <a:p>
            <a:pPr marL="0" indent="0">
              <a:buNone/>
            </a:pPr>
            <a:endParaRPr lang="cs-CZ" sz="2000" dirty="0" smtClean="0"/>
          </a:p>
          <a:p>
            <a:pPr marL="857250" lvl="1" indent="-457200">
              <a:buFont typeface="+mj-lt"/>
              <a:buAutoNum type="alphaLcParenR"/>
            </a:pPr>
            <a:r>
              <a:rPr lang="cs-CZ" sz="1800" dirty="0" smtClean="0"/>
              <a:t>dceřiné buňky se stejným počtem chromozómů jako buňka mateřská</a:t>
            </a:r>
          </a:p>
          <a:p>
            <a:pPr marL="857250" lvl="1" indent="-457200">
              <a:buFont typeface="+mj-lt"/>
              <a:buAutoNum type="alphaLcParenR"/>
            </a:pPr>
            <a:r>
              <a:rPr lang="cs-CZ" sz="1800" dirty="0"/>
              <a:t>t</a:t>
            </a:r>
            <a:r>
              <a:rPr lang="cs-CZ" sz="1800" dirty="0" smtClean="0"/>
              <a:t>ělesné ( somatické ) buňky</a:t>
            </a:r>
          </a:p>
          <a:p>
            <a:pPr marL="857250" lvl="1" indent="-457200">
              <a:buFont typeface="+mj-lt"/>
              <a:buAutoNum type="alphaLcParenR"/>
            </a:pPr>
            <a:r>
              <a:rPr lang="cs-CZ" sz="1800" dirty="0"/>
              <a:t>p</a:t>
            </a:r>
            <a:r>
              <a:rPr lang="cs-CZ" sz="1800" dirty="0" smtClean="0"/>
              <a:t>ohlavní buňky</a:t>
            </a:r>
          </a:p>
          <a:p>
            <a:pPr marL="857250" lvl="1" indent="-457200">
              <a:buFont typeface="+mj-lt"/>
              <a:buAutoNum type="alphaLcParenR"/>
            </a:pPr>
            <a:r>
              <a:rPr lang="cs-CZ" sz="1800" dirty="0"/>
              <a:t>ž</a:t>
            </a:r>
            <a:r>
              <a:rPr lang="cs-CZ" sz="1800" dirty="0" smtClean="0"/>
              <a:t>ivočišné buňky</a:t>
            </a:r>
          </a:p>
          <a:p>
            <a:pPr marL="457200" indent="-457200">
              <a:buFont typeface="+mj-lt"/>
              <a:buAutoNum type="alphaLcParenR"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7326544"/>
            <a:ext cx="15459075" cy="1957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6507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Vyberte správné odpovědi a zapište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5.Drsné endoplazmatické retikulum:</a:t>
            </a:r>
          </a:p>
          <a:p>
            <a:pPr marL="0" indent="0">
              <a:buNone/>
            </a:pPr>
            <a:endParaRPr lang="cs-CZ" sz="1600" dirty="0" smtClean="0"/>
          </a:p>
          <a:p>
            <a:pPr marL="457200" indent="-457200">
              <a:buFont typeface="+mj-lt"/>
              <a:buAutoNum type="alphaLcParenR"/>
            </a:pPr>
            <a:r>
              <a:rPr lang="cs-CZ" sz="1600" dirty="0"/>
              <a:t>s</a:t>
            </a:r>
            <a:r>
              <a:rPr lang="cs-CZ" sz="1600" dirty="0" smtClean="0"/>
              <a:t>yntetizuje lipidy a glykogen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1600" dirty="0"/>
              <a:t>s</a:t>
            </a:r>
            <a:r>
              <a:rPr lang="cs-CZ" sz="1600" dirty="0" smtClean="0"/>
              <a:t>yntetizuje sacharidy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1600" dirty="0"/>
              <a:t>o</a:t>
            </a:r>
            <a:r>
              <a:rPr lang="cs-CZ" sz="1600" dirty="0" smtClean="0"/>
              <a:t>bsahuje ribozomy, které syntetizují bílkoviny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1600" dirty="0"/>
              <a:t>o</a:t>
            </a:r>
            <a:r>
              <a:rPr lang="cs-CZ" sz="1600" dirty="0" smtClean="0"/>
              <a:t>dštěpuje se z Golgiho aparátu</a:t>
            </a:r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r>
              <a:rPr lang="cs-CZ" sz="2000" dirty="0" smtClean="0"/>
              <a:t>6. Golgiho komplex </a:t>
            </a:r>
            <a:r>
              <a:rPr lang="cs-CZ" sz="2000" dirty="0"/>
              <a:t> </a:t>
            </a:r>
            <a:r>
              <a:rPr lang="cs-CZ" sz="2000" dirty="0" smtClean="0"/>
              <a:t>- aparát 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1600" dirty="0"/>
              <a:t>z</a:t>
            </a:r>
            <a:r>
              <a:rPr lang="cs-CZ" sz="1600" dirty="0" smtClean="0"/>
              <a:t>ajišťuje syntézu bílkovin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1600" dirty="0"/>
              <a:t>j</a:t>
            </a:r>
            <a:r>
              <a:rPr lang="cs-CZ" sz="1600" dirty="0" smtClean="0"/>
              <a:t>e soustava propojených trubiček bez biomembrán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1600" dirty="0"/>
              <a:t>z</a:t>
            </a:r>
            <a:r>
              <a:rPr lang="cs-CZ" sz="1600" dirty="0" smtClean="0"/>
              <a:t>ajišťuje rozvod a uskladnění látek v buňce</a:t>
            </a:r>
          </a:p>
          <a:p>
            <a:pPr marL="457200" indent="-457200">
              <a:buFont typeface="+mj-lt"/>
              <a:buAutoNum type="alphaLcParenR"/>
            </a:pPr>
            <a:r>
              <a:rPr lang="cs-CZ" sz="1600" dirty="0"/>
              <a:t>p</a:t>
            </a:r>
            <a:r>
              <a:rPr lang="cs-CZ" sz="1600" dirty="0" smtClean="0"/>
              <a:t>atří mezi řídící centra buňky</a:t>
            </a:r>
          </a:p>
          <a:p>
            <a:pPr marL="457200" indent="-457200">
              <a:buFont typeface="+mj-lt"/>
              <a:buAutoNum type="alphaLcParenR"/>
            </a:pPr>
            <a:endParaRPr lang="cs-CZ" sz="1600" dirty="0" smtClean="0"/>
          </a:p>
          <a:p>
            <a:pPr marL="457200" indent="-457200">
              <a:buFont typeface="+mj-lt"/>
              <a:buAutoNum type="alphaLcParenR"/>
            </a:pPr>
            <a:endParaRPr lang="cs-CZ" sz="1600" dirty="0" smtClean="0"/>
          </a:p>
          <a:p>
            <a:pPr marL="457200" indent="-457200">
              <a:buFont typeface="+mj-lt"/>
              <a:buAutoNum type="alphaLcParenR"/>
            </a:pPr>
            <a:endParaRPr lang="cs-CZ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772816"/>
            <a:ext cx="3744416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2100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900" dirty="0">
                <a:hlinkClick r:id="rId2"/>
              </a:rPr>
              <a:t>http://www.google.cz/search?hl=cs&amp;cp=3&amp;gs_id=e&amp;xhr=t&amp;q=bu%C5%88ka&amp;bav=on.2,or.r_gc.r_pw.r_qf.&amp;</a:t>
            </a:r>
            <a:r>
              <a:rPr lang="cs-CZ" sz="900" dirty="0" smtClean="0">
                <a:hlinkClick r:id="rId2"/>
              </a:rPr>
              <a:t>bpcl=35277026&amp;biw=1366&amp;bih=651&amp;wrapid=tljp135046633673604&amp;um=1&amp;ie=UTF-8&amp;tbm=isch&amp;source=og&amp;sa=N&amp;tab=wi&amp;ei=wHx-UMelAszJswbApYGwBw</a:t>
            </a:r>
            <a:endParaRPr lang="cs-CZ" sz="900" dirty="0" smtClean="0"/>
          </a:p>
          <a:p>
            <a:r>
              <a:rPr lang="cs-CZ" sz="900" dirty="0"/>
              <a:t>http://www.google.cz/search?hl=cs&amp;cp=3&amp;gs_id=e&amp;xhr=t&amp;q=bu%C5%88ka&amp;bav=on.2,or.r_gc.r_pw.r_qf.&amp;bpcl=35277026&amp;biw=1366&amp;bih=651&amp;wrapid=tljp135046633673604&amp;um=1&amp;ie=UTF-8&amp;tbm=isch&amp;source=og&amp;sa=N&amp;tab=wi&amp;ei=wHx-UMelAszJswbApYGwBw</a:t>
            </a:r>
          </a:p>
        </p:txBody>
      </p:sp>
    </p:spTree>
    <p:extLst>
      <p:ext uri="{BB962C8B-B14F-4D97-AF65-F5344CB8AC3E}">
        <p14:creationId xmlns:p14="http://schemas.microsoft.com/office/powerpoint/2010/main" val="2752176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117</TotalTime>
  <Words>174</Words>
  <Application>Microsoft Office PowerPoint</Application>
  <PresentationFormat>Předvádění na obrazovce (4:3)</PresentationFormat>
  <Paragraphs>84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Cesta</vt:lpstr>
      <vt:lpstr>Test</vt:lpstr>
      <vt:lpstr>1. Doplňte chybějící slova </vt:lpstr>
      <vt:lpstr>Vyberte správné odpovědi a označte</vt:lpstr>
      <vt:lpstr>Vyberte správné odpovědi a zapište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Kamila Černá</dc:creator>
  <cp:lastModifiedBy>Kamila Černá</cp:lastModifiedBy>
  <cp:revision>20</cp:revision>
  <dcterms:created xsi:type="dcterms:W3CDTF">2012-10-09T15:11:06Z</dcterms:created>
  <dcterms:modified xsi:type="dcterms:W3CDTF">2012-10-18T11:00:59Z</dcterms:modified>
</cp:coreProperties>
</file>