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2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Karel" initials="K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CC9900"/>
    <a:srgbClr val="996633"/>
    <a:srgbClr val="6633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821" autoAdjust="0"/>
  </p:normalViewPr>
  <p:slideViewPr>
    <p:cSldViewPr>
      <p:cViewPr varScale="1">
        <p:scale>
          <a:sx n="57" d="100"/>
          <a:sy n="57" d="100"/>
        </p:scale>
        <p:origin x="-1224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2" d="100"/>
          <a:sy n="52" d="100"/>
        </p:scale>
        <p:origin x="-2342" y="-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04-06T14:36:13.568" idx="1">
    <p:pos x="10" y="10"/>
    <p:text/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6ABFD3B-7FC0-45C1-AF47-2204F64E5857}" type="datetimeFigureOut">
              <a:rPr lang="cs-CZ"/>
              <a:pPr>
                <a:defRPr/>
              </a:pPr>
              <a:t>14.10.2012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61644F05-83A4-4431-8F45-1256BDFB4A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27013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39E5E2-D4DA-4B63-A69C-2EE8EA8F74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668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FF60F3-7D31-443D-88A7-EEC41379C5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826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01EBE2-7FE9-4DFA-8D61-3376B3882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079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4FEA26-35A5-46E0-ABC8-39AA903EE9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762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4260E4-DDF6-4A79-BE7E-91A038A17F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282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984EB1-2BC4-49A8-9515-F4C2EB7963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545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691422-C640-44B5-B667-D9021025D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227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AD61FC-EAEE-4BAD-AD03-9D57974F7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738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9208C-D028-4D39-9AD5-24955F4C2C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19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66D7EE-4A01-4463-9160-503F4AB37F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317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6B3AE-C2E4-4D59-84ED-C32E29EF7A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571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9EC894-7746-4E13-97A6-174F04567B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31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FE33EAA-BC39-4150-9284-32754CED5D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/>
          </p:nvPr>
        </p:nvSpPr>
        <p:spPr>
          <a:xfrm>
            <a:off x="179388" y="-20638"/>
            <a:ext cx="8748712" cy="6858001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00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Název materiálu: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VY_52_INOVACE_28_Uspořádání_společnosti_ve_2._pol ._19._st._ib1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Autor: Mgr. Ivana Benešová 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Číslo projektu: CZ1.07/1.4.00/21.3355 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Datum tvorby: 4.3.2012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Vzdělávací oblast/obor/okruh: Člověk a jeho svět_Vlastivěda_Dějiny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Klíčové slovo: tovární velkovýroba, kapitál, kapitalisté,   volební právo, 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                        dělnické spolky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Anotace: Prezentace je určena pro žáky 5. ročníku.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               Slouží k prezentaci nové látky učitelem,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               procvičování a opakování učiva žáky.</a:t>
            </a:r>
          </a:p>
        </p:txBody>
      </p:sp>
      <p:sp>
        <p:nvSpPr>
          <p:cNvPr id="2051" name="Text Box 4"/>
          <p:cNvSpPr txBox="1">
            <a:spLocks noChangeArrowheads="1"/>
          </p:cNvSpPr>
          <p:nvPr/>
        </p:nvSpPr>
        <p:spPr bwMode="auto">
          <a:xfrm>
            <a:off x="323850" y="5805488"/>
            <a:ext cx="475297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 i="1">
                <a:solidFill>
                  <a:schemeClr val="bg1"/>
                </a:solidFill>
              </a:rPr>
              <a:t>Autorem materiálu a všech jeho částí, není-li uvedeno jinak, je </a:t>
            </a:r>
          </a:p>
          <a:p>
            <a:pPr eaLnBrk="1" hangingPunct="1"/>
            <a:r>
              <a:rPr lang="cs-CZ" sz="1200" b="1" i="1">
                <a:solidFill>
                  <a:schemeClr val="bg1"/>
                </a:solidFill>
              </a:rPr>
              <a:t>Mgr. Ivana Benešová.</a:t>
            </a:r>
          </a:p>
          <a:p>
            <a:pPr eaLnBrk="1" hangingPunct="1"/>
            <a:r>
              <a:rPr lang="cs-CZ" sz="1200" b="1" i="1">
                <a:solidFill>
                  <a:schemeClr val="bg1"/>
                </a:solidFill>
              </a:rPr>
              <a:t>Financováno z ESF a státního rozpočtu.</a:t>
            </a:r>
          </a:p>
          <a:p>
            <a:pPr eaLnBrk="1" hangingPunct="1"/>
            <a:endParaRPr lang="cs-CZ" sz="1000" b="1" i="1"/>
          </a:p>
        </p:txBody>
      </p:sp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919788" y="625633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5876925"/>
            <a:ext cx="2735263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  <a:ln>
            <a:noFill/>
            <a:miter lim="800000"/>
            <a:headEnd/>
            <a:tailEnd/>
          </a:ln>
        </p:spPr>
        <p:txBody>
          <a:bodyPr/>
          <a:lstStyle/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sz="3600" b="1" dirty="0" smtClean="0"/>
              <a:t>       </a:t>
            </a:r>
          </a:p>
          <a:p>
            <a:pPr eaLnBrk="1" hangingPunct="1">
              <a:buFontTx/>
              <a:buNone/>
            </a:pPr>
            <a:r>
              <a:rPr lang="cs-CZ" sz="3600" b="1" dirty="0" smtClean="0"/>
              <a:t>          </a:t>
            </a:r>
            <a:r>
              <a:rPr lang="cs-CZ" sz="3600" b="1" dirty="0" smtClean="0">
                <a:solidFill>
                  <a:srgbClr val="663300"/>
                </a:solidFill>
              </a:rPr>
              <a:t>Uspořádání společnosti </a:t>
            </a:r>
          </a:p>
          <a:p>
            <a:pPr eaLnBrk="1" hangingPunct="1">
              <a:buFontTx/>
              <a:buNone/>
            </a:pPr>
            <a:r>
              <a:rPr lang="cs-CZ" sz="3600" b="1" dirty="0" smtClean="0">
                <a:solidFill>
                  <a:srgbClr val="663300"/>
                </a:solidFill>
              </a:rPr>
              <a:t>             2. polovina 19. století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/>
          </p:nvPr>
        </p:nvSpPr>
        <p:spPr>
          <a:xfrm>
            <a:off x="395536" y="487363"/>
            <a:ext cx="8229600" cy="5894387"/>
          </a:xfrm>
        </p:spPr>
        <p:txBody>
          <a:bodyPr/>
          <a:lstStyle/>
          <a:p>
            <a:pPr marL="609600" indent="-609600" eaLnBrk="1" hangingPunct="1"/>
            <a:endParaRPr lang="cs-CZ" sz="2800" dirty="0" smtClean="0"/>
          </a:p>
          <a:p>
            <a:pPr marL="609600" indent="-609600" eaLnBrk="1" hangingPunct="1"/>
            <a:r>
              <a:rPr lang="cs-CZ" sz="2800" dirty="0" smtClean="0"/>
              <a:t>prudký </a:t>
            </a:r>
            <a:r>
              <a:rPr lang="cs-CZ" sz="2800" dirty="0" smtClean="0">
                <a:solidFill>
                  <a:srgbClr val="CC3300"/>
                </a:solidFill>
              </a:rPr>
              <a:t>rozvoj průmyslu</a:t>
            </a:r>
          </a:p>
          <a:p>
            <a:pPr marL="609600" indent="-609600" eaLnBrk="1" hangingPunct="1"/>
            <a:r>
              <a:rPr lang="cs-CZ" sz="2800" dirty="0" smtClean="0"/>
              <a:t>použití </a:t>
            </a:r>
            <a:r>
              <a:rPr lang="cs-CZ" sz="2800" dirty="0" smtClean="0">
                <a:solidFill>
                  <a:srgbClr val="CC3300"/>
                </a:solidFill>
              </a:rPr>
              <a:t>elektřiny – </a:t>
            </a:r>
            <a:r>
              <a:rPr lang="cs-CZ" sz="2800" dirty="0" smtClean="0">
                <a:solidFill>
                  <a:schemeClr val="tx2"/>
                </a:solidFill>
              </a:rPr>
              <a:t>pohon strojů, svícení</a:t>
            </a:r>
          </a:p>
          <a:p>
            <a:pPr marL="609600" indent="-609600" eaLnBrk="1" hangingPunct="1">
              <a:buFontTx/>
              <a:buNone/>
            </a:pPr>
            <a:r>
              <a:rPr lang="cs-CZ" sz="2800" dirty="0" smtClean="0">
                <a:solidFill>
                  <a:srgbClr val="CC3300"/>
                </a:solidFill>
              </a:rPr>
              <a:t>   </a:t>
            </a:r>
          </a:p>
          <a:p>
            <a:pPr marL="609600" indent="-609600" eaLnBrk="1" hangingPunct="1">
              <a:buFontTx/>
              <a:buNone/>
            </a:pPr>
            <a:endParaRPr lang="cs-CZ" sz="2800" b="1" i="1" dirty="0" smtClean="0">
              <a:solidFill>
                <a:srgbClr val="C00000"/>
              </a:solidFill>
            </a:endParaRPr>
          </a:p>
          <a:p>
            <a:pPr marL="609600" indent="-609600" eaLnBrk="1" hangingPunct="1">
              <a:buFontTx/>
              <a:buNone/>
            </a:pPr>
            <a:r>
              <a:rPr lang="cs-CZ" sz="4000" b="1" i="1" dirty="0" smtClean="0">
                <a:solidFill>
                  <a:srgbClr val="C00000"/>
                </a:solidFill>
              </a:rPr>
              <a:t>  </a:t>
            </a:r>
          </a:p>
          <a:p>
            <a:pPr marL="609600" indent="-609600" eaLnBrk="1" hangingPunct="1">
              <a:buFontTx/>
              <a:buNone/>
            </a:pPr>
            <a:r>
              <a:rPr lang="cs-CZ" sz="4000" b="1" i="1" dirty="0">
                <a:solidFill>
                  <a:srgbClr val="C00000"/>
                </a:solidFill>
              </a:rPr>
              <a:t> </a:t>
            </a:r>
            <a:r>
              <a:rPr lang="cs-CZ" sz="4000" b="1" i="1" dirty="0" smtClean="0">
                <a:solidFill>
                  <a:srgbClr val="C00000"/>
                </a:solidFill>
              </a:rPr>
              <a:t> František Křižík </a:t>
            </a:r>
          </a:p>
          <a:p>
            <a:pPr marL="609600" indent="-609600" eaLnBrk="1" hangingPunct="1">
              <a:buFontTx/>
              <a:buNone/>
            </a:pPr>
            <a:endParaRPr lang="cs-CZ" sz="2800" dirty="0" smtClean="0"/>
          </a:p>
          <a:p>
            <a:pPr marL="609600" indent="-609600" eaLnBrk="1" hangingPunct="1">
              <a:buFontTx/>
              <a:buNone/>
            </a:pPr>
            <a:r>
              <a:rPr lang="cs-CZ" sz="2800" dirty="0" smtClean="0"/>
              <a:t>  český konstruktér a vynálezce</a:t>
            </a:r>
          </a:p>
          <a:p>
            <a:pPr marL="609600" indent="-609600" eaLnBrk="1" hangingPunct="1">
              <a:buFontTx/>
              <a:buNone/>
            </a:pPr>
            <a:endParaRPr lang="cs-CZ" sz="2800" dirty="0" smtClean="0"/>
          </a:p>
          <a:p>
            <a:pPr marL="609600" indent="-609600" eaLnBrk="1" hangingPunct="1">
              <a:buFontTx/>
              <a:buNone/>
            </a:pPr>
            <a:endParaRPr lang="cs-CZ" sz="2800" dirty="0" smtClean="0"/>
          </a:p>
          <a:p>
            <a:pPr marL="609600" indent="-609600" eaLnBrk="1" hangingPunct="1">
              <a:buFontTx/>
              <a:buNone/>
            </a:pPr>
            <a:endParaRPr lang="cs-CZ" sz="2800" dirty="0" smtClean="0"/>
          </a:p>
          <a:p>
            <a:pPr marL="609600" indent="-609600" eaLnBrk="1" hangingPunct="1">
              <a:buFontTx/>
              <a:buNone/>
            </a:pPr>
            <a:endParaRPr lang="cs-CZ" sz="2400" dirty="0" smtClean="0"/>
          </a:p>
          <a:p>
            <a:pPr marL="609600" indent="-609600" eaLnBrk="1" hangingPunct="1">
              <a:buFontTx/>
              <a:buNone/>
            </a:pPr>
            <a:endParaRPr lang="cs-CZ" sz="2400" dirty="0" smtClean="0"/>
          </a:p>
          <a:p>
            <a:pPr marL="609600" indent="-609600" eaLnBrk="1" hangingPunct="1">
              <a:buFontTx/>
              <a:buNone/>
            </a:pPr>
            <a:endParaRPr lang="cs-CZ" sz="900" i="1" dirty="0" smtClean="0">
              <a:solidFill>
                <a:srgbClr val="FF3300"/>
              </a:solidFill>
            </a:endParaRPr>
          </a:p>
          <a:p>
            <a:pPr marL="609600" indent="-609600" eaLnBrk="1" hangingPunct="1">
              <a:buFontTx/>
              <a:buAutoNum type="arabicPeriod"/>
            </a:pPr>
            <a:endParaRPr lang="cs-CZ" sz="900" i="1" dirty="0" smtClean="0">
              <a:solidFill>
                <a:srgbClr val="FF3300"/>
              </a:solidFill>
            </a:endParaRPr>
          </a:p>
          <a:p>
            <a:pPr marL="609600" indent="-609600" eaLnBrk="1" hangingPunct="1">
              <a:buFontTx/>
              <a:buNone/>
            </a:pPr>
            <a:r>
              <a:rPr lang="cs-CZ" sz="1000" i="1" dirty="0" smtClean="0"/>
              <a:t>                                                                                                                                                                                           </a:t>
            </a:r>
            <a:r>
              <a:rPr lang="cs-CZ" sz="900" i="1" dirty="0" smtClean="0"/>
              <a:t>                                                                                                                                                                           </a:t>
            </a:r>
            <a:endParaRPr lang="cs-CZ" sz="2400" b="1" i="1" dirty="0" smtClean="0">
              <a:solidFill>
                <a:srgbClr val="FF3300"/>
              </a:solidFill>
            </a:endParaRPr>
          </a:p>
          <a:p>
            <a:pPr marL="609600" indent="-609600" eaLnBrk="1" hangingPunct="1">
              <a:buFontTx/>
              <a:buNone/>
            </a:pPr>
            <a:r>
              <a:rPr lang="cs-CZ" sz="2400" b="1" i="1" dirty="0" smtClean="0">
                <a:solidFill>
                  <a:srgbClr val="FF3300"/>
                </a:solidFill>
              </a:rPr>
              <a:t>  </a:t>
            </a:r>
            <a:endParaRPr lang="cs-CZ" sz="2400" b="1" dirty="0" smtClean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276872"/>
            <a:ext cx="2808312" cy="42484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67544" y="404664"/>
            <a:ext cx="8229600" cy="5851525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endParaRPr lang="cs-CZ" dirty="0" smtClean="0"/>
          </a:p>
          <a:p>
            <a:pPr marL="609600" indent="-609600" eaLnBrk="1" hangingPunct="1">
              <a:buFontTx/>
              <a:buNone/>
            </a:pPr>
            <a:r>
              <a:rPr lang="cs-CZ" dirty="0" smtClean="0"/>
              <a:t>vynález </a:t>
            </a:r>
            <a:r>
              <a:rPr lang="cs-CZ" b="1" i="1" dirty="0" smtClean="0">
                <a:solidFill>
                  <a:srgbClr val="C00000"/>
                </a:solidFill>
              </a:rPr>
              <a:t>obloukové lampy</a:t>
            </a:r>
          </a:p>
          <a:p>
            <a:pPr marL="0" indent="0" eaLnBrk="1" hangingPunct="1">
              <a:buNone/>
            </a:pPr>
            <a:endParaRPr lang="cs-CZ" sz="2400" dirty="0" smtClean="0"/>
          </a:p>
          <a:p>
            <a:pPr marL="0" indent="0" eaLnBrk="1" hangingPunct="1">
              <a:buNone/>
            </a:pPr>
            <a:r>
              <a:rPr lang="cs-CZ" sz="2400" dirty="0" smtClean="0"/>
              <a:t>= elektrický světelný zdroj, v němž</a:t>
            </a:r>
          </a:p>
          <a:p>
            <a:pPr marL="0" indent="0" eaLnBrk="1" hangingPunct="1">
              <a:buNone/>
            </a:pPr>
            <a:r>
              <a:rPr lang="cs-CZ" sz="2400" dirty="0"/>
              <a:t> </a:t>
            </a:r>
            <a:r>
              <a:rPr lang="cs-CZ" sz="2400" dirty="0" smtClean="0"/>
              <a:t>  je světlo vyzařováno el. Obloukem</a:t>
            </a:r>
          </a:p>
          <a:p>
            <a:pPr marL="0" indent="0" eaLnBrk="1" hangingPunct="1">
              <a:buNone/>
            </a:pPr>
            <a:r>
              <a:rPr lang="cs-CZ" sz="2400" dirty="0"/>
              <a:t> </a:t>
            </a:r>
            <a:r>
              <a:rPr lang="cs-CZ" sz="2400" dirty="0" smtClean="0"/>
              <a:t>  hořícím mezi dvěma elektrodami.</a:t>
            </a:r>
          </a:p>
          <a:p>
            <a:pPr marL="0" indent="0" eaLnBrk="1" hangingPunct="1">
              <a:buNone/>
            </a:pPr>
            <a:r>
              <a:rPr lang="cs-CZ" sz="2400" dirty="0"/>
              <a:t> </a:t>
            </a:r>
            <a:r>
              <a:rPr lang="cs-CZ" sz="2400" dirty="0" smtClean="0"/>
              <a:t>  Během 1. pol. 20. st. Byly</a:t>
            </a:r>
          </a:p>
          <a:p>
            <a:pPr marL="0" indent="0" eaLnBrk="1" hangingPunct="1">
              <a:buNone/>
            </a:pPr>
            <a:r>
              <a:rPr lang="cs-CZ" sz="2400" dirty="0"/>
              <a:t> </a:t>
            </a:r>
            <a:r>
              <a:rPr lang="cs-CZ" sz="2400" dirty="0" smtClean="0"/>
              <a:t>  vytlačovány </a:t>
            </a:r>
            <a:r>
              <a:rPr lang="cs-CZ" sz="2400" i="1" dirty="0" smtClean="0"/>
              <a:t>žárovkami.</a:t>
            </a:r>
            <a:endParaRPr lang="cs-CZ" sz="2400" dirty="0" smtClean="0"/>
          </a:p>
          <a:p>
            <a:pPr marL="0" indent="0" eaLnBrk="1" hangingPunct="1">
              <a:buNone/>
            </a:pPr>
            <a:endParaRPr lang="cs-CZ" dirty="0"/>
          </a:p>
          <a:p>
            <a:pPr marL="0" indent="0" eaLnBrk="1" hangingPunct="1">
              <a:buNone/>
            </a:pPr>
            <a:endParaRPr lang="cs-CZ" dirty="0" smtClean="0"/>
          </a:p>
          <a:p>
            <a:pPr marL="0" indent="0" eaLnBrk="1" hangingPunct="1">
              <a:buNone/>
            </a:pPr>
            <a:r>
              <a:rPr lang="cs-CZ" dirty="0" smtClean="0"/>
              <a:t>1. elektrická dráha v Praze                         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124744"/>
            <a:ext cx="2880320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181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/>
          </p:nvPr>
        </p:nvSpPr>
        <p:spPr>
          <a:xfrm>
            <a:off x="467544" y="260648"/>
            <a:ext cx="8676456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dirty="0" smtClean="0"/>
              <a:t>Původní řemeslná výroba ustupuje výrobě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C3300"/>
                </a:solidFill>
              </a:rPr>
              <a:t>                                                                    tovární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CC3300"/>
                </a:solidFill>
              </a:rPr>
              <a:t>→ </a:t>
            </a:r>
            <a:r>
              <a:rPr lang="cs-CZ" sz="2800" b="1" dirty="0" smtClean="0">
                <a:solidFill>
                  <a:srgbClr val="CC3300"/>
                </a:solidFill>
              </a:rPr>
              <a:t>tovární velkovýroba</a:t>
            </a:r>
          </a:p>
          <a:p>
            <a:pPr eaLnBrk="1" hangingPunct="1"/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svoboda podnikání ►zvýšení bohatství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</a:t>
            </a:r>
            <a:r>
              <a:rPr lang="cs-CZ" sz="2800" dirty="0" smtClean="0">
                <a:solidFill>
                  <a:schemeClr val="tx2"/>
                </a:solidFill>
              </a:rPr>
              <a:t>→</a:t>
            </a:r>
            <a:r>
              <a:rPr lang="cs-CZ" sz="2800" b="1" dirty="0" smtClean="0">
                <a:solidFill>
                  <a:srgbClr val="CC3300"/>
                </a:solidFill>
              </a:rPr>
              <a:t> </a:t>
            </a:r>
            <a:r>
              <a:rPr lang="cs-CZ" sz="2800" b="1" u="sng" dirty="0" smtClean="0">
                <a:solidFill>
                  <a:srgbClr val="CC3300"/>
                </a:solidFill>
              </a:rPr>
              <a:t>kapitál </a:t>
            </a:r>
            <a:r>
              <a:rPr lang="cs-CZ" sz="2400" dirty="0" smtClean="0">
                <a:solidFill>
                  <a:schemeClr val="tx2"/>
                </a:solidFill>
              </a:rPr>
              <a:t>( továrníci, bankéři, velkoobchodníci)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                    ►zvýšení </a:t>
            </a:r>
            <a:r>
              <a:rPr lang="cs-CZ" sz="2800" u="sng" dirty="0" smtClean="0">
                <a:solidFill>
                  <a:srgbClr val="CC3300"/>
                </a:solidFill>
              </a:rPr>
              <a:t>moci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FF3300"/>
                </a:solidFill>
              </a:rPr>
              <a:t>                                    </a:t>
            </a:r>
            <a:r>
              <a:rPr lang="cs-CZ" sz="2800" dirty="0" smtClean="0"/>
              <a:t>►</a:t>
            </a:r>
            <a:r>
              <a:rPr lang="cs-CZ" sz="2800" b="1" u="sng" dirty="0" smtClean="0">
                <a:solidFill>
                  <a:srgbClr val="CC3300"/>
                </a:solidFill>
              </a:rPr>
              <a:t>kapitalisté</a:t>
            </a:r>
            <a:endParaRPr lang="cs-CZ" sz="2800" b="1" dirty="0" smtClean="0">
              <a:solidFill>
                <a:srgbClr val="CC3300"/>
              </a:solidFill>
            </a:endParaRPr>
          </a:p>
          <a:p>
            <a:pPr eaLnBrk="1" hangingPunct="1"/>
            <a:r>
              <a:rPr lang="cs-CZ" sz="2800" dirty="0" smtClean="0"/>
              <a:t> </a:t>
            </a:r>
            <a:r>
              <a:rPr lang="cs-CZ" sz="2400" dirty="0" smtClean="0"/>
              <a:t>těžké pracovní podmínky – pracovní doba 16 hodin denně</a:t>
            </a:r>
          </a:p>
          <a:p>
            <a:pPr eaLnBrk="1" hangingPunct="1"/>
            <a:r>
              <a:rPr lang="cs-CZ" sz="2400" dirty="0" smtClean="0"/>
              <a:t> žádná podpora v nezaměstnanosti a ve stáří</a:t>
            </a:r>
          </a:p>
          <a:p>
            <a:pPr eaLnBrk="1" hangingPunct="1"/>
            <a:r>
              <a:rPr lang="cs-CZ" sz="2400" dirty="0" smtClean="0"/>
              <a:t> práce dětí i žen</a:t>
            </a:r>
          </a:p>
          <a:p>
            <a:pPr eaLnBrk="1" hangingPunct="1"/>
            <a:r>
              <a:rPr lang="cs-CZ" sz="2400" dirty="0" smtClean="0"/>
              <a:t> nevědomost, nečistota, bída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► ochrana dělníků – </a:t>
            </a:r>
            <a:r>
              <a:rPr lang="cs-CZ" sz="2400" b="1" i="1" dirty="0" smtClean="0">
                <a:solidFill>
                  <a:srgbClr val="C00000"/>
                </a:solidFill>
              </a:rPr>
              <a:t>dělnické spolky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–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                    </a:t>
            </a:r>
            <a:r>
              <a:rPr lang="cs-CZ" sz="2800" b="1" dirty="0" smtClean="0">
                <a:solidFill>
                  <a:srgbClr val="C00000"/>
                </a:solidFill>
              </a:rPr>
              <a:t>sociálně demokratická strana</a:t>
            </a:r>
          </a:p>
          <a:p>
            <a:pPr eaLnBrk="1" hangingPunct="1"/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0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3000"/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3000"/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0" fill="hold"/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0" fill="hold"/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0"/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0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5000" fill="hold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0" fill="hold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/>
          </p:nvPr>
        </p:nvSpPr>
        <p:spPr>
          <a:xfrm>
            <a:off x="899592" y="274638"/>
            <a:ext cx="7787208" cy="6323012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800" dirty="0" smtClean="0"/>
          </a:p>
          <a:p>
            <a:pPr eaLnBrk="1" hangingPunct="1">
              <a:buFontTx/>
              <a:buNone/>
            </a:pPr>
            <a:r>
              <a:rPr lang="cs-CZ" sz="2800" dirty="0" smtClean="0"/>
              <a:t>Sociální demokraté - </a:t>
            </a:r>
            <a:r>
              <a:rPr lang="cs-CZ" sz="2800" u="sng" dirty="0" smtClean="0">
                <a:solidFill>
                  <a:srgbClr val="C00000"/>
                </a:solidFill>
              </a:rPr>
              <a:t>požadavky</a:t>
            </a:r>
            <a:endParaRPr lang="cs-CZ" sz="2800" dirty="0" smtClean="0"/>
          </a:p>
          <a:p>
            <a:pPr eaLnBrk="1" hangingPunct="1">
              <a:buFont typeface="Wingdings" pitchFamily="2" charset="2"/>
              <a:buChar char="Ø"/>
            </a:pPr>
            <a:r>
              <a:rPr lang="cs-CZ" sz="2800" dirty="0" smtClean="0"/>
              <a:t> vyšší mzdy dělníkům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dirty="0" smtClean="0"/>
              <a:t> zdravější pracovní prostředí</a:t>
            </a:r>
          </a:p>
          <a:p>
            <a:pPr eaLnBrk="1" hangingPunct="1"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C3300"/>
                </a:solidFill>
              </a:rPr>
              <a:t>volební právo</a:t>
            </a:r>
          </a:p>
          <a:p>
            <a:pPr eaLnBrk="1" hangingPunct="1">
              <a:buFontTx/>
              <a:buNone/>
            </a:pPr>
            <a:endParaRPr lang="cs-CZ" sz="2800" dirty="0" smtClean="0"/>
          </a:p>
          <a:p>
            <a:pPr eaLnBrk="1" hangingPunct="1">
              <a:buFontTx/>
              <a:buNone/>
            </a:pPr>
            <a:r>
              <a:rPr lang="cs-CZ" sz="2800" b="1" u="sng" dirty="0" smtClean="0">
                <a:solidFill>
                  <a:srgbClr val="CC3300"/>
                </a:solidFill>
              </a:rPr>
              <a:t>Úspěchy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dirty="0" smtClean="0"/>
              <a:t> zkrácení pracovní doby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dirty="0" smtClean="0"/>
              <a:t> zlepšení podmínek bydlení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dirty="0" smtClean="0"/>
              <a:t> pojištění (v nemoci, úrazu, stáří)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dirty="0" smtClean="0"/>
              <a:t> podpory v nezaměstnanosti</a:t>
            </a:r>
          </a:p>
          <a:p>
            <a:pPr eaLnBrk="1" hangingPunct="1">
              <a:buClr>
                <a:srgbClr val="C00000"/>
              </a:buClr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CC33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volební právo dělníků</a:t>
            </a:r>
          </a:p>
          <a:p>
            <a:pPr eaLnBrk="1" hangingPunct="1">
              <a:buFont typeface="Wingdings" pitchFamily="2" charset="2"/>
              <a:buChar char="v"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323528" y="548680"/>
            <a:ext cx="8712968" cy="5851525"/>
          </a:xfrm>
        </p:spPr>
        <p:txBody>
          <a:bodyPr/>
          <a:lstStyle/>
          <a:p>
            <a:pPr marL="0" indent="0">
              <a:buNone/>
            </a:pPr>
            <a:r>
              <a:rPr lang="cs-CZ" sz="2800" u="sng" dirty="0" smtClean="0"/>
              <a:t>Materiál by čerpán z těchto zdrojů:</a:t>
            </a:r>
          </a:p>
          <a:p>
            <a:pPr marL="0" indent="0">
              <a:buNone/>
            </a:pPr>
            <a:endParaRPr lang="cs-CZ" sz="2000" u="sng" dirty="0" smtClean="0"/>
          </a:p>
          <a:p>
            <a:pPr marL="0" indent="0">
              <a:buNone/>
            </a:pPr>
            <a:r>
              <a:rPr lang="cs-CZ" sz="2000" u="sng" dirty="0" smtClean="0"/>
              <a:t>František Křižík</a:t>
            </a:r>
          </a:p>
          <a:p>
            <a:pPr marL="0" indent="0">
              <a:buNone/>
            </a:pPr>
            <a:r>
              <a:rPr lang="cs-CZ" sz="2000" dirty="0" smtClean="0"/>
              <a:t>http://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Soubor:Krizik.jpg</a:t>
            </a:r>
            <a:r>
              <a:rPr lang="cs-CZ" sz="2000" dirty="0" smtClean="0"/>
              <a:t>,</a:t>
            </a:r>
            <a:r>
              <a:rPr lang="cs-CZ" sz="2000" dirty="0"/>
              <a:t> </a:t>
            </a:r>
            <a:r>
              <a:rPr lang="cs-CZ" sz="2000" dirty="0" smtClean="0"/>
              <a:t>4.3.2012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u="sng" dirty="0"/>
              <a:t>o</a:t>
            </a:r>
            <a:r>
              <a:rPr lang="cs-CZ" sz="2000" u="sng" dirty="0" smtClean="0"/>
              <a:t>blouková lampa</a:t>
            </a:r>
            <a:endParaRPr lang="cs-CZ" sz="2000" u="sng" dirty="0"/>
          </a:p>
          <a:p>
            <a:pPr marL="0" indent="0">
              <a:buNone/>
            </a:pPr>
            <a:r>
              <a:rPr lang="cs-CZ" sz="2000" dirty="0" smtClean="0"/>
              <a:t>http://cs.wikipedia.org/wiki/Soubor:Arc_lamp-arc_2_PNr%C2%B00030.jpg</a:t>
            </a:r>
          </a:p>
          <a:p>
            <a:pPr marL="0" indent="0">
              <a:buNone/>
            </a:pPr>
            <a:r>
              <a:rPr lang="cs-CZ" sz="2000" dirty="0" smtClean="0"/>
              <a:t>Licence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, autor: D-kuru, 4.3.2012</a:t>
            </a:r>
          </a:p>
          <a:p>
            <a:pPr marL="0" indent="0">
              <a:buNone/>
            </a:pPr>
            <a:r>
              <a:rPr lang="cs-CZ" sz="2000" dirty="0"/>
              <a:t>Vlastivěda, Obrazy z novějších českých dějin, ALTER, 1996, ISBN </a:t>
            </a:r>
            <a:r>
              <a:rPr lang="cs-CZ" sz="2000" dirty="0" smtClean="0"/>
              <a:t>80-7245-024-7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6245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346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77</cp:revision>
  <dcterms:created xsi:type="dcterms:W3CDTF">2012-04-02T17:36:20Z</dcterms:created>
  <dcterms:modified xsi:type="dcterms:W3CDTF">2012-10-14T21:10:54Z</dcterms:modified>
</cp:coreProperties>
</file>