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2233" autoAdjust="0"/>
  </p:normalViewPr>
  <p:slideViewPr>
    <p:cSldViewPr>
      <p:cViewPr varScale="1">
        <p:scale>
          <a:sx n="45" d="100"/>
          <a:sy n="45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3E0AA5-DECC-4066-A333-363F399D1C66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9FCC90-1F0F-4B9D-9075-417466FC39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132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Tato prezentace je</a:t>
            </a:r>
            <a:r>
              <a:rPr lang="cs-CZ" baseline="0" dirty="0" smtClean="0"/>
              <a:t> doplněním výkladu učitele </a:t>
            </a:r>
            <a:r>
              <a:rPr lang="cs-CZ" baseline="0" smtClean="0"/>
              <a:t>k obecnému </a:t>
            </a:r>
            <a:r>
              <a:rPr lang="cs-CZ" baseline="0" dirty="0" smtClean="0"/>
              <a:t>tématu volebních systémů v demokratických zemích. Vymezuje se zde volební právo občanů a poukazuje se na volební podmínky občanů v nedemokratických zemích. Doporučuje se zařadit na závěr diskuzi nad tím, zda se občané mají účastnit voleb či nikoli a jaké důvody k tomu mají. Prezentace je určena pro žáky, kteří mají nebo brzo budou mít právo volit.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9FCC90-1F0F-4B9D-9075-417466FC399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282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21.10.2012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449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21.10.2012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9555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21.10.2012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84958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21.10.2012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8475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21.10.2012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0398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21.10.2012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515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21.10.2012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495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21.10.2012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777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21.10.2012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984856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21.10.2012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905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21.10.2012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750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21.10.2012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AD010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AD0101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91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23528" y="908720"/>
            <a:ext cx="8458200" cy="12192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Volební systémy v demokratických zemích</a:t>
            </a:r>
            <a:endParaRPr lang="cs-CZ" sz="32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2276872"/>
            <a:ext cx="8686800" cy="1184825"/>
          </a:xfrm>
        </p:spPr>
        <p:txBody>
          <a:bodyPr>
            <a:noAutofit/>
          </a:bodyPr>
          <a:lstStyle/>
          <a:p>
            <a:r>
              <a:rPr lang="cs-CZ" sz="8800" dirty="0" smtClean="0"/>
              <a:t>volby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342318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volby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Volby jsou nejdůležitějším prostředkem uplatňování suverenity lidu. </a:t>
            </a:r>
            <a:r>
              <a:rPr lang="cs-CZ" sz="1800" dirty="0" smtClean="0"/>
              <a:t>(Köhlerová, 2012)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dirty="0" smtClean="0"/>
              <a:t>Ve volbách voliči vybírají své politické představitele, kteří reprezentují jejich zájmy. </a:t>
            </a:r>
            <a:r>
              <a:rPr lang="cs-CZ" sz="1600" dirty="0" smtClean="0"/>
              <a:t>(Dufek, 2010)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Jít k volbám je právo, nikoli povinnost.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 descr="C:\Users\jarca\AppData\Local\Microsoft\Windows\Temporary Internet Files\Content.IE5\YG1Y61C9\MC9003013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281434"/>
            <a:ext cx="2304256" cy="2576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2411760" y="5611666"/>
            <a:ext cx="3668464" cy="985685"/>
          </a:xfrm>
          <a:prstGeom prst="wedgeRoundRectCallout">
            <a:avLst>
              <a:gd name="adj1" fmla="val 33694"/>
              <a:gd name="adj2" fmla="val -101255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prstClr val="black"/>
                </a:solidFill>
              </a:rPr>
              <a:t>V některých zemích jako Austrálie, Belgie nebo Turecko ale existuje volební povinnost.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3957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Volební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demokratických státech:</a:t>
            </a:r>
          </a:p>
          <a:p>
            <a:pPr marL="514350" indent="-514350">
              <a:buAutoNum type="arabicParenR"/>
            </a:pPr>
            <a:r>
              <a:rPr lang="cs-CZ" u="sng" dirty="0" smtClean="0"/>
              <a:t>Všeobecné</a:t>
            </a:r>
            <a:r>
              <a:rPr lang="cs-CZ" dirty="0" smtClean="0"/>
              <a:t> – </a:t>
            </a:r>
            <a:r>
              <a:rPr lang="cs-CZ" sz="2800" dirty="0" smtClean="0"/>
              <a:t>v ČR od 18 let, s výjimkou osob, které byly zbaveny způsobilosti k právním výkonům</a:t>
            </a:r>
          </a:p>
          <a:p>
            <a:pPr marL="514350" indent="-514350">
              <a:buAutoNum type="arabicParenR"/>
            </a:pPr>
            <a:r>
              <a:rPr lang="cs-CZ" u="sng" dirty="0" smtClean="0"/>
              <a:t>Rovné</a:t>
            </a:r>
            <a:r>
              <a:rPr lang="cs-CZ" dirty="0" smtClean="0"/>
              <a:t> – </a:t>
            </a:r>
            <a:r>
              <a:rPr lang="cs-CZ" sz="2800" dirty="0" smtClean="0"/>
              <a:t>každý hlas má stejnou váhu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u="sng" dirty="0" smtClean="0"/>
              <a:t>Svobodné (přímé)</a:t>
            </a:r>
            <a:r>
              <a:rPr lang="cs-CZ" dirty="0" smtClean="0"/>
              <a:t>– </a:t>
            </a:r>
            <a:r>
              <a:rPr lang="cs-CZ" sz="2800" dirty="0" smtClean="0"/>
              <a:t>každý rozhoduje sám za sebe, bez prostředníků</a:t>
            </a:r>
          </a:p>
          <a:p>
            <a:pPr marL="514350" indent="-514350">
              <a:buAutoNum type="arabicParenR"/>
            </a:pPr>
            <a:r>
              <a:rPr lang="cs-CZ" u="sng" dirty="0" smtClean="0"/>
              <a:t>Tajné</a:t>
            </a:r>
            <a:r>
              <a:rPr lang="cs-CZ" dirty="0" smtClean="0"/>
              <a:t> – </a:t>
            </a:r>
            <a:r>
              <a:rPr lang="cs-CZ" sz="2800" dirty="0" smtClean="0"/>
              <a:t>nikdo neví, jak hlasoval jin</a:t>
            </a:r>
            <a:r>
              <a:rPr lang="cs-CZ" dirty="0" smtClean="0"/>
              <a:t>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1858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Volební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u="sng" dirty="0" smtClean="0"/>
              <a:t>Aktivní</a:t>
            </a:r>
            <a:r>
              <a:rPr lang="cs-CZ" dirty="0" smtClean="0"/>
              <a:t> = možnost jít k volbám a volit</a:t>
            </a:r>
          </a:p>
          <a:p>
            <a:pPr marL="400050" lvl="1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3200" dirty="0" smtClean="0"/>
              <a:t>- od 18 let věku</a:t>
            </a:r>
          </a:p>
          <a:p>
            <a:pPr marL="514350" indent="-514350">
              <a:buAutoNum type="alphaLcParenR"/>
            </a:pPr>
            <a:r>
              <a:rPr lang="cs-CZ" u="sng" dirty="0" smtClean="0"/>
              <a:t>Pasivní </a:t>
            </a:r>
            <a:r>
              <a:rPr lang="cs-CZ" dirty="0" smtClean="0"/>
              <a:t>= možnost být zvolen do nějaké funkce</a:t>
            </a:r>
          </a:p>
          <a:p>
            <a:pPr marL="800100" lvl="2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3200" dirty="0"/>
              <a:t>- do zastupitelstva obcí a krajů od 18 let</a:t>
            </a:r>
          </a:p>
          <a:p>
            <a:pPr marL="800100" lvl="2" indent="0">
              <a:buNone/>
            </a:pPr>
            <a:r>
              <a:rPr lang="cs-CZ" sz="3200" dirty="0" smtClean="0"/>
              <a:t>		- do Poslanecké sněmovny od 21 let</a:t>
            </a:r>
          </a:p>
          <a:p>
            <a:pPr marL="800100" lvl="2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- do Senátu od 40 let</a:t>
            </a:r>
          </a:p>
          <a:p>
            <a:pPr marL="800100" lvl="2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2854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omezení volebního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1845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Volební právo nebylo vždy přiznáno všem obyvatelům automaticky.  Omezení se vztahovala na pohlaví, rasu, vzdělání i majetek.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Jindy volby sice oficiálně probíhaly, ale voliči neměli možnost řádného výběru.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Největší omezení zažívaly v minulosti (a v některých státech bohužel i dnes) ženy.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779912" y="2598053"/>
            <a:ext cx="5138966" cy="1008112"/>
          </a:xfrm>
          <a:prstGeom prst="wedgeRoundRectCallout">
            <a:avLst>
              <a:gd name="adj1" fmla="val 38419"/>
              <a:gd name="adj2" fmla="val -89467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prstClr val="black"/>
                </a:solidFill>
              </a:rPr>
              <a:t>Až v roce 1994 bylo přiznáno volební právo všem skupinám obyvatel Jihoafrické </a:t>
            </a:r>
            <a:r>
              <a:rPr lang="cs-CZ" sz="2000" dirty="0">
                <a:solidFill>
                  <a:prstClr val="black"/>
                </a:solidFill>
              </a:rPr>
              <a:t>republiky. 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4644008" y="4365105"/>
            <a:ext cx="4274870" cy="1224136"/>
          </a:xfrm>
          <a:prstGeom prst="wedgeRoundRectCallout">
            <a:avLst>
              <a:gd name="adj1" fmla="val 3124"/>
              <a:gd name="adj2" fmla="val -65558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prstClr val="black"/>
                </a:solidFill>
              </a:rPr>
              <a:t>Volební účast v Československu mezi </a:t>
            </a:r>
            <a:r>
              <a:rPr lang="cs-CZ" sz="2000" dirty="0">
                <a:solidFill>
                  <a:prstClr val="black"/>
                </a:solidFill>
              </a:rPr>
              <a:t>1948 </a:t>
            </a:r>
            <a:r>
              <a:rPr lang="cs-CZ" sz="2000" dirty="0">
                <a:solidFill>
                  <a:prstClr val="black"/>
                </a:solidFill>
              </a:rPr>
              <a:t>a 1989 byla téměř 100% a stejným podílem vítězili kandidáti jedné </a:t>
            </a:r>
            <a:r>
              <a:rPr lang="cs-CZ" sz="2000" dirty="0">
                <a:solidFill>
                  <a:prstClr val="black"/>
                </a:solidFill>
              </a:rPr>
              <a:t>strany-KSČ</a:t>
            </a:r>
            <a:r>
              <a:rPr lang="cs-CZ" sz="2000" dirty="0">
                <a:solidFill>
                  <a:prstClr val="black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75887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volební právo žen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0978713"/>
              </p:ext>
            </p:extLst>
          </p:nvPr>
        </p:nvGraphicFramePr>
        <p:xfrm>
          <a:off x="395536" y="1340764"/>
          <a:ext cx="4641849" cy="518457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68152"/>
                <a:gridCol w="3273697"/>
              </a:tblGrid>
              <a:tr h="576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1893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dirty="0" smtClean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1906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dirty="0" smtClean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1917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dirty="0" smtClean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1920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dirty="0" smtClean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1945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1949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dirty="0" smtClean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1958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1971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1976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058438" y="1196752"/>
            <a:ext cx="2952328" cy="52769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5000"/>
              </a:lnSpc>
            </a:pPr>
            <a:r>
              <a:rPr lang="cs-CZ" sz="2800" dirty="0">
                <a:solidFill>
                  <a:prstClr val="black"/>
                </a:solidFill>
              </a:rPr>
              <a:t>Nový Zéland</a:t>
            </a:r>
          </a:p>
          <a:p>
            <a:pPr>
              <a:lnSpc>
                <a:spcPct val="135000"/>
              </a:lnSpc>
            </a:pPr>
            <a:r>
              <a:rPr lang="cs-CZ" sz="2800" dirty="0">
                <a:solidFill>
                  <a:prstClr val="black"/>
                </a:solidFill>
              </a:rPr>
              <a:t>Finsko</a:t>
            </a:r>
          </a:p>
          <a:p>
            <a:pPr>
              <a:lnSpc>
                <a:spcPct val="135000"/>
              </a:lnSpc>
            </a:pPr>
            <a:r>
              <a:rPr lang="cs-CZ" sz="2800" dirty="0">
                <a:solidFill>
                  <a:prstClr val="black"/>
                </a:solidFill>
              </a:rPr>
              <a:t>Rusko</a:t>
            </a:r>
          </a:p>
          <a:p>
            <a:pPr>
              <a:lnSpc>
                <a:spcPct val="135000"/>
              </a:lnSpc>
            </a:pPr>
            <a:r>
              <a:rPr lang="cs-CZ" sz="2800" dirty="0">
                <a:solidFill>
                  <a:prstClr val="black"/>
                </a:solidFill>
              </a:rPr>
              <a:t>Československo</a:t>
            </a:r>
          </a:p>
          <a:p>
            <a:pPr>
              <a:lnSpc>
                <a:spcPct val="135000"/>
              </a:lnSpc>
            </a:pPr>
            <a:r>
              <a:rPr lang="cs-CZ" sz="2800" dirty="0">
                <a:solidFill>
                  <a:prstClr val="black"/>
                </a:solidFill>
              </a:rPr>
              <a:t>Itálie</a:t>
            </a:r>
          </a:p>
          <a:p>
            <a:pPr>
              <a:lnSpc>
                <a:spcPct val="135000"/>
              </a:lnSpc>
            </a:pPr>
            <a:r>
              <a:rPr lang="cs-CZ" sz="2800" dirty="0">
                <a:solidFill>
                  <a:prstClr val="black"/>
                </a:solidFill>
              </a:rPr>
              <a:t>Čína</a:t>
            </a:r>
          </a:p>
          <a:p>
            <a:pPr>
              <a:lnSpc>
                <a:spcPct val="135000"/>
              </a:lnSpc>
            </a:pPr>
            <a:r>
              <a:rPr lang="cs-CZ" sz="2800" dirty="0">
                <a:solidFill>
                  <a:prstClr val="black"/>
                </a:solidFill>
              </a:rPr>
              <a:t>Maďarsko</a:t>
            </a:r>
          </a:p>
          <a:p>
            <a:pPr>
              <a:lnSpc>
                <a:spcPct val="135000"/>
              </a:lnSpc>
            </a:pPr>
            <a:r>
              <a:rPr lang="cs-CZ" sz="2800" dirty="0">
                <a:solidFill>
                  <a:prstClr val="black"/>
                </a:solidFill>
              </a:rPr>
              <a:t>Švýcarsko</a:t>
            </a:r>
          </a:p>
          <a:p>
            <a:pPr>
              <a:lnSpc>
                <a:spcPct val="135000"/>
              </a:lnSpc>
            </a:pPr>
            <a:r>
              <a:rPr lang="cs-CZ" sz="2800" dirty="0">
                <a:solidFill>
                  <a:prstClr val="black"/>
                </a:solidFill>
              </a:rPr>
              <a:t>Portugalsko</a:t>
            </a:r>
            <a:endParaRPr lang="cs-CZ" sz="2800" dirty="0">
              <a:solidFill>
                <a:prstClr val="black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6132659"/>
              </p:ext>
            </p:extLst>
          </p:nvPr>
        </p:nvGraphicFramePr>
        <p:xfrm>
          <a:off x="4355976" y="1340768"/>
          <a:ext cx="3855095" cy="518457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55095"/>
              </a:tblGrid>
              <a:tr h="57606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Československo</a:t>
                      </a: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Nový</a:t>
                      </a:r>
                      <a:r>
                        <a:rPr lang="cs-CZ" sz="2800" baseline="0" dirty="0" smtClean="0"/>
                        <a:t> Zéland</a:t>
                      </a:r>
                      <a:endParaRPr lang="cs-CZ" sz="2800" dirty="0" smtClean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Portugalsko</a:t>
                      </a: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Maďarsko</a:t>
                      </a: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Švýcarsko </a:t>
                      </a:r>
                      <a:endParaRPr lang="cs-CZ" sz="28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Rusko</a:t>
                      </a: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Finsko</a:t>
                      </a:r>
                      <a:endParaRPr lang="cs-CZ" sz="28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Itálie</a:t>
                      </a:r>
                      <a:endParaRPr lang="cs-CZ" sz="28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Čína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4788024" y="1196752"/>
            <a:ext cx="0" cy="5472608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aoblený obdélníkový popisek 8"/>
          <p:cNvSpPr/>
          <p:nvPr/>
        </p:nvSpPr>
        <p:spPr>
          <a:xfrm>
            <a:off x="7236296" y="3284985"/>
            <a:ext cx="1656185" cy="2952327"/>
          </a:xfrm>
          <a:prstGeom prst="wedgeRoundRectCallout">
            <a:avLst>
              <a:gd name="adj1" fmla="val -245142"/>
              <a:gd name="adj2" fmla="val 47898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prstClr val="black"/>
                </a:solidFill>
              </a:rPr>
              <a:t>Až v roce 1976 zrušilo Portugalsko omezení volebního práva na základě </a:t>
            </a:r>
            <a:r>
              <a:rPr lang="cs-CZ" sz="2000" u="sng" dirty="0">
                <a:solidFill>
                  <a:prstClr val="black"/>
                </a:solidFill>
              </a:rPr>
              <a:t>vzdělání</a:t>
            </a:r>
            <a:r>
              <a:rPr lang="cs-CZ" sz="2000" dirty="0">
                <a:solidFill>
                  <a:prstClr val="black"/>
                </a:solidFill>
              </a:rPr>
              <a:t>. 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339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Volební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25658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Volební systém jsou zásady, organizace a řád voleb. </a:t>
            </a:r>
          </a:p>
          <a:p>
            <a:pPr marL="0" indent="0">
              <a:buNone/>
            </a:pPr>
            <a:r>
              <a:rPr lang="cs-CZ" dirty="0" smtClean="0"/>
              <a:t>Jedná se o způsob přidělování mandátů na základě počtu získaných hlasů ve volbách.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u="sng" dirty="0" smtClean="0"/>
              <a:t>Většinový systém </a:t>
            </a:r>
            <a:r>
              <a:rPr lang="cs-CZ" dirty="0" smtClean="0"/>
              <a:t>– „vítěz bere vše“</a:t>
            </a:r>
          </a:p>
          <a:p>
            <a:pPr marL="800100" lvl="2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sz="3200" dirty="0" smtClean="0"/>
              <a:t>např. volby do Senátu (jsou dvoukolové)</a:t>
            </a:r>
          </a:p>
          <a:p>
            <a:pPr marL="800100" lvl="2" indent="0">
              <a:buNone/>
            </a:pPr>
            <a:endParaRPr lang="cs-CZ" sz="3200" dirty="0" smtClean="0"/>
          </a:p>
          <a:p>
            <a:pPr marL="514350" indent="-514350">
              <a:buAutoNum type="arabicParenR"/>
            </a:pPr>
            <a:r>
              <a:rPr lang="cs-CZ" u="sng" dirty="0" smtClean="0"/>
              <a:t>Systém poměrného zastoupení </a:t>
            </a:r>
            <a:r>
              <a:rPr lang="cs-CZ" dirty="0" smtClean="0"/>
              <a:t>– získané hlasy jsou převedeny na </a:t>
            </a:r>
            <a:r>
              <a:rPr lang="cs-CZ" b="1" dirty="0" smtClean="0"/>
              <a:t>mandáty</a:t>
            </a:r>
          </a:p>
          <a:p>
            <a:pPr marL="400050" lvl="1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- např. volby do Poslanecké sněmovny nebo 	zastupitelstev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7216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nejít k volbám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Není to moje povinnost, nikdo mě nemůže nutit.</a:t>
            </a:r>
          </a:p>
          <a:p>
            <a:pPr marL="0" indent="0">
              <a:buNone/>
            </a:pPr>
            <a:r>
              <a:rPr lang="cs-CZ" dirty="0" smtClean="0"/>
              <a:t>Můj hlas nic neznamená.</a:t>
            </a:r>
          </a:p>
          <a:p>
            <a:pPr marL="0" indent="0">
              <a:buNone/>
            </a:pPr>
            <a:r>
              <a:rPr lang="cs-CZ" dirty="0" smtClean="0"/>
              <a:t>Není koho volit, všichni jsou stejní.</a:t>
            </a:r>
          </a:p>
          <a:p>
            <a:pPr marL="0" indent="0">
              <a:buNone/>
            </a:pPr>
            <a:r>
              <a:rPr lang="cs-CZ" dirty="0" smtClean="0"/>
              <a:t>Stejně se tím nic nezmění, vždycky vyhrají ti samí.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733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jít k volbám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to moje právo.</a:t>
            </a:r>
          </a:p>
          <a:p>
            <a:pPr marL="0" indent="0">
              <a:buNone/>
            </a:pPr>
            <a:r>
              <a:rPr lang="cs-CZ" dirty="0" smtClean="0"/>
              <a:t>Mám možnost ovlivnit politickou situaci.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Chci vyjádřit svůj souhlas nebo nesouhlas s vládnoucí stranou (stranami) nebo politiky.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258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KÖHLEROVÁ, Tereza a Marek MOUDRÝ. </a:t>
            </a:r>
            <a:r>
              <a:rPr lang="cs-CZ" i="1" dirty="0"/>
              <a:t>Občanský a společenskovědní základ: Politologie Člověk v mezinárodních společenstvích</a:t>
            </a:r>
            <a:r>
              <a:rPr lang="cs-CZ" dirty="0"/>
              <a:t>. Kralice na Hané: </a:t>
            </a:r>
            <a:r>
              <a:rPr lang="cs-CZ" dirty="0" err="1"/>
              <a:t>Computer</a:t>
            </a:r>
            <a:r>
              <a:rPr lang="cs-CZ" dirty="0"/>
              <a:t> Media, s.r.o. ISBN 978-80-7402-121-3.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DUFEK, Pavel. </a:t>
            </a:r>
            <a:r>
              <a:rPr lang="cs-CZ" i="1" dirty="0"/>
              <a:t>Společenské vědy pro střední školy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c2010, 87 s. ISBN 978-807-3581-527.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dirty="0"/>
              <a:t>Volby.cz: Český statistický úřad</a:t>
            </a:r>
            <a:r>
              <a:rPr lang="cs-CZ" dirty="0"/>
              <a:t> [online]. 2012 [cit. 2012-10-21]. Dostupné z: http://www.volby.cz/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Volby. </a:t>
            </a:r>
            <a:r>
              <a:rPr lang="cs-CZ" i="1" dirty="0"/>
              <a:t>Ministerstvo vnitra České republiky: Informační servis</a:t>
            </a:r>
            <a:r>
              <a:rPr lang="cs-CZ" dirty="0"/>
              <a:t> [online]. 2012 [cit. 2012-10-21]. Dostupné z: http://www.mvcr.cz/volby.aspx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96119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531</Words>
  <Application>Microsoft Office PowerPoint</Application>
  <PresentationFormat>Předvádění na obrazovce (4:3)</PresentationFormat>
  <Paragraphs>91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volby</vt:lpstr>
      <vt:lpstr>volby</vt:lpstr>
      <vt:lpstr>Volební právo</vt:lpstr>
      <vt:lpstr>Volební právo</vt:lpstr>
      <vt:lpstr>omezení volebního práva</vt:lpstr>
      <vt:lpstr>volební právo žen</vt:lpstr>
      <vt:lpstr>Volební systém</vt:lpstr>
      <vt:lpstr>Proč nejít k volbám</vt:lpstr>
      <vt:lpstr>Proč jít k volbám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volby</dc:title>
  <dc:creator>Jarca</dc:creator>
  <cp:lastModifiedBy>Jarca</cp:lastModifiedBy>
  <cp:revision>2</cp:revision>
  <dcterms:created xsi:type="dcterms:W3CDTF">2012-10-21T17:11:13Z</dcterms:created>
  <dcterms:modified xsi:type="dcterms:W3CDTF">2012-10-21T17:15:28Z</dcterms:modified>
</cp:coreProperties>
</file>