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2"/>
  </p:notesMasterIdLst>
  <p:sldIdLst>
    <p:sldId id="270" r:id="rId2"/>
    <p:sldId id="279" r:id="rId3"/>
    <p:sldId id="278" r:id="rId4"/>
    <p:sldId id="288" r:id="rId5"/>
    <p:sldId id="281" r:id="rId6"/>
    <p:sldId id="289" r:id="rId7"/>
    <p:sldId id="287" r:id="rId8"/>
    <p:sldId id="280" r:id="rId9"/>
    <p:sldId id="269" r:id="rId10"/>
    <p:sldId id="28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37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267634-91A6-45D2-AD07-27D78A6F79B1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7B1BBE-C787-4E6F-83B8-D2A19CE1D9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45727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7B1BBE-C787-4E6F-83B8-D2A19CE1D930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5372602"/>
              </p:ext>
            </p:extLst>
          </p:nvPr>
        </p:nvGraphicFramePr>
        <p:xfrm>
          <a:off x="611560" y="2276870"/>
          <a:ext cx="7128792" cy="321845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Naděžda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Trenčianska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11.10.2012</a:t>
                      </a:r>
                      <a:endParaRPr lang="cs-CZ" sz="2400" b="0" baseline="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VY_32_INOVACE_07_Matematika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smtClean="0"/>
                        <a:t>Sčítání </a:t>
                      </a:r>
                      <a:r>
                        <a:rPr lang="cs-CZ" sz="2400" b="0" smtClean="0"/>
                        <a:t>a odčítání- </a:t>
                      </a:r>
                      <a:r>
                        <a:rPr lang="cs-CZ" sz="2400" dirty="0" smtClean="0"/>
                        <a:t>příklady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71028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Rozklad čísla – číslo rozdělíme na 2 části  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860032" y="4149080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</a:t>
            </a:r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3635896" y="4149080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</a:t>
            </a:r>
            <a:endParaRPr lang="cs-CZ" sz="4000" dirty="0"/>
          </a:p>
        </p:txBody>
      </p:sp>
      <p:sp>
        <p:nvSpPr>
          <p:cNvPr id="5" name="Obdélník 4"/>
          <p:cNvSpPr/>
          <p:nvPr/>
        </p:nvSpPr>
        <p:spPr>
          <a:xfrm>
            <a:off x="4211960" y="2996952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5</a:t>
            </a:r>
            <a:endParaRPr lang="cs-CZ" sz="4000" dirty="0"/>
          </a:p>
        </p:txBody>
      </p:sp>
      <p:cxnSp>
        <p:nvCxnSpPr>
          <p:cNvPr id="6" name="Přímá spojovací čára 5"/>
          <p:cNvCxnSpPr>
            <a:stCxn id="5" idx="2"/>
            <a:endCxn id="3" idx="0"/>
          </p:cNvCxnSpPr>
          <p:nvPr/>
        </p:nvCxnSpPr>
        <p:spPr>
          <a:xfrm>
            <a:off x="4463988" y="3623320"/>
            <a:ext cx="648072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>
            <a:stCxn id="5" idx="2"/>
            <a:endCxn id="4" idx="0"/>
          </p:cNvCxnSpPr>
          <p:nvPr/>
        </p:nvCxnSpPr>
        <p:spPr>
          <a:xfrm flipH="1">
            <a:off x="3887924" y="3623320"/>
            <a:ext cx="576064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6" descr="C:\Users\Vosátková\AppData\Local\Microsoft\Windows\Temporary Internet Files\Content.IE5\4IYHZILP\MC90019340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1772816"/>
            <a:ext cx="693375" cy="577588"/>
          </a:xfrm>
          <a:prstGeom prst="rect">
            <a:avLst/>
          </a:prstGeom>
          <a:noFill/>
        </p:spPr>
      </p:pic>
      <p:pic>
        <p:nvPicPr>
          <p:cNvPr id="9" name="Picture 6" descr="C:\Users\Vosátková\AppData\Local\Microsoft\Windows\Temporary Internet Files\Content.IE5\4IYHZILP\MC90019340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1844824"/>
            <a:ext cx="693375" cy="577588"/>
          </a:xfrm>
          <a:prstGeom prst="rect">
            <a:avLst/>
          </a:prstGeom>
          <a:noFill/>
        </p:spPr>
      </p:pic>
      <p:pic>
        <p:nvPicPr>
          <p:cNvPr id="10" name="Picture 6" descr="C:\Users\Vosátková\AppData\Local\Microsoft\Windows\Temporary Internet Files\Content.IE5\4IYHZILP\MC90019340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1844824"/>
            <a:ext cx="693375" cy="577588"/>
          </a:xfrm>
          <a:prstGeom prst="rect">
            <a:avLst/>
          </a:prstGeom>
          <a:noFill/>
        </p:spPr>
      </p:pic>
      <p:pic>
        <p:nvPicPr>
          <p:cNvPr id="13" name="Picture 6" descr="C:\Users\Vosátková\AppData\Local\Microsoft\Windows\Temporary Internet Files\Content.IE5\4IYHZILP\MC90019340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1844824"/>
            <a:ext cx="693375" cy="577588"/>
          </a:xfrm>
          <a:prstGeom prst="rect">
            <a:avLst/>
          </a:prstGeom>
          <a:noFill/>
        </p:spPr>
      </p:pic>
      <p:pic>
        <p:nvPicPr>
          <p:cNvPr id="14" name="Picture 6" descr="C:\Users\Vosátková\AppData\Local\Microsoft\Windows\Temporary Internet Files\Content.IE5\4IYHZILP\MC90019340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1844824"/>
            <a:ext cx="693375" cy="576064"/>
          </a:xfrm>
          <a:prstGeom prst="rect">
            <a:avLst/>
          </a:prstGeom>
          <a:noFill/>
        </p:spPr>
      </p:pic>
      <p:pic>
        <p:nvPicPr>
          <p:cNvPr id="15" name="Picture 6" descr="C:\Users\Vosátková\AppData\Local\Microsoft\Windows\Temporary Internet Files\Content.IE5\4IYHZILP\MC90019340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4869160"/>
            <a:ext cx="693375" cy="577588"/>
          </a:xfrm>
          <a:prstGeom prst="rect">
            <a:avLst/>
          </a:prstGeom>
          <a:noFill/>
        </p:spPr>
      </p:pic>
      <p:pic>
        <p:nvPicPr>
          <p:cNvPr id="16" name="Picture 6" descr="C:\Users\Vosátková\AppData\Local\Microsoft\Windows\Temporary Internet Files\Content.IE5\4IYHZILP\MC90019340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4869160"/>
            <a:ext cx="693375" cy="504056"/>
          </a:xfrm>
          <a:prstGeom prst="rect">
            <a:avLst/>
          </a:prstGeom>
          <a:noFill/>
        </p:spPr>
      </p:pic>
      <p:pic>
        <p:nvPicPr>
          <p:cNvPr id="17" name="Picture 6" descr="C:\Users\Vosátková\AppData\Local\Microsoft\Windows\Temporary Internet Files\Content.IE5\4IYHZILP\MC90019340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4869160"/>
            <a:ext cx="693375" cy="577588"/>
          </a:xfrm>
          <a:prstGeom prst="rect">
            <a:avLst/>
          </a:prstGeom>
          <a:noFill/>
        </p:spPr>
      </p:pic>
      <p:pic>
        <p:nvPicPr>
          <p:cNvPr id="18" name="Picture 6" descr="C:\Users\Vosátková\AppData\Local\Microsoft\Windows\Temporary Internet Files\Content.IE5\4IYHZILP\MC90019340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4797152"/>
            <a:ext cx="693375" cy="577588"/>
          </a:xfrm>
          <a:prstGeom prst="rect">
            <a:avLst/>
          </a:prstGeom>
          <a:noFill/>
        </p:spPr>
      </p:pic>
      <p:pic>
        <p:nvPicPr>
          <p:cNvPr id="19" name="Picture 6" descr="C:\Users\Vosátková\AppData\Local\Microsoft\Windows\Temporary Internet Files\Content.IE5\4IYHZILP\MC90019340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4725144"/>
            <a:ext cx="693375" cy="577588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1259632" y="5661248"/>
            <a:ext cx="6696744" cy="7200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          3+2=5               2+3=5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2699792" y="1772816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sp>
        <p:nvSpPr>
          <p:cNvPr id="13" name="Obdélník 12"/>
          <p:cNvSpPr/>
          <p:nvPr/>
        </p:nvSpPr>
        <p:spPr>
          <a:xfrm>
            <a:off x="1475656" y="1772816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</a:t>
            </a:r>
            <a:endParaRPr lang="cs-CZ" sz="4000" dirty="0"/>
          </a:p>
        </p:txBody>
      </p:sp>
      <p:sp>
        <p:nvSpPr>
          <p:cNvPr id="14" name="Obdélník 13"/>
          <p:cNvSpPr/>
          <p:nvPr/>
        </p:nvSpPr>
        <p:spPr>
          <a:xfrm>
            <a:off x="2051720" y="620688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</a:t>
            </a:r>
            <a:endParaRPr lang="cs-CZ" sz="4000" dirty="0"/>
          </a:p>
        </p:txBody>
      </p:sp>
      <p:cxnSp>
        <p:nvCxnSpPr>
          <p:cNvPr id="15" name="Přímá spojovací čára 14"/>
          <p:cNvCxnSpPr>
            <a:stCxn id="14" idx="2"/>
            <a:endCxn id="12" idx="0"/>
          </p:cNvCxnSpPr>
          <p:nvPr/>
        </p:nvCxnSpPr>
        <p:spPr>
          <a:xfrm>
            <a:off x="2303748" y="1247056"/>
            <a:ext cx="648072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>
            <a:stCxn id="14" idx="2"/>
            <a:endCxn id="13" idx="0"/>
          </p:cNvCxnSpPr>
          <p:nvPr/>
        </p:nvCxnSpPr>
        <p:spPr>
          <a:xfrm flipH="1">
            <a:off x="1727684" y="1247056"/>
            <a:ext cx="576064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4860032" y="1844824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sp>
        <p:nvSpPr>
          <p:cNvPr id="18" name="Obdélník 17"/>
          <p:cNvSpPr/>
          <p:nvPr/>
        </p:nvSpPr>
        <p:spPr>
          <a:xfrm>
            <a:off x="3635896" y="1844824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</a:t>
            </a:r>
            <a:endParaRPr lang="cs-CZ" sz="4000" dirty="0"/>
          </a:p>
        </p:txBody>
      </p:sp>
      <p:sp>
        <p:nvSpPr>
          <p:cNvPr id="19" name="Obdélník 18"/>
          <p:cNvSpPr/>
          <p:nvPr/>
        </p:nvSpPr>
        <p:spPr>
          <a:xfrm>
            <a:off x="4211960" y="692696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</a:t>
            </a:r>
            <a:endParaRPr lang="cs-CZ" sz="4000" dirty="0"/>
          </a:p>
        </p:txBody>
      </p:sp>
      <p:cxnSp>
        <p:nvCxnSpPr>
          <p:cNvPr id="20" name="Přímá spojovací čára 19"/>
          <p:cNvCxnSpPr>
            <a:stCxn id="19" idx="2"/>
            <a:endCxn id="17" idx="0"/>
          </p:cNvCxnSpPr>
          <p:nvPr/>
        </p:nvCxnSpPr>
        <p:spPr>
          <a:xfrm>
            <a:off x="4463988" y="1319064"/>
            <a:ext cx="648072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>
            <a:stCxn id="19" idx="2"/>
            <a:endCxn id="18" idx="0"/>
          </p:cNvCxnSpPr>
          <p:nvPr/>
        </p:nvCxnSpPr>
        <p:spPr>
          <a:xfrm flipH="1">
            <a:off x="3887924" y="1319064"/>
            <a:ext cx="576064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7164288" y="1772816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sp>
        <p:nvSpPr>
          <p:cNvPr id="23" name="Obdélník 22"/>
          <p:cNvSpPr/>
          <p:nvPr/>
        </p:nvSpPr>
        <p:spPr>
          <a:xfrm>
            <a:off x="5940152" y="1772816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sp>
        <p:nvSpPr>
          <p:cNvPr id="24" name="Obdélník 23"/>
          <p:cNvSpPr/>
          <p:nvPr/>
        </p:nvSpPr>
        <p:spPr>
          <a:xfrm>
            <a:off x="6516216" y="620688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</a:t>
            </a:r>
            <a:endParaRPr lang="cs-CZ" sz="4000" dirty="0"/>
          </a:p>
        </p:txBody>
      </p:sp>
      <p:cxnSp>
        <p:nvCxnSpPr>
          <p:cNvPr id="25" name="Přímá spojovací čára 24"/>
          <p:cNvCxnSpPr>
            <a:stCxn id="24" idx="2"/>
            <a:endCxn id="22" idx="0"/>
          </p:cNvCxnSpPr>
          <p:nvPr/>
        </p:nvCxnSpPr>
        <p:spPr>
          <a:xfrm>
            <a:off x="6768244" y="1247056"/>
            <a:ext cx="648072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>
            <a:stCxn id="24" idx="2"/>
            <a:endCxn id="23" idx="0"/>
          </p:cNvCxnSpPr>
          <p:nvPr/>
        </p:nvCxnSpPr>
        <p:spPr>
          <a:xfrm flipH="1">
            <a:off x="6192180" y="1247056"/>
            <a:ext cx="576064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Obdélník 47"/>
          <p:cNvSpPr/>
          <p:nvPr/>
        </p:nvSpPr>
        <p:spPr>
          <a:xfrm>
            <a:off x="2555776" y="4581128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9" name="Obdélník 48"/>
          <p:cNvSpPr/>
          <p:nvPr/>
        </p:nvSpPr>
        <p:spPr>
          <a:xfrm>
            <a:off x="1331640" y="4581128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sp>
        <p:nvSpPr>
          <p:cNvPr id="50" name="Obdélník 49"/>
          <p:cNvSpPr/>
          <p:nvPr/>
        </p:nvSpPr>
        <p:spPr>
          <a:xfrm>
            <a:off x="1907704" y="3429000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</a:t>
            </a:r>
            <a:endParaRPr lang="cs-CZ" sz="4000" dirty="0"/>
          </a:p>
        </p:txBody>
      </p:sp>
      <p:cxnSp>
        <p:nvCxnSpPr>
          <p:cNvPr id="51" name="Přímá spojovací čára 50"/>
          <p:cNvCxnSpPr>
            <a:stCxn id="50" idx="2"/>
            <a:endCxn id="48" idx="0"/>
          </p:cNvCxnSpPr>
          <p:nvPr/>
        </p:nvCxnSpPr>
        <p:spPr>
          <a:xfrm>
            <a:off x="2159732" y="4055368"/>
            <a:ext cx="648072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>
            <a:stCxn id="50" idx="2"/>
            <a:endCxn id="49" idx="0"/>
          </p:cNvCxnSpPr>
          <p:nvPr/>
        </p:nvCxnSpPr>
        <p:spPr>
          <a:xfrm flipH="1">
            <a:off x="1583668" y="4055368"/>
            <a:ext cx="576064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Obdélník 52"/>
          <p:cNvSpPr/>
          <p:nvPr/>
        </p:nvSpPr>
        <p:spPr>
          <a:xfrm>
            <a:off x="4716016" y="4653136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4" name="Obdélník 53"/>
          <p:cNvSpPr/>
          <p:nvPr/>
        </p:nvSpPr>
        <p:spPr>
          <a:xfrm>
            <a:off x="3491880" y="4653136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sp>
        <p:nvSpPr>
          <p:cNvPr id="55" name="Obdélník 54"/>
          <p:cNvSpPr/>
          <p:nvPr/>
        </p:nvSpPr>
        <p:spPr>
          <a:xfrm>
            <a:off x="4067944" y="3501008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</a:t>
            </a:r>
            <a:endParaRPr lang="cs-CZ" sz="4000" dirty="0"/>
          </a:p>
        </p:txBody>
      </p:sp>
      <p:cxnSp>
        <p:nvCxnSpPr>
          <p:cNvPr id="56" name="Přímá spojovací čára 55"/>
          <p:cNvCxnSpPr>
            <a:stCxn id="55" idx="2"/>
            <a:endCxn id="53" idx="0"/>
          </p:cNvCxnSpPr>
          <p:nvPr/>
        </p:nvCxnSpPr>
        <p:spPr>
          <a:xfrm>
            <a:off x="4319972" y="4127376"/>
            <a:ext cx="648072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>
            <a:stCxn id="55" idx="2"/>
            <a:endCxn id="54" idx="0"/>
          </p:cNvCxnSpPr>
          <p:nvPr/>
        </p:nvCxnSpPr>
        <p:spPr>
          <a:xfrm flipH="1">
            <a:off x="3743908" y="4127376"/>
            <a:ext cx="576064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Obdélník 57"/>
          <p:cNvSpPr/>
          <p:nvPr/>
        </p:nvSpPr>
        <p:spPr>
          <a:xfrm>
            <a:off x="7020272" y="4581128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9" name="Obdélník 58"/>
          <p:cNvSpPr/>
          <p:nvPr/>
        </p:nvSpPr>
        <p:spPr>
          <a:xfrm>
            <a:off x="5796136" y="4581128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</a:t>
            </a:r>
            <a:endParaRPr lang="cs-CZ" sz="4000" dirty="0"/>
          </a:p>
        </p:txBody>
      </p:sp>
      <p:sp>
        <p:nvSpPr>
          <p:cNvPr id="60" name="Obdélník 59"/>
          <p:cNvSpPr/>
          <p:nvPr/>
        </p:nvSpPr>
        <p:spPr>
          <a:xfrm>
            <a:off x="6372200" y="3429000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</a:t>
            </a:r>
            <a:endParaRPr lang="cs-CZ" sz="4000" dirty="0"/>
          </a:p>
        </p:txBody>
      </p:sp>
      <p:cxnSp>
        <p:nvCxnSpPr>
          <p:cNvPr id="61" name="Přímá spojovací čára 60"/>
          <p:cNvCxnSpPr>
            <a:stCxn id="60" idx="2"/>
            <a:endCxn id="58" idx="0"/>
          </p:cNvCxnSpPr>
          <p:nvPr/>
        </p:nvCxnSpPr>
        <p:spPr>
          <a:xfrm>
            <a:off x="6624228" y="4055368"/>
            <a:ext cx="648072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ovací čára 61"/>
          <p:cNvCxnSpPr>
            <a:stCxn id="60" idx="2"/>
            <a:endCxn id="59" idx="0"/>
          </p:cNvCxnSpPr>
          <p:nvPr/>
        </p:nvCxnSpPr>
        <p:spPr>
          <a:xfrm flipH="1">
            <a:off x="6048164" y="4055368"/>
            <a:ext cx="576064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ovéPole 62"/>
          <p:cNvSpPr txBox="1"/>
          <p:nvPr/>
        </p:nvSpPr>
        <p:spPr>
          <a:xfrm>
            <a:off x="1187624" y="2708920"/>
            <a:ext cx="6912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 2 + 1=3      2 + 1 = 3      1 + 1 = 2</a:t>
            </a:r>
            <a:endParaRPr lang="cs-CZ" sz="4000" dirty="0"/>
          </a:p>
        </p:txBody>
      </p:sp>
      <p:sp>
        <p:nvSpPr>
          <p:cNvPr id="33" name="Nadpis 32"/>
          <p:cNvSpPr>
            <a:spLocks noGrp="1"/>
          </p:cNvSpPr>
          <p:nvPr>
            <p:ph type="title"/>
          </p:nvPr>
        </p:nvSpPr>
        <p:spPr>
          <a:xfrm>
            <a:off x="683568" y="274638"/>
            <a:ext cx="8003232" cy="418058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Doplň rozklad a napiš příklad.</a:t>
            </a:r>
            <a:endParaRPr lang="cs-CZ" dirty="0"/>
          </a:p>
        </p:txBody>
      </p:sp>
      <p:sp>
        <p:nvSpPr>
          <p:cNvPr id="34" name="Zástupný symbol pro obsah 3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000" dirty="0" smtClean="0"/>
              <a:t> 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2699792" y="1772816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sp>
        <p:nvSpPr>
          <p:cNvPr id="13" name="Obdélník 12"/>
          <p:cNvSpPr/>
          <p:nvPr/>
        </p:nvSpPr>
        <p:spPr>
          <a:xfrm>
            <a:off x="1475656" y="1772816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</a:t>
            </a:r>
            <a:endParaRPr lang="cs-CZ" sz="4000" dirty="0"/>
          </a:p>
        </p:txBody>
      </p:sp>
      <p:sp>
        <p:nvSpPr>
          <p:cNvPr id="14" name="Obdélník 13"/>
          <p:cNvSpPr/>
          <p:nvPr/>
        </p:nvSpPr>
        <p:spPr>
          <a:xfrm>
            <a:off x="2051720" y="620688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</a:t>
            </a:r>
            <a:endParaRPr lang="cs-CZ" sz="4000" dirty="0"/>
          </a:p>
        </p:txBody>
      </p:sp>
      <p:cxnSp>
        <p:nvCxnSpPr>
          <p:cNvPr id="15" name="Přímá spojovací čára 14"/>
          <p:cNvCxnSpPr>
            <a:stCxn id="14" idx="2"/>
            <a:endCxn id="12" idx="0"/>
          </p:cNvCxnSpPr>
          <p:nvPr/>
        </p:nvCxnSpPr>
        <p:spPr>
          <a:xfrm>
            <a:off x="2303748" y="1247056"/>
            <a:ext cx="648072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>
            <a:stCxn id="14" idx="2"/>
            <a:endCxn id="13" idx="0"/>
          </p:cNvCxnSpPr>
          <p:nvPr/>
        </p:nvCxnSpPr>
        <p:spPr>
          <a:xfrm flipH="1">
            <a:off x="1727684" y="1247056"/>
            <a:ext cx="576064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4860032" y="1844824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sp>
        <p:nvSpPr>
          <p:cNvPr id="18" name="Obdélník 17"/>
          <p:cNvSpPr/>
          <p:nvPr/>
        </p:nvSpPr>
        <p:spPr>
          <a:xfrm>
            <a:off x="3635896" y="1844824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</a:t>
            </a:r>
            <a:endParaRPr lang="cs-CZ" sz="4000" dirty="0"/>
          </a:p>
        </p:txBody>
      </p:sp>
      <p:sp>
        <p:nvSpPr>
          <p:cNvPr id="19" name="Obdélník 18"/>
          <p:cNvSpPr/>
          <p:nvPr/>
        </p:nvSpPr>
        <p:spPr>
          <a:xfrm>
            <a:off x="4211960" y="692696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</a:t>
            </a:r>
            <a:endParaRPr lang="cs-CZ" sz="4000" dirty="0"/>
          </a:p>
        </p:txBody>
      </p:sp>
      <p:cxnSp>
        <p:nvCxnSpPr>
          <p:cNvPr id="20" name="Přímá spojovací čára 19"/>
          <p:cNvCxnSpPr>
            <a:stCxn id="19" idx="2"/>
            <a:endCxn id="17" idx="0"/>
          </p:cNvCxnSpPr>
          <p:nvPr/>
        </p:nvCxnSpPr>
        <p:spPr>
          <a:xfrm>
            <a:off x="4463988" y="1319064"/>
            <a:ext cx="648072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>
            <a:stCxn id="19" idx="2"/>
            <a:endCxn id="18" idx="0"/>
          </p:cNvCxnSpPr>
          <p:nvPr/>
        </p:nvCxnSpPr>
        <p:spPr>
          <a:xfrm flipH="1">
            <a:off x="3887924" y="1319064"/>
            <a:ext cx="576064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7164288" y="1772816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sp>
        <p:nvSpPr>
          <p:cNvPr id="23" name="Obdélník 22"/>
          <p:cNvSpPr/>
          <p:nvPr/>
        </p:nvSpPr>
        <p:spPr>
          <a:xfrm>
            <a:off x="5940152" y="1772816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sp>
        <p:nvSpPr>
          <p:cNvPr id="24" name="Obdélník 23"/>
          <p:cNvSpPr/>
          <p:nvPr/>
        </p:nvSpPr>
        <p:spPr>
          <a:xfrm>
            <a:off x="6516216" y="620688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</a:t>
            </a:r>
            <a:endParaRPr lang="cs-CZ" sz="4000" dirty="0"/>
          </a:p>
        </p:txBody>
      </p:sp>
      <p:cxnSp>
        <p:nvCxnSpPr>
          <p:cNvPr id="25" name="Přímá spojovací čára 24"/>
          <p:cNvCxnSpPr>
            <a:stCxn id="24" idx="2"/>
            <a:endCxn id="22" idx="0"/>
          </p:cNvCxnSpPr>
          <p:nvPr/>
        </p:nvCxnSpPr>
        <p:spPr>
          <a:xfrm>
            <a:off x="6768244" y="1247056"/>
            <a:ext cx="648072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>
            <a:stCxn id="24" idx="2"/>
            <a:endCxn id="23" idx="0"/>
          </p:cNvCxnSpPr>
          <p:nvPr/>
        </p:nvCxnSpPr>
        <p:spPr>
          <a:xfrm flipH="1">
            <a:off x="6192180" y="1247056"/>
            <a:ext cx="576064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Obdélník 47"/>
          <p:cNvSpPr/>
          <p:nvPr/>
        </p:nvSpPr>
        <p:spPr>
          <a:xfrm>
            <a:off x="2555776" y="4581128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2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1331640" y="4581128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sp>
        <p:nvSpPr>
          <p:cNvPr id="50" name="Obdélník 49"/>
          <p:cNvSpPr/>
          <p:nvPr/>
        </p:nvSpPr>
        <p:spPr>
          <a:xfrm>
            <a:off x="1907704" y="3429000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</a:t>
            </a:r>
            <a:endParaRPr lang="cs-CZ" sz="4000" dirty="0"/>
          </a:p>
        </p:txBody>
      </p:sp>
      <p:cxnSp>
        <p:nvCxnSpPr>
          <p:cNvPr id="51" name="Přímá spojovací čára 50"/>
          <p:cNvCxnSpPr>
            <a:stCxn id="50" idx="2"/>
            <a:endCxn id="48" idx="0"/>
          </p:cNvCxnSpPr>
          <p:nvPr/>
        </p:nvCxnSpPr>
        <p:spPr>
          <a:xfrm>
            <a:off x="2159732" y="4055368"/>
            <a:ext cx="648072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>
            <a:stCxn id="50" idx="2"/>
            <a:endCxn id="49" idx="0"/>
          </p:cNvCxnSpPr>
          <p:nvPr/>
        </p:nvCxnSpPr>
        <p:spPr>
          <a:xfrm flipH="1">
            <a:off x="1583668" y="4055368"/>
            <a:ext cx="576064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Obdélník 52"/>
          <p:cNvSpPr/>
          <p:nvPr/>
        </p:nvSpPr>
        <p:spPr>
          <a:xfrm>
            <a:off x="4572000" y="4653136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1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3491880" y="4653136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sp>
        <p:nvSpPr>
          <p:cNvPr id="55" name="Obdélník 54"/>
          <p:cNvSpPr/>
          <p:nvPr/>
        </p:nvSpPr>
        <p:spPr>
          <a:xfrm>
            <a:off x="4067944" y="3501008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</a:t>
            </a:r>
            <a:endParaRPr lang="cs-CZ" sz="4000" dirty="0"/>
          </a:p>
        </p:txBody>
      </p:sp>
      <p:cxnSp>
        <p:nvCxnSpPr>
          <p:cNvPr id="56" name="Přímá spojovací čára 55"/>
          <p:cNvCxnSpPr>
            <a:stCxn id="55" idx="2"/>
            <a:endCxn id="53" idx="0"/>
          </p:cNvCxnSpPr>
          <p:nvPr/>
        </p:nvCxnSpPr>
        <p:spPr>
          <a:xfrm>
            <a:off x="4319972" y="4127376"/>
            <a:ext cx="504056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>
            <a:stCxn id="55" idx="2"/>
            <a:endCxn id="54" idx="0"/>
          </p:cNvCxnSpPr>
          <p:nvPr/>
        </p:nvCxnSpPr>
        <p:spPr>
          <a:xfrm flipH="1">
            <a:off x="3743908" y="4127376"/>
            <a:ext cx="576064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Obdélník 57"/>
          <p:cNvSpPr/>
          <p:nvPr/>
        </p:nvSpPr>
        <p:spPr>
          <a:xfrm>
            <a:off x="7164288" y="4653136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1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5796136" y="4581128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</a:t>
            </a:r>
            <a:endParaRPr lang="cs-CZ" sz="4000" dirty="0"/>
          </a:p>
        </p:txBody>
      </p:sp>
      <p:sp>
        <p:nvSpPr>
          <p:cNvPr id="60" name="Obdélník 59"/>
          <p:cNvSpPr/>
          <p:nvPr/>
        </p:nvSpPr>
        <p:spPr>
          <a:xfrm>
            <a:off x="6372200" y="3429000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</a:t>
            </a:r>
            <a:endParaRPr lang="cs-CZ" sz="4000" dirty="0"/>
          </a:p>
        </p:txBody>
      </p:sp>
      <p:cxnSp>
        <p:nvCxnSpPr>
          <p:cNvPr id="61" name="Přímá spojovací čára 60"/>
          <p:cNvCxnSpPr>
            <a:stCxn id="60" idx="2"/>
            <a:endCxn id="58" idx="0"/>
          </p:cNvCxnSpPr>
          <p:nvPr/>
        </p:nvCxnSpPr>
        <p:spPr>
          <a:xfrm>
            <a:off x="6624228" y="4055368"/>
            <a:ext cx="792088" cy="5977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ovací čára 61"/>
          <p:cNvCxnSpPr>
            <a:stCxn id="60" idx="2"/>
            <a:endCxn id="59" idx="0"/>
          </p:cNvCxnSpPr>
          <p:nvPr/>
        </p:nvCxnSpPr>
        <p:spPr>
          <a:xfrm flipH="1">
            <a:off x="6048164" y="4055368"/>
            <a:ext cx="576064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ovéPole 62"/>
          <p:cNvSpPr txBox="1"/>
          <p:nvPr/>
        </p:nvSpPr>
        <p:spPr>
          <a:xfrm>
            <a:off x="1187624" y="2708920"/>
            <a:ext cx="6912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 2 + 1=3      2 + 1 = 3      1 + 1 = 2</a:t>
            </a:r>
            <a:endParaRPr lang="cs-CZ" sz="4000" dirty="0"/>
          </a:p>
        </p:txBody>
      </p:sp>
      <p:sp>
        <p:nvSpPr>
          <p:cNvPr id="33" name="Nadpis 32"/>
          <p:cNvSpPr>
            <a:spLocks noGrp="1"/>
          </p:cNvSpPr>
          <p:nvPr>
            <p:ph type="title" idx="4294967295"/>
          </p:nvPr>
        </p:nvSpPr>
        <p:spPr>
          <a:xfrm>
            <a:off x="1141413" y="274638"/>
            <a:ext cx="8002587" cy="417512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Doplň rozklad a napiš příklad.</a:t>
            </a:r>
            <a:endParaRPr lang="cs-CZ" dirty="0"/>
          </a:p>
        </p:txBody>
      </p:sp>
      <p:sp>
        <p:nvSpPr>
          <p:cNvPr id="34" name="Zástupný symbol pro obsah 33"/>
          <p:cNvSpPr>
            <a:spLocks noGrp="1"/>
          </p:cNvSpPr>
          <p:nvPr>
            <p:ph idx="4294967295"/>
          </p:nvPr>
        </p:nvSpPr>
        <p:spPr>
          <a:xfrm>
            <a:off x="0" y="1600201"/>
            <a:ext cx="8229600" cy="4565104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          1  +  2  =3    1  + 1 =  2    2 + 1 = 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2699792" y="1772816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</a:t>
            </a:r>
            <a:endParaRPr lang="cs-CZ" sz="4000" dirty="0"/>
          </a:p>
        </p:txBody>
      </p:sp>
      <p:sp>
        <p:nvSpPr>
          <p:cNvPr id="13" name="Obdélník 12"/>
          <p:cNvSpPr/>
          <p:nvPr/>
        </p:nvSpPr>
        <p:spPr>
          <a:xfrm>
            <a:off x="1475656" y="1772816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sp>
        <p:nvSpPr>
          <p:cNvPr id="14" name="Obdélník 13"/>
          <p:cNvSpPr/>
          <p:nvPr/>
        </p:nvSpPr>
        <p:spPr>
          <a:xfrm>
            <a:off x="2051720" y="620688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</a:t>
            </a:r>
            <a:endParaRPr lang="cs-CZ" sz="4000" dirty="0"/>
          </a:p>
        </p:txBody>
      </p:sp>
      <p:cxnSp>
        <p:nvCxnSpPr>
          <p:cNvPr id="15" name="Přímá spojovací čára 14"/>
          <p:cNvCxnSpPr>
            <a:stCxn id="14" idx="2"/>
            <a:endCxn id="12" idx="0"/>
          </p:cNvCxnSpPr>
          <p:nvPr/>
        </p:nvCxnSpPr>
        <p:spPr>
          <a:xfrm>
            <a:off x="2303748" y="1247056"/>
            <a:ext cx="648072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>
            <a:stCxn id="14" idx="2"/>
            <a:endCxn id="13" idx="0"/>
          </p:cNvCxnSpPr>
          <p:nvPr/>
        </p:nvCxnSpPr>
        <p:spPr>
          <a:xfrm flipH="1">
            <a:off x="1727684" y="1247056"/>
            <a:ext cx="576064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4860032" y="1844824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</a:t>
            </a:r>
            <a:endParaRPr lang="cs-CZ" sz="4000" dirty="0"/>
          </a:p>
        </p:txBody>
      </p:sp>
      <p:sp>
        <p:nvSpPr>
          <p:cNvPr id="18" name="Obdélník 17"/>
          <p:cNvSpPr/>
          <p:nvPr/>
        </p:nvSpPr>
        <p:spPr>
          <a:xfrm>
            <a:off x="3635896" y="1844824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</a:t>
            </a:r>
            <a:endParaRPr lang="cs-CZ" sz="4000" dirty="0"/>
          </a:p>
        </p:txBody>
      </p:sp>
      <p:sp>
        <p:nvSpPr>
          <p:cNvPr id="19" name="Obdélník 18"/>
          <p:cNvSpPr/>
          <p:nvPr/>
        </p:nvSpPr>
        <p:spPr>
          <a:xfrm>
            <a:off x="4211960" y="692696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</a:t>
            </a:r>
            <a:endParaRPr lang="cs-CZ" sz="4000" dirty="0"/>
          </a:p>
        </p:txBody>
      </p:sp>
      <p:cxnSp>
        <p:nvCxnSpPr>
          <p:cNvPr id="20" name="Přímá spojovací čára 19"/>
          <p:cNvCxnSpPr>
            <a:stCxn id="19" idx="2"/>
            <a:endCxn id="17" idx="0"/>
          </p:cNvCxnSpPr>
          <p:nvPr/>
        </p:nvCxnSpPr>
        <p:spPr>
          <a:xfrm>
            <a:off x="4463988" y="1319064"/>
            <a:ext cx="648072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>
            <a:stCxn id="19" idx="2"/>
            <a:endCxn id="18" idx="0"/>
          </p:cNvCxnSpPr>
          <p:nvPr/>
        </p:nvCxnSpPr>
        <p:spPr>
          <a:xfrm flipH="1">
            <a:off x="3887924" y="1319064"/>
            <a:ext cx="576064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7164288" y="1772816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sp>
        <p:nvSpPr>
          <p:cNvPr id="23" name="Obdélník 22"/>
          <p:cNvSpPr/>
          <p:nvPr/>
        </p:nvSpPr>
        <p:spPr>
          <a:xfrm>
            <a:off x="5940152" y="1772816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</a:t>
            </a:r>
            <a:endParaRPr lang="cs-CZ" sz="4000" dirty="0"/>
          </a:p>
        </p:txBody>
      </p:sp>
      <p:sp>
        <p:nvSpPr>
          <p:cNvPr id="24" name="Obdélník 23"/>
          <p:cNvSpPr/>
          <p:nvPr/>
        </p:nvSpPr>
        <p:spPr>
          <a:xfrm>
            <a:off x="6516216" y="620688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</a:t>
            </a:r>
            <a:endParaRPr lang="cs-CZ" sz="4000" dirty="0"/>
          </a:p>
        </p:txBody>
      </p:sp>
      <p:cxnSp>
        <p:nvCxnSpPr>
          <p:cNvPr id="25" name="Přímá spojovací čára 24"/>
          <p:cNvCxnSpPr>
            <a:stCxn id="24" idx="2"/>
            <a:endCxn id="22" idx="0"/>
          </p:cNvCxnSpPr>
          <p:nvPr/>
        </p:nvCxnSpPr>
        <p:spPr>
          <a:xfrm>
            <a:off x="6768244" y="1247056"/>
            <a:ext cx="648072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>
            <a:stCxn id="24" idx="2"/>
            <a:endCxn id="23" idx="0"/>
          </p:cNvCxnSpPr>
          <p:nvPr/>
        </p:nvCxnSpPr>
        <p:spPr>
          <a:xfrm flipH="1">
            <a:off x="6192180" y="1247056"/>
            <a:ext cx="576064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Obdélník 47"/>
          <p:cNvSpPr/>
          <p:nvPr/>
        </p:nvSpPr>
        <p:spPr>
          <a:xfrm>
            <a:off x="2555776" y="4581128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49" name="Obdélník 48"/>
          <p:cNvSpPr/>
          <p:nvPr/>
        </p:nvSpPr>
        <p:spPr>
          <a:xfrm>
            <a:off x="1331640" y="4581128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sp>
        <p:nvSpPr>
          <p:cNvPr id="50" name="Obdélník 49"/>
          <p:cNvSpPr/>
          <p:nvPr/>
        </p:nvSpPr>
        <p:spPr>
          <a:xfrm>
            <a:off x="1907704" y="3429000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</a:t>
            </a:r>
            <a:endParaRPr lang="cs-CZ" sz="4000" dirty="0"/>
          </a:p>
        </p:txBody>
      </p:sp>
      <p:cxnSp>
        <p:nvCxnSpPr>
          <p:cNvPr id="51" name="Přímá spojovací čára 50"/>
          <p:cNvCxnSpPr>
            <a:stCxn id="50" idx="2"/>
            <a:endCxn id="48" idx="0"/>
          </p:cNvCxnSpPr>
          <p:nvPr/>
        </p:nvCxnSpPr>
        <p:spPr>
          <a:xfrm>
            <a:off x="2159732" y="4055368"/>
            <a:ext cx="648072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>
            <a:stCxn id="50" idx="2"/>
            <a:endCxn id="49" idx="0"/>
          </p:cNvCxnSpPr>
          <p:nvPr/>
        </p:nvCxnSpPr>
        <p:spPr>
          <a:xfrm flipH="1">
            <a:off x="1583668" y="4055368"/>
            <a:ext cx="576064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Obdélník 52"/>
          <p:cNvSpPr/>
          <p:nvPr/>
        </p:nvSpPr>
        <p:spPr>
          <a:xfrm>
            <a:off x="4716016" y="4653136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54" name="Obdélník 53"/>
          <p:cNvSpPr/>
          <p:nvPr/>
        </p:nvSpPr>
        <p:spPr>
          <a:xfrm>
            <a:off x="3491880" y="4653136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</a:t>
            </a:r>
            <a:endParaRPr lang="cs-CZ" sz="4000" dirty="0"/>
          </a:p>
        </p:txBody>
      </p:sp>
      <p:sp>
        <p:nvSpPr>
          <p:cNvPr id="55" name="Obdélník 54"/>
          <p:cNvSpPr/>
          <p:nvPr/>
        </p:nvSpPr>
        <p:spPr>
          <a:xfrm>
            <a:off x="4067944" y="3501008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</a:t>
            </a:r>
            <a:endParaRPr lang="cs-CZ" sz="4000" dirty="0"/>
          </a:p>
        </p:txBody>
      </p:sp>
      <p:cxnSp>
        <p:nvCxnSpPr>
          <p:cNvPr id="56" name="Přímá spojovací čára 55"/>
          <p:cNvCxnSpPr>
            <a:stCxn id="55" idx="2"/>
            <a:endCxn id="53" idx="0"/>
          </p:cNvCxnSpPr>
          <p:nvPr/>
        </p:nvCxnSpPr>
        <p:spPr>
          <a:xfrm>
            <a:off x="4319972" y="4127376"/>
            <a:ext cx="648072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>
            <a:stCxn id="55" idx="2"/>
            <a:endCxn id="54" idx="0"/>
          </p:cNvCxnSpPr>
          <p:nvPr/>
        </p:nvCxnSpPr>
        <p:spPr>
          <a:xfrm flipH="1">
            <a:off x="3743908" y="4127376"/>
            <a:ext cx="576064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Obdélník 57"/>
          <p:cNvSpPr/>
          <p:nvPr/>
        </p:nvSpPr>
        <p:spPr>
          <a:xfrm>
            <a:off x="7020272" y="4581128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59" name="Obdélník 58"/>
          <p:cNvSpPr/>
          <p:nvPr/>
        </p:nvSpPr>
        <p:spPr>
          <a:xfrm>
            <a:off x="5796136" y="4581128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</a:t>
            </a:r>
            <a:endParaRPr lang="cs-CZ" sz="4000" dirty="0"/>
          </a:p>
        </p:txBody>
      </p:sp>
      <p:sp>
        <p:nvSpPr>
          <p:cNvPr id="60" name="Obdélník 59"/>
          <p:cNvSpPr/>
          <p:nvPr/>
        </p:nvSpPr>
        <p:spPr>
          <a:xfrm>
            <a:off x="6372200" y="3429000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</a:t>
            </a:r>
            <a:endParaRPr lang="cs-CZ" sz="4000" dirty="0"/>
          </a:p>
        </p:txBody>
      </p:sp>
      <p:cxnSp>
        <p:nvCxnSpPr>
          <p:cNvPr id="61" name="Přímá spojovací čára 60"/>
          <p:cNvCxnSpPr>
            <a:stCxn id="60" idx="2"/>
            <a:endCxn id="58" idx="0"/>
          </p:cNvCxnSpPr>
          <p:nvPr/>
        </p:nvCxnSpPr>
        <p:spPr>
          <a:xfrm>
            <a:off x="6624228" y="4055368"/>
            <a:ext cx="648072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ovací čára 61"/>
          <p:cNvCxnSpPr>
            <a:stCxn id="60" idx="2"/>
            <a:endCxn id="59" idx="0"/>
          </p:cNvCxnSpPr>
          <p:nvPr/>
        </p:nvCxnSpPr>
        <p:spPr>
          <a:xfrm flipH="1">
            <a:off x="6048164" y="4055368"/>
            <a:ext cx="576064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1619672" y="2636912"/>
            <a:ext cx="44644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Doplň čísla :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2699792" y="1772816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</a:t>
            </a:r>
            <a:endParaRPr lang="cs-CZ" sz="4000" dirty="0"/>
          </a:p>
        </p:txBody>
      </p:sp>
      <p:sp>
        <p:nvSpPr>
          <p:cNvPr id="13" name="Obdélník 12"/>
          <p:cNvSpPr/>
          <p:nvPr/>
        </p:nvSpPr>
        <p:spPr>
          <a:xfrm>
            <a:off x="1475656" y="1772816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sp>
        <p:nvSpPr>
          <p:cNvPr id="14" name="Obdélník 13"/>
          <p:cNvSpPr/>
          <p:nvPr/>
        </p:nvSpPr>
        <p:spPr>
          <a:xfrm>
            <a:off x="2051720" y="620688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</a:t>
            </a:r>
            <a:endParaRPr lang="cs-CZ" sz="4000" dirty="0"/>
          </a:p>
        </p:txBody>
      </p:sp>
      <p:cxnSp>
        <p:nvCxnSpPr>
          <p:cNvPr id="15" name="Přímá spojovací čára 14"/>
          <p:cNvCxnSpPr>
            <a:stCxn id="14" idx="2"/>
            <a:endCxn id="12" idx="0"/>
          </p:cNvCxnSpPr>
          <p:nvPr/>
        </p:nvCxnSpPr>
        <p:spPr>
          <a:xfrm>
            <a:off x="2303748" y="1247056"/>
            <a:ext cx="648072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>
            <a:stCxn id="14" idx="2"/>
            <a:endCxn id="13" idx="0"/>
          </p:cNvCxnSpPr>
          <p:nvPr/>
        </p:nvCxnSpPr>
        <p:spPr>
          <a:xfrm flipH="1">
            <a:off x="1727684" y="1247056"/>
            <a:ext cx="576064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4860032" y="1844824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</a:t>
            </a:r>
            <a:endParaRPr lang="cs-CZ" sz="4000" dirty="0"/>
          </a:p>
        </p:txBody>
      </p:sp>
      <p:sp>
        <p:nvSpPr>
          <p:cNvPr id="18" name="Obdélník 17"/>
          <p:cNvSpPr/>
          <p:nvPr/>
        </p:nvSpPr>
        <p:spPr>
          <a:xfrm>
            <a:off x="3635896" y="1844824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</a:t>
            </a:r>
            <a:endParaRPr lang="cs-CZ" sz="4000" dirty="0"/>
          </a:p>
        </p:txBody>
      </p:sp>
      <p:sp>
        <p:nvSpPr>
          <p:cNvPr id="19" name="Obdélník 18"/>
          <p:cNvSpPr/>
          <p:nvPr/>
        </p:nvSpPr>
        <p:spPr>
          <a:xfrm>
            <a:off x="4211960" y="692696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</a:t>
            </a:r>
            <a:endParaRPr lang="cs-CZ" sz="4000" dirty="0"/>
          </a:p>
        </p:txBody>
      </p:sp>
      <p:cxnSp>
        <p:nvCxnSpPr>
          <p:cNvPr id="20" name="Přímá spojovací čára 19"/>
          <p:cNvCxnSpPr>
            <a:stCxn id="19" idx="2"/>
            <a:endCxn id="17" idx="0"/>
          </p:cNvCxnSpPr>
          <p:nvPr/>
        </p:nvCxnSpPr>
        <p:spPr>
          <a:xfrm>
            <a:off x="4463988" y="1319064"/>
            <a:ext cx="648072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>
            <a:stCxn id="19" idx="2"/>
            <a:endCxn id="18" idx="0"/>
          </p:cNvCxnSpPr>
          <p:nvPr/>
        </p:nvCxnSpPr>
        <p:spPr>
          <a:xfrm flipH="1">
            <a:off x="3887924" y="1319064"/>
            <a:ext cx="576064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7164288" y="1772816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sp>
        <p:nvSpPr>
          <p:cNvPr id="23" name="Obdélník 22"/>
          <p:cNvSpPr/>
          <p:nvPr/>
        </p:nvSpPr>
        <p:spPr>
          <a:xfrm>
            <a:off x="5940152" y="1772816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</a:t>
            </a:r>
            <a:endParaRPr lang="cs-CZ" sz="4000" dirty="0"/>
          </a:p>
        </p:txBody>
      </p:sp>
      <p:sp>
        <p:nvSpPr>
          <p:cNvPr id="24" name="Obdélník 23"/>
          <p:cNvSpPr/>
          <p:nvPr/>
        </p:nvSpPr>
        <p:spPr>
          <a:xfrm>
            <a:off x="6516216" y="620688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</a:t>
            </a:r>
            <a:endParaRPr lang="cs-CZ" sz="4000" dirty="0"/>
          </a:p>
        </p:txBody>
      </p:sp>
      <p:cxnSp>
        <p:nvCxnSpPr>
          <p:cNvPr id="25" name="Přímá spojovací čára 24"/>
          <p:cNvCxnSpPr>
            <a:stCxn id="24" idx="2"/>
            <a:endCxn id="22" idx="0"/>
          </p:cNvCxnSpPr>
          <p:nvPr/>
        </p:nvCxnSpPr>
        <p:spPr>
          <a:xfrm>
            <a:off x="6768244" y="1247056"/>
            <a:ext cx="648072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>
            <a:stCxn id="24" idx="2"/>
            <a:endCxn id="23" idx="0"/>
          </p:cNvCxnSpPr>
          <p:nvPr/>
        </p:nvCxnSpPr>
        <p:spPr>
          <a:xfrm flipH="1">
            <a:off x="6192180" y="1247056"/>
            <a:ext cx="576064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Obdélník 47"/>
          <p:cNvSpPr/>
          <p:nvPr/>
        </p:nvSpPr>
        <p:spPr>
          <a:xfrm>
            <a:off x="2555776" y="4581128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3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1331640" y="4581128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sp>
        <p:nvSpPr>
          <p:cNvPr id="50" name="Obdélník 49"/>
          <p:cNvSpPr/>
          <p:nvPr/>
        </p:nvSpPr>
        <p:spPr>
          <a:xfrm>
            <a:off x="1907704" y="3429000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</a:t>
            </a:r>
            <a:endParaRPr lang="cs-CZ" sz="4000" dirty="0"/>
          </a:p>
        </p:txBody>
      </p:sp>
      <p:cxnSp>
        <p:nvCxnSpPr>
          <p:cNvPr id="51" name="Přímá spojovací čára 50"/>
          <p:cNvCxnSpPr>
            <a:stCxn id="50" idx="2"/>
            <a:endCxn id="48" idx="0"/>
          </p:cNvCxnSpPr>
          <p:nvPr/>
        </p:nvCxnSpPr>
        <p:spPr>
          <a:xfrm>
            <a:off x="2159732" y="4055368"/>
            <a:ext cx="648072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>
            <a:stCxn id="50" idx="2"/>
            <a:endCxn id="49" idx="0"/>
          </p:cNvCxnSpPr>
          <p:nvPr/>
        </p:nvCxnSpPr>
        <p:spPr>
          <a:xfrm flipH="1">
            <a:off x="1583668" y="4055368"/>
            <a:ext cx="576064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Obdélník 52"/>
          <p:cNvSpPr/>
          <p:nvPr/>
        </p:nvSpPr>
        <p:spPr>
          <a:xfrm>
            <a:off x="4716016" y="4653136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2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3491880" y="4653136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</a:t>
            </a:r>
            <a:endParaRPr lang="cs-CZ" sz="4000" dirty="0"/>
          </a:p>
        </p:txBody>
      </p:sp>
      <p:sp>
        <p:nvSpPr>
          <p:cNvPr id="55" name="Obdélník 54"/>
          <p:cNvSpPr/>
          <p:nvPr/>
        </p:nvSpPr>
        <p:spPr>
          <a:xfrm>
            <a:off x="4067944" y="3501008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</a:t>
            </a:r>
            <a:endParaRPr lang="cs-CZ" sz="4000" dirty="0"/>
          </a:p>
        </p:txBody>
      </p:sp>
      <p:cxnSp>
        <p:nvCxnSpPr>
          <p:cNvPr id="56" name="Přímá spojovací čára 55"/>
          <p:cNvCxnSpPr>
            <a:stCxn id="55" idx="2"/>
            <a:endCxn id="53" idx="0"/>
          </p:cNvCxnSpPr>
          <p:nvPr/>
        </p:nvCxnSpPr>
        <p:spPr>
          <a:xfrm>
            <a:off x="4319972" y="4127376"/>
            <a:ext cx="648072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>
            <a:stCxn id="55" idx="2"/>
            <a:endCxn id="54" idx="0"/>
          </p:cNvCxnSpPr>
          <p:nvPr/>
        </p:nvCxnSpPr>
        <p:spPr>
          <a:xfrm flipH="1">
            <a:off x="3743908" y="4127376"/>
            <a:ext cx="576064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Obdélník 57"/>
          <p:cNvSpPr/>
          <p:nvPr/>
        </p:nvSpPr>
        <p:spPr>
          <a:xfrm>
            <a:off x="7020272" y="4581128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1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5796136" y="4581128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</a:t>
            </a:r>
            <a:endParaRPr lang="cs-CZ" sz="4000" dirty="0"/>
          </a:p>
        </p:txBody>
      </p:sp>
      <p:sp>
        <p:nvSpPr>
          <p:cNvPr id="60" name="Obdélník 59"/>
          <p:cNvSpPr/>
          <p:nvPr/>
        </p:nvSpPr>
        <p:spPr>
          <a:xfrm>
            <a:off x="6372200" y="3429000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</a:t>
            </a:r>
            <a:endParaRPr lang="cs-CZ" sz="4000" dirty="0"/>
          </a:p>
        </p:txBody>
      </p:sp>
      <p:cxnSp>
        <p:nvCxnSpPr>
          <p:cNvPr id="61" name="Přímá spojovací čára 60"/>
          <p:cNvCxnSpPr>
            <a:stCxn id="60" idx="2"/>
            <a:endCxn id="58" idx="0"/>
          </p:cNvCxnSpPr>
          <p:nvPr/>
        </p:nvCxnSpPr>
        <p:spPr>
          <a:xfrm>
            <a:off x="6624228" y="4055368"/>
            <a:ext cx="648072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ovací čára 61"/>
          <p:cNvCxnSpPr>
            <a:stCxn id="60" idx="2"/>
            <a:endCxn id="59" idx="0"/>
          </p:cNvCxnSpPr>
          <p:nvPr/>
        </p:nvCxnSpPr>
        <p:spPr>
          <a:xfrm flipH="1">
            <a:off x="6048164" y="4055368"/>
            <a:ext cx="576064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Nadpis 3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Doplň a napiš příklad.</a:t>
            </a:r>
            <a:endParaRPr lang="cs-CZ" dirty="0"/>
          </a:p>
        </p:txBody>
      </p:sp>
      <p:sp>
        <p:nvSpPr>
          <p:cNvPr id="36" name="Zástupný symbol pro obsah 3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5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       1 + 3 = 4     2 + 2 = 4    3 + 1 = 4 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2699792" y="1772816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13" name="Obdélník 12"/>
          <p:cNvSpPr/>
          <p:nvPr/>
        </p:nvSpPr>
        <p:spPr>
          <a:xfrm>
            <a:off x="1475656" y="1772816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</a:t>
            </a:r>
            <a:endParaRPr lang="cs-CZ" sz="4000" dirty="0"/>
          </a:p>
        </p:txBody>
      </p:sp>
      <p:sp>
        <p:nvSpPr>
          <p:cNvPr id="14" name="Obdélník 13"/>
          <p:cNvSpPr/>
          <p:nvPr/>
        </p:nvSpPr>
        <p:spPr>
          <a:xfrm>
            <a:off x="2051720" y="620688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5</a:t>
            </a:r>
            <a:endParaRPr lang="cs-CZ" sz="4000" dirty="0"/>
          </a:p>
        </p:txBody>
      </p:sp>
      <p:cxnSp>
        <p:nvCxnSpPr>
          <p:cNvPr id="15" name="Přímá spojovací čára 14"/>
          <p:cNvCxnSpPr>
            <a:stCxn id="14" idx="2"/>
            <a:endCxn id="12" idx="0"/>
          </p:cNvCxnSpPr>
          <p:nvPr/>
        </p:nvCxnSpPr>
        <p:spPr>
          <a:xfrm>
            <a:off x="2303748" y="1247056"/>
            <a:ext cx="648072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>
            <a:stCxn id="14" idx="2"/>
            <a:endCxn id="13" idx="0"/>
          </p:cNvCxnSpPr>
          <p:nvPr/>
        </p:nvCxnSpPr>
        <p:spPr>
          <a:xfrm flipH="1">
            <a:off x="1727684" y="1247056"/>
            <a:ext cx="576064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4860032" y="1844824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18" name="Obdélník 17"/>
          <p:cNvSpPr/>
          <p:nvPr/>
        </p:nvSpPr>
        <p:spPr>
          <a:xfrm>
            <a:off x="3635896" y="1844824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</a:t>
            </a:r>
            <a:endParaRPr lang="cs-CZ" sz="4000" dirty="0"/>
          </a:p>
        </p:txBody>
      </p:sp>
      <p:sp>
        <p:nvSpPr>
          <p:cNvPr id="19" name="Obdélník 18"/>
          <p:cNvSpPr/>
          <p:nvPr/>
        </p:nvSpPr>
        <p:spPr>
          <a:xfrm>
            <a:off x="4211960" y="692696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</a:t>
            </a:r>
            <a:endParaRPr lang="cs-CZ" sz="4000" dirty="0"/>
          </a:p>
        </p:txBody>
      </p:sp>
      <p:cxnSp>
        <p:nvCxnSpPr>
          <p:cNvPr id="20" name="Přímá spojovací čára 19"/>
          <p:cNvCxnSpPr>
            <a:stCxn id="19" idx="2"/>
            <a:endCxn id="17" idx="0"/>
          </p:cNvCxnSpPr>
          <p:nvPr/>
        </p:nvCxnSpPr>
        <p:spPr>
          <a:xfrm>
            <a:off x="4463988" y="1319064"/>
            <a:ext cx="648072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>
            <a:stCxn id="19" idx="2"/>
            <a:endCxn id="18" idx="0"/>
          </p:cNvCxnSpPr>
          <p:nvPr/>
        </p:nvCxnSpPr>
        <p:spPr>
          <a:xfrm flipH="1">
            <a:off x="3887924" y="1319064"/>
            <a:ext cx="576064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7164288" y="1772816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sp>
        <p:nvSpPr>
          <p:cNvPr id="23" name="Obdélník 22"/>
          <p:cNvSpPr/>
          <p:nvPr/>
        </p:nvSpPr>
        <p:spPr>
          <a:xfrm>
            <a:off x="5940152" y="1772816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24" name="Obdélník 23"/>
          <p:cNvSpPr/>
          <p:nvPr/>
        </p:nvSpPr>
        <p:spPr>
          <a:xfrm>
            <a:off x="6516216" y="620688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</a:t>
            </a:r>
            <a:endParaRPr lang="cs-CZ" sz="4000" dirty="0"/>
          </a:p>
        </p:txBody>
      </p:sp>
      <p:cxnSp>
        <p:nvCxnSpPr>
          <p:cNvPr id="25" name="Přímá spojovací čára 24"/>
          <p:cNvCxnSpPr>
            <a:stCxn id="24" idx="2"/>
            <a:endCxn id="22" idx="0"/>
          </p:cNvCxnSpPr>
          <p:nvPr/>
        </p:nvCxnSpPr>
        <p:spPr>
          <a:xfrm>
            <a:off x="6768244" y="1247056"/>
            <a:ext cx="648072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>
            <a:stCxn id="24" idx="2"/>
            <a:endCxn id="23" idx="0"/>
          </p:cNvCxnSpPr>
          <p:nvPr/>
        </p:nvCxnSpPr>
        <p:spPr>
          <a:xfrm flipH="1">
            <a:off x="6192180" y="1247056"/>
            <a:ext cx="576064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Obdélník 47"/>
          <p:cNvSpPr/>
          <p:nvPr/>
        </p:nvSpPr>
        <p:spPr>
          <a:xfrm>
            <a:off x="2555776" y="4581128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</a:t>
            </a:r>
            <a:endParaRPr lang="cs-CZ" sz="4000" dirty="0"/>
          </a:p>
        </p:txBody>
      </p:sp>
      <p:sp>
        <p:nvSpPr>
          <p:cNvPr id="49" name="Obdélník 48"/>
          <p:cNvSpPr/>
          <p:nvPr/>
        </p:nvSpPr>
        <p:spPr>
          <a:xfrm>
            <a:off x="1331640" y="4581128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50" name="Obdélník 49"/>
          <p:cNvSpPr/>
          <p:nvPr/>
        </p:nvSpPr>
        <p:spPr>
          <a:xfrm>
            <a:off x="1907704" y="3429000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</a:t>
            </a:r>
            <a:endParaRPr lang="cs-CZ" sz="4000" dirty="0"/>
          </a:p>
        </p:txBody>
      </p:sp>
      <p:cxnSp>
        <p:nvCxnSpPr>
          <p:cNvPr id="51" name="Přímá spojovací čára 50"/>
          <p:cNvCxnSpPr>
            <a:stCxn id="50" idx="2"/>
            <a:endCxn id="48" idx="0"/>
          </p:cNvCxnSpPr>
          <p:nvPr/>
        </p:nvCxnSpPr>
        <p:spPr>
          <a:xfrm>
            <a:off x="2159732" y="4055368"/>
            <a:ext cx="648072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>
            <a:stCxn id="50" idx="2"/>
            <a:endCxn id="49" idx="0"/>
          </p:cNvCxnSpPr>
          <p:nvPr/>
        </p:nvCxnSpPr>
        <p:spPr>
          <a:xfrm flipH="1">
            <a:off x="1583668" y="4055368"/>
            <a:ext cx="576064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Obdélník 52"/>
          <p:cNvSpPr/>
          <p:nvPr/>
        </p:nvSpPr>
        <p:spPr>
          <a:xfrm>
            <a:off x="4716016" y="4653136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54" name="Obdélník 53"/>
          <p:cNvSpPr/>
          <p:nvPr/>
        </p:nvSpPr>
        <p:spPr>
          <a:xfrm>
            <a:off x="3491880" y="4653136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sp>
        <p:nvSpPr>
          <p:cNvPr id="55" name="Obdélník 54"/>
          <p:cNvSpPr/>
          <p:nvPr/>
        </p:nvSpPr>
        <p:spPr>
          <a:xfrm>
            <a:off x="4067944" y="3501008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5</a:t>
            </a:r>
            <a:endParaRPr lang="cs-CZ" sz="4000" dirty="0"/>
          </a:p>
        </p:txBody>
      </p:sp>
      <p:cxnSp>
        <p:nvCxnSpPr>
          <p:cNvPr id="56" name="Přímá spojovací čára 55"/>
          <p:cNvCxnSpPr>
            <a:stCxn id="55" idx="2"/>
            <a:endCxn id="53" idx="0"/>
          </p:cNvCxnSpPr>
          <p:nvPr/>
        </p:nvCxnSpPr>
        <p:spPr>
          <a:xfrm>
            <a:off x="4319972" y="4127376"/>
            <a:ext cx="648072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>
            <a:stCxn id="55" idx="2"/>
            <a:endCxn id="54" idx="0"/>
          </p:cNvCxnSpPr>
          <p:nvPr/>
        </p:nvCxnSpPr>
        <p:spPr>
          <a:xfrm flipH="1">
            <a:off x="3743908" y="4127376"/>
            <a:ext cx="576064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Obdélník 57"/>
          <p:cNvSpPr/>
          <p:nvPr/>
        </p:nvSpPr>
        <p:spPr>
          <a:xfrm>
            <a:off x="7020272" y="4581128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59" name="Obdélník 58"/>
          <p:cNvSpPr/>
          <p:nvPr/>
        </p:nvSpPr>
        <p:spPr>
          <a:xfrm>
            <a:off x="5796136" y="4581128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</a:t>
            </a:r>
            <a:endParaRPr lang="cs-CZ" sz="4000" dirty="0"/>
          </a:p>
        </p:txBody>
      </p:sp>
      <p:sp>
        <p:nvSpPr>
          <p:cNvPr id="60" name="Obdélník 59"/>
          <p:cNvSpPr/>
          <p:nvPr/>
        </p:nvSpPr>
        <p:spPr>
          <a:xfrm>
            <a:off x="6372200" y="3429000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5</a:t>
            </a:r>
            <a:endParaRPr lang="cs-CZ" sz="4000" dirty="0"/>
          </a:p>
        </p:txBody>
      </p:sp>
      <p:cxnSp>
        <p:nvCxnSpPr>
          <p:cNvPr id="61" name="Přímá spojovací čára 60"/>
          <p:cNvCxnSpPr>
            <a:stCxn id="60" idx="2"/>
            <a:endCxn id="58" idx="0"/>
          </p:cNvCxnSpPr>
          <p:nvPr/>
        </p:nvCxnSpPr>
        <p:spPr>
          <a:xfrm>
            <a:off x="6624228" y="4055368"/>
            <a:ext cx="648072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ovací čára 61"/>
          <p:cNvCxnSpPr>
            <a:stCxn id="60" idx="2"/>
            <a:endCxn id="59" idx="0"/>
          </p:cNvCxnSpPr>
          <p:nvPr/>
        </p:nvCxnSpPr>
        <p:spPr>
          <a:xfrm flipH="1">
            <a:off x="6048164" y="4055368"/>
            <a:ext cx="576064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6" name="Nadpis 135"/>
          <p:cNvSpPr>
            <a:spLocks noGrp="1"/>
          </p:cNvSpPr>
          <p:nvPr>
            <p:ph type="title"/>
          </p:nvPr>
        </p:nvSpPr>
        <p:spPr>
          <a:xfrm>
            <a:off x="755576" y="274638"/>
            <a:ext cx="7931224" cy="490066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Doplň a napiš příklad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2699792" y="1772816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2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475656" y="1772816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</a:t>
            </a:r>
            <a:endParaRPr lang="cs-CZ" sz="4000" dirty="0"/>
          </a:p>
        </p:txBody>
      </p:sp>
      <p:sp>
        <p:nvSpPr>
          <p:cNvPr id="14" name="Obdélník 13"/>
          <p:cNvSpPr/>
          <p:nvPr/>
        </p:nvSpPr>
        <p:spPr>
          <a:xfrm>
            <a:off x="2051720" y="620688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5</a:t>
            </a:r>
            <a:endParaRPr lang="cs-CZ" sz="4000" dirty="0"/>
          </a:p>
        </p:txBody>
      </p:sp>
      <p:cxnSp>
        <p:nvCxnSpPr>
          <p:cNvPr id="15" name="Přímá spojovací čára 14"/>
          <p:cNvCxnSpPr>
            <a:stCxn id="14" idx="2"/>
            <a:endCxn id="12" idx="0"/>
          </p:cNvCxnSpPr>
          <p:nvPr/>
        </p:nvCxnSpPr>
        <p:spPr>
          <a:xfrm>
            <a:off x="2303748" y="1247056"/>
            <a:ext cx="648072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>
            <a:stCxn id="14" idx="2"/>
            <a:endCxn id="13" idx="0"/>
          </p:cNvCxnSpPr>
          <p:nvPr/>
        </p:nvCxnSpPr>
        <p:spPr>
          <a:xfrm flipH="1">
            <a:off x="1727684" y="1247056"/>
            <a:ext cx="576064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4860032" y="1844824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2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635896" y="1844824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</a:t>
            </a:r>
            <a:endParaRPr lang="cs-CZ" sz="4000" dirty="0"/>
          </a:p>
        </p:txBody>
      </p:sp>
      <p:sp>
        <p:nvSpPr>
          <p:cNvPr id="19" name="Obdélník 18"/>
          <p:cNvSpPr/>
          <p:nvPr/>
        </p:nvSpPr>
        <p:spPr>
          <a:xfrm>
            <a:off x="4211960" y="692696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</a:t>
            </a:r>
            <a:endParaRPr lang="cs-CZ" sz="4000" dirty="0"/>
          </a:p>
        </p:txBody>
      </p:sp>
      <p:cxnSp>
        <p:nvCxnSpPr>
          <p:cNvPr id="20" name="Přímá spojovací čára 19"/>
          <p:cNvCxnSpPr>
            <a:stCxn id="19" idx="2"/>
            <a:endCxn id="17" idx="0"/>
          </p:cNvCxnSpPr>
          <p:nvPr/>
        </p:nvCxnSpPr>
        <p:spPr>
          <a:xfrm>
            <a:off x="4463988" y="1319064"/>
            <a:ext cx="648072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>
            <a:stCxn id="19" idx="2"/>
            <a:endCxn id="18" idx="0"/>
          </p:cNvCxnSpPr>
          <p:nvPr/>
        </p:nvCxnSpPr>
        <p:spPr>
          <a:xfrm flipH="1">
            <a:off x="3887924" y="1319064"/>
            <a:ext cx="576064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7164288" y="1772816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sp>
        <p:nvSpPr>
          <p:cNvPr id="23" name="Obdélník 22"/>
          <p:cNvSpPr/>
          <p:nvPr/>
        </p:nvSpPr>
        <p:spPr>
          <a:xfrm>
            <a:off x="5940152" y="1772816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2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516216" y="620688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</a:t>
            </a:r>
            <a:endParaRPr lang="cs-CZ" sz="4000" dirty="0"/>
          </a:p>
        </p:txBody>
      </p:sp>
      <p:cxnSp>
        <p:nvCxnSpPr>
          <p:cNvPr id="25" name="Přímá spojovací čára 24"/>
          <p:cNvCxnSpPr>
            <a:stCxn id="24" idx="2"/>
            <a:endCxn id="22" idx="0"/>
          </p:cNvCxnSpPr>
          <p:nvPr/>
        </p:nvCxnSpPr>
        <p:spPr>
          <a:xfrm>
            <a:off x="6768244" y="1247056"/>
            <a:ext cx="648072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>
            <a:stCxn id="24" idx="2"/>
            <a:endCxn id="23" idx="0"/>
          </p:cNvCxnSpPr>
          <p:nvPr/>
        </p:nvCxnSpPr>
        <p:spPr>
          <a:xfrm flipH="1">
            <a:off x="6192180" y="1247056"/>
            <a:ext cx="576064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Obdélník 47"/>
          <p:cNvSpPr/>
          <p:nvPr/>
        </p:nvSpPr>
        <p:spPr>
          <a:xfrm>
            <a:off x="2555776" y="4581128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3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1331640" y="4581128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1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1907704" y="3429000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</a:t>
            </a:r>
            <a:endParaRPr lang="cs-CZ" sz="4000" dirty="0"/>
          </a:p>
        </p:txBody>
      </p:sp>
      <p:cxnSp>
        <p:nvCxnSpPr>
          <p:cNvPr id="51" name="Přímá spojovací čára 50"/>
          <p:cNvCxnSpPr>
            <a:stCxn id="50" idx="2"/>
            <a:endCxn id="48" idx="0"/>
          </p:cNvCxnSpPr>
          <p:nvPr/>
        </p:nvCxnSpPr>
        <p:spPr>
          <a:xfrm>
            <a:off x="2159732" y="4055368"/>
            <a:ext cx="648072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>
            <a:stCxn id="50" idx="2"/>
            <a:endCxn id="49" idx="0"/>
          </p:cNvCxnSpPr>
          <p:nvPr/>
        </p:nvCxnSpPr>
        <p:spPr>
          <a:xfrm flipH="1">
            <a:off x="1583668" y="4055368"/>
            <a:ext cx="576064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Obdélník 52"/>
          <p:cNvSpPr/>
          <p:nvPr/>
        </p:nvSpPr>
        <p:spPr>
          <a:xfrm>
            <a:off x="4716016" y="4653136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4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3491880" y="4653136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sp>
        <p:nvSpPr>
          <p:cNvPr id="55" name="Obdélník 54"/>
          <p:cNvSpPr/>
          <p:nvPr/>
        </p:nvSpPr>
        <p:spPr>
          <a:xfrm>
            <a:off x="4067944" y="3501008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5</a:t>
            </a:r>
            <a:endParaRPr lang="cs-CZ" sz="4000" dirty="0"/>
          </a:p>
        </p:txBody>
      </p:sp>
      <p:cxnSp>
        <p:nvCxnSpPr>
          <p:cNvPr id="56" name="Přímá spojovací čára 55"/>
          <p:cNvCxnSpPr>
            <a:stCxn id="55" idx="2"/>
            <a:endCxn id="53" idx="0"/>
          </p:cNvCxnSpPr>
          <p:nvPr/>
        </p:nvCxnSpPr>
        <p:spPr>
          <a:xfrm>
            <a:off x="4319972" y="4127376"/>
            <a:ext cx="648072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>
            <a:stCxn id="55" idx="2"/>
            <a:endCxn id="54" idx="0"/>
          </p:cNvCxnSpPr>
          <p:nvPr/>
        </p:nvCxnSpPr>
        <p:spPr>
          <a:xfrm flipH="1">
            <a:off x="3743908" y="4127376"/>
            <a:ext cx="576064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Obdélník 57"/>
          <p:cNvSpPr/>
          <p:nvPr/>
        </p:nvSpPr>
        <p:spPr>
          <a:xfrm>
            <a:off x="7020272" y="4581128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3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5796136" y="4581128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</a:t>
            </a:r>
            <a:endParaRPr lang="cs-CZ" sz="4000" dirty="0"/>
          </a:p>
        </p:txBody>
      </p:sp>
      <p:sp>
        <p:nvSpPr>
          <p:cNvPr id="60" name="Obdélník 59"/>
          <p:cNvSpPr/>
          <p:nvPr/>
        </p:nvSpPr>
        <p:spPr>
          <a:xfrm>
            <a:off x="6372200" y="3429000"/>
            <a:ext cx="504056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5</a:t>
            </a:r>
            <a:endParaRPr lang="cs-CZ" sz="4000" dirty="0"/>
          </a:p>
        </p:txBody>
      </p:sp>
      <p:cxnSp>
        <p:nvCxnSpPr>
          <p:cNvPr id="61" name="Přímá spojovací čára 60"/>
          <p:cNvCxnSpPr>
            <a:stCxn id="60" idx="2"/>
            <a:endCxn id="58" idx="0"/>
          </p:cNvCxnSpPr>
          <p:nvPr/>
        </p:nvCxnSpPr>
        <p:spPr>
          <a:xfrm>
            <a:off x="6624228" y="4055368"/>
            <a:ext cx="648072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ovací čára 61"/>
          <p:cNvCxnSpPr>
            <a:stCxn id="60" idx="2"/>
            <a:endCxn id="59" idx="0"/>
          </p:cNvCxnSpPr>
          <p:nvPr/>
        </p:nvCxnSpPr>
        <p:spPr>
          <a:xfrm flipH="1">
            <a:off x="6048164" y="4055368"/>
            <a:ext cx="576064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1259632" y="2636912"/>
            <a:ext cx="15841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707904" y="2708920"/>
            <a:ext cx="15841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2+2=4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012160" y="2780928"/>
            <a:ext cx="15841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2+1=3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164560" y="2933328"/>
            <a:ext cx="15841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0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868144" y="2852936"/>
            <a:ext cx="15841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0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469360" y="3238128"/>
            <a:ext cx="15841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0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621760" y="3390528"/>
            <a:ext cx="15841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0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6774160" y="3542928"/>
            <a:ext cx="15841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0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6012160" y="2780928"/>
            <a:ext cx="15841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0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7078960" y="3847728"/>
            <a:ext cx="15841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0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7231360" y="4000128"/>
            <a:ext cx="15841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0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7383760" y="4152528"/>
            <a:ext cx="15841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0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7536160" y="4304928"/>
            <a:ext cx="15841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0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7688560" y="4457328"/>
            <a:ext cx="1584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7840960" y="4609728"/>
            <a:ext cx="1584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7993360" y="4762128"/>
            <a:ext cx="1584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8145760" y="4914528"/>
            <a:ext cx="1584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8298160" y="5066928"/>
            <a:ext cx="1584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8450560" y="5219328"/>
            <a:ext cx="1584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8602960" y="5371728"/>
            <a:ext cx="1584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8755360" y="5524128"/>
            <a:ext cx="1584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8907760" y="5676528"/>
            <a:ext cx="1584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9060160" y="5828928"/>
            <a:ext cx="1584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9212560" y="5981328"/>
            <a:ext cx="1584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9364960" y="6133728"/>
            <a:ext cx="1584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9517360" y="6286128"/>
            <a:ext cx="1584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9669760" y="6438528"/>
            <a:ext cx="1584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9822160" y="6590928"/>
            <a:ext cx="1584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9974560" y="6743328"/>
            <a:ext cx="1584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10126960" y="6895728"/>
            <a:ext cx="1584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10279360" y="7048128"/>
            <a:ext cx="1584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10431760" y="7200528"/>
            <a:ext cx="1584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10584160" y="7352928"/>
            <a:ext cx="1584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10736560" y="7505328"/>
            <a:ext cx="1584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10888960" y="7657728"/>
            <a:ext cx="1584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11041360" y="7810128"/>
            <a:ext cx="1584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11193760" y="7962528"/>
            <a:ext cx="1584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11346160" y="8114928"/>
            <a:ext cx="1584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11498560" y="8267328"/>
            <a:ext cx="1584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11650960" y="8419728"/>
            <a:ext cx="1584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11803360" y="8572128"/>
            <a:ext cx="1584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11955760" y="8724528"/>
            <a:ext cx="1584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0" name="TextovéPole 89"/>
          <p:cNvSpPr txBox="1"/>
          <p:nvPr/>
        </p:nvSpPr>
        <p:spPr>
          <a:xfrm>
            <a:off x="12108160" y="8876928"/>
            <a:ext cx="1584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1" name="TextovéPole 90"/>
          <p:cNvSpPr txBox="1"/>
          <p:nvPr/>
        </p:nvSpPr>
        <p:spPr>
          <a:xfrm>
            <a:off x="12260560" y="9029328"/>
            <a:ext cx="1584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2" name="TextovéPole 91"/>
          <p:cNvSpPr txBox="1"/>
          <p:nvPr/>
        </p:nvSpPr>
        <p:spPr>
          <a:xfrm>
            <a:off x="12412960" y="9181728"/>
            <a:ext cx="1584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3" name="TextovéPole 92"/>
          <p:cNvSpPr txBox="1"/>
          <p:nvPr/>
        </p:nvSpPr>
        <p:spPr>
          <a:xfrm>
            <a:off x="12565360" y="9334128"/>
            <a:ext cx="1584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1412032" y="2789312"/>
            <a:ext cx="15841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000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1564432" y="2941712"/>
            <a:ext cx="15841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000" dirty="0"/>
          </a:p>
        </p:txBody>
      </p:sp>
      <p:sp>
        <p:nvSpPr>
          <p:cNvPr id="96" name="TextovéPole 95"/>
          <p:cNvSpPr txBox="1"/>
          <p:nvPr/>
        </p:nvSpPr>
        <p:spPr>
          <a:xfrm>
            <a:off x="1716832" y="3094112"/>
            <a:ext cx="15841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000" dirty="0"/>
          </a:p>
        </p:txBody>
      </p:sp>
      <p:sp>
        <p:nvSpPr>
          <p:cNvPr id="97" name="TextovéPole 96"/>
          <p:cNvSpPr txBox="1"/>
          <p:nvPr/>
        </p:nvSpPr>
        <p:spPr>
          <a:xfrm>
            <a:off x="1547664" y="2564904"/>
            <a:ext cx="15841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000" dirty="0"/>
          </a:p>
        </p:txBody>
      </p:sp>
      <p:sp>
        <p:nvSpPr>
          <p:cNvPr id="98" name="TextovéPole 97"/>
          <p:cNvSpPr txBox="1"/>
          <p:nvPr/>
        </p:nvSpPr>
        <p:spPr>
          <a:xfrm>
            <a:off x="1700064" y="2717304"/>
            <a:ext cx="15841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3+2=5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02" name="TextovéPole 101"/>
          <p:cNvSpPr txBox="1"/>
          <p:nvPr/>
        </p:nvSpPr>
        <p:spPr>
          <a:xfrm>
            <a:off x="1403648" y="5445224"/>
            <a:ext cx="15841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1+3=4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03" name="TextovéPole 102"/>
          <p:cNvSpPr txBox="1"/>
          <p:nvPr/>
        </p:nvSpPr>
        <p:spPr>
          <a:xfrm>
            <a:off x="3635896" y="5373216"/>
            <a:ext cx="15841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1+4=5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04" name="TextovéPole 103"/>
          <p:cNvSpPr txBox="1"/>
          <p:nvPr/>
        </p:nvSpPr>
        <p:spPr>
          <a:xfrm>
            <a:off x="1852464" y="2852936"/>
            <a:ext cx="15841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000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1852464" y="2869704"/>
            <a:ext cx="15841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000" dirty="0"/>
          </a:p>
        </p:txBody>
      </p:sp>
      <p:sp>
        <p:nvSpPr>
          <p:cNvPr id="106" name="TextovéPole 105"/>
          <p:cNvSpPr txBox="1"/>
          <p:nvPr/>
        </p:nvSpPr>
        <p:spPr>
          <a:xfrm>
            <a:off x="5868144" y="5373216"/>
            <a:ext cx="15841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 2+3=5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07" name="TextovéPole 106"/>
          <p:cNvSpPr txBox="1"/>
          <p:nvPr/>
        </p:nvSpPr>
        <p:spPr>
          <a:xfrm flipV="1">
            <a:off x="1547664" y="2934236"/>
            <a:ext cx="1584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9" name="Nadpis 10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Řešení 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/>
              <a:t>Anotace: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Žáci  1. ročníku si upevňují  představu čísla do 5, rozkládají číslo na 2, píší příklad k </a:t>
            </a:r>
            <a:r>
              <a:rPr lang="cs-CZ" dirty="0" smtClean="0"/>
              <a:t>rozkladu</a:t>
            </a:r>
            <a:r>
              <a:rPr lang="cs-CZ" dirty="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>
          <a:xfrm>
            <a:off x="457200" y="503237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Zdroj:</a:t>
            </a:r>
            <a:br>
              <a:rPr lang="cs-CZ" sz="3600" dirty="0" smtClean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57200" y="1828799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cs-CZ" dirty="0" smtClean="0"/>
              <a:t>Vlastní tvorba</a:t>
            </a:r>
          </a:p>
          <a:p>
            <a:pPr>
              <a:buNone/>
            </a:pPr>
            <a:r>
              <a:rPr lang="cs-CZ" dirty="0" smtClean="0"/>
              <a:t>Ilustrace 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www. office.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1089</TotalTime>
  <Words>254</Words>
  <Application>Microsoft Office PowerPoint</Application>
  <PresentationFormat>Předvádění na obrazovce (4:3)</PresentationFormat>
  <Paragraphs>152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Rozklad čísla – číslo rozdělíme na 2 části   </vt:lpstr>
      <vt:lpstr>Doplň rozklad a napiš příklad.</vt:lpstr>
      <vt:lpstr>Doplň rozklad a napiš příklad.</vt:lpstr>
      <vt:lpstr>Prezentace aplikace PowerPoint</vt:lpstr>
      <vt:lpstr>Doplň a napiš příklad.</vt:lpstr>
      <vt:lpstr>Doplň a napiš příklad</vt:lpstr>
      <vt:lpstr>Řešení :</vt:lpstr>
      <vt:lpstr>Anotace: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Vesna202261</cp:lastModifiedBy>
  <cp:revision>74</cp:revision>
  <dcterms:created xsi:type="dcterms:W3CDTF">2011-12-27T20:15:32Z</dcterms:created>
  <dcterms:modified xsi:type="dcterms:W3CDTF">2012-10-22T10:07:22Z</dcterms:modified>
</cp:coreProperties>
</file>