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8" r:id="rId4"/>
    <p:sldId id="260" r:id="rId5"/>
    <p:sldId id="261" r:id="rId6"/>
    <p:sldId id="257" r:id="rId7"/>
    <p:sldId id="264" r:id="rId8"/>
    <p:sldId id="265" r:id="rId9"/>
    <p:sldId id="266" r:id="rId10"/>
    <p:sldId id="262" r:id="rId11"/>
    <p:sldId id="267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</p14:sldIdLst>
        </p14:section>
        <p14:section name="Oddíl bez názvu" id="{023F685A-B691-46EF-9831-DF295F3DF06D}">
          <p14:sldIdLst>
            <p14:sldId id="259"/>
            <p14:sldId id="258"/>
            <p14:sldId id="260"/>
            <p14:sldId id="261"/>
            <p14:sldId id="257"/>
            <p14:sldId id="264"/>
            <p14:sldId id="265"/>
            <p14:sldId id="266"/>
            <p14:sldId id="262"/>
            <p14:sldId id="267"/>
            <p14:sldId id="263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972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22.10.2012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oogle.cz/search?num=10&amp;hl=cs&amp;site=imghp&amp;tbm=isch&amp;source=hp&amp;biw=1366&amp;bih=673&amp;q=osifikace&amp;oq=osifikace&amp;gs_l=img.1.0.0j0i24l3.2270.5702.0.7724.11.7.1.3.3.1.334.1084.2j3j1j1.7.0...0.0...1ac.1.jitVLtKzNf4" TargetMode="External"/><Relationship Id="rId3" Type="http://schemas.openxmlformats.org/officeDocument/2006/relationships/hyperlink" Target="http://www.google.cz/search?hl=cs&amp;cp=14&amp;gs_id=1i&amp;xhr=t&amp;q=kompaktn%C3%AD+kost&amp;bav=on.2,or.r_gc.r_pw.r_qf.&amp;bpcl=35466521&amp;biw=1366&amp;bih=673&amp;wrapid=tljp1350897002530026&amp;um=1&amp;ie=UTF-8&amp;tbm=isch&amp;source=og&amp;sa=N&amp;tab=wi&amp;ei=Dw-FUPayAsTQsgaGuIHQBQ" TargetMode="External"/><Relationship Id="rId7" Type="http://schemas.openxmlformats.org/officeDocument/2006/relationships/hyperlink" Target="http://www.google.cz/search?num=10&amp;hl=cs&amp;site=imghp&amp;tbm=isch&amp;source=hp&amp;biw=1366&amp;bih=673&amp;q=hutn%C3%A1+kost&amp;oq=hutn%C3%A1+&amp;gs_l=img.1.1.0i10i24j0i24.2841.5157.0.8729.6.6.0.0.0.0.226.683.4j1j1.6.0...0.0...1ac.1.bKSKL1Z0TEw" TargetMode="External"/><Relationship Id="rId2" Type="http://schemas.openxmlformats.org/officeDocument/2006/relationships/hyperlink" Target="http://www.google.cz/search?num=10&amp;hl=cs&amp;site=imghp&amp;tbm=isch&amp;source=hp&amp;biw=1366&amp;bih=651&amp;q=kostra+%C4%8Dlov%C4%9Bka&amp;oq=kostra&amp;gs_l=img.1.1.0l10.2752.4224.0.10483.6.6.0.0.0.0.114.599.4j2.6.0...0.0...1ac.1.xJWgcZhdGp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search?hl=cs&amp;cp=2&amp;gs_id=6&amp;xhr=t&amp;q=%C4%8D%C3%A9%C5%A1ka&amp;bav=on.2,or.r_gc.r_pw.r_qf.&amp;bpcl=35466521&amp;biw=1366&amp;bih=673&amp;wrapid=tljp135089837085402&amp;um=1&amp;ie=UTF-8&amp;tbm=isch&amp;source=og&amp;sa=N&amp;tab=wi&amp;ei=YhSFUK6CK8uQswaz2IDACQ" TargetMode="External"/><Relationship Id="rId5" Type="http://schemas.openxmlformats.org/officeDocument/2006/relationships/hyperlink" Target="http://www.osteoporoza.cz/co-nevite-o-kostech" TargetMode="External"/><Relationship Id="rId4" Type="http://schemas.openxmlformats.org/officeDocument/2006/relationships/hyperlink" Target="http://www.google.cz/search?hl=cs&amp;q=houbovit%C3%A1+kostn%C3%AD+tk%C3%A1%C5%88&amp;bav=on.2,or.r_gc.r_pw.r_qf.&amp;bpcl=35466521&amp;biw=1366&amp;bih=673&amp;wrapid=tlif135089734275710&amp;um=1&amp;ie=UTF-8&amp;tbm=isch&amp;source=og&amp;sa=N&amp;tab=wi&amp;ei=jRCFUPC9LMrFswaGpoHoAg" TargetMode="External"/><Relationship Id="rId9" Type="http://schemas.openxmlformats.org/officeDocument/2006/relationships/hyperlink" Target="http://www.google.cz/search?num=10&amp;hl=cs&amp;site=imghp&amp;tbm=isch&amp;source=hp&amp;biw=1366&amp;bih=673&amp;q=klouby+na+ruce&amp;oq=klouby&amp;gs_l=img.1.4.0l2j0i24l8.3241.5655.0.9441.6.6.0.0.0.0.16.91.6.6.0...0.0...1ac.1.Tu3iUQXKf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kost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Kosterní soustava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dirty="0" smtClean="0"/>
              <a:t>kost</a:t>
            </a:r>
            <a:endParaRPr lang="cs-CZ" sz="3600" dirty="0" smtClean="0"/>
          </a:p>
          <a:p>
            <a:r>
              <a:rPr lang="cs-CZ" sz="3600" dirty="0"/>
              <a:t>f</a:t>
            </a:r>
            <a:r>
              <a:rPr lang="cs-CZ" sz="3600" dirty="0" smtClean="0"/>
              <a:t>unkce kostry</a:t>
            </a:r>
          </a:p>
          <a:p>
            <a:r>
              <a:rPr lang="cs-CZ" sz="3600" dirty="0"/>
              <a:t>t</a:t>
            </a:r>
            <a:r>
              <a:rPr lang="cs-CZ" sz="3600" dirty="0" smtClean="0"/>
              <a:t>ypy kostí</a:t>
            </a:r>
          </a:p>
          <a:p>
            <a:r>
              <a:rPr lang="cs-CZ" sz="3600" dirty="0"/>
              <a:t>s</a:t>
            </a:r>
            <a:r>
              <a:rPr lang="cs-CZ" sz="3600" dirty="0" smtClean="0"/>
              <a:t>tavba kosti</a:t>
            </a:r>
          </a:p>
          <a:p>
            <a:r>
              <a:rPr lang="cs-CZ" sz="3600" dirty="0"/>
              <a:t>v</a:t>
            </a:r>
            <a:r>
              <a:rPr lang="cs-CZ" sz="3600" dirty="0" smtClean="0"/>
              <a:t>ývoj kostí</a:t>
            </a:r>
          </a:p>
          <a:p>
            <a:r>
              <a:rPr lang="cs-CZ" sz="3600" dirty="0"/>
              <a:t>s</a:t>
            </a:r>
            <a:r>
              <a:rPr lang="cs-CZ" sz="3600" dirty="0" smtClean="0"/>
              <a:t>pojení kostí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60248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s</a:t>
            </a:r>
            <a:r>
              <a:rPr lang="cs-CZ" dirty="0" smtClean="0"/>
              <a:t>pecifická velikost a tvar dle funkce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ejdelší kost → stehenní kost</a:t>
            </a:r>
          </a:p>
          <a:p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ejkratší kost → třmínek</a:t>
            </a:r>
          </a:p>
          <a:p>
            <a:endParaRPr lang="cs-CZ" dirty="0" smtClean="0"/>
          </a:p>
          <a:p>
            <a:r>
              <a:rPr lang="cs-CZ" dirty="0"/>
              <a:t>s</a:t>
            </a:r>
            <a:r>
              <a:rPr lang="cs-CZ" dirty="0" smtClean="0"/>
              <a:t>oubor kostí →kostra – skelet</a:t>
            </a:r>
          </a:p>
          <a:p>
            <a:endParaRPr lang="cs-CZ" dirty="0" smtClean="0"/>
          </a:p>
          <a:p>
            <a:r>
              <a:rPr lang="cs-CZ" dirty="0" smtClean="0"/>
              <a:t>206 kostí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3639" y="1484784"/>
            <a:ext cx="3240360" cy="50405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147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Funkce kostry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opěrná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chranná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ohybová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t</a:t>
            </a:r>
            <a:r>
              <a:rPr lang="cs-CZ" dirty="0" smtClean="0"/>
              <a:t>vorba krve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ukládání minerálních látek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628800"/>
            <a:ext cx="3528392" cy="46805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408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kostí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dlouhé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k</a:t>
            </a:r>
            <a:r>
              <a:rPr lang="cs-CZ" dirty="0" smtClean="0"/>
              <a:t>rátké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p</a:t>
            </a:r>
            <a:r>
              <a:rPr lang="cs-CZ" dirty="0" smtClean="0"/>
              <a:t>loché 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n</a:t>
            </a:r>
            <a:r>
              <a:rPr lang="cs-CZ" dirty="0" smtClean="0"/>
              <a:t>epravidelné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6775" y="2060848"/>
            <a:ext cx="1466850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5034" y="3861048"/>
            <a:ext cx="1905000" cy="1533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6884" y="1700808"/>
            <a:ext cx="2343150" cy="195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5329" y="5521623"/>
            <a:ext cx="1319411" cy="999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999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kosti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1. okostice </a:t>
            </a:r>
            <a:r>
              <a:rPr lang="cs-CZ" dirty="0"/>
              <a:t>-</a:t>
            </a:r>
            <a:r>
              <a:rPr lang="cs-CZ" dirty="0" smtClean="0"/>
              <a:t> periost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2. kompaktní – hutná - kost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3. spongiózní – houbovitá - kost</a:t>
            </a:r>
            <a:endParaRPr lang="cs-CZ" dirty="0"/>
          </a:p>
        </p:txBody>
      </p:sp>
      <p:pic>
        <p:nvPicPr>
          <p:cNvPr id="3074" name="Picture 2" descr="http://t3.gstatic.com/images?q=tbn:ANd9GcTxc7in_xHlXxahOKU6gKbLPk4ov-UrhKREGd1K7WXw6FRItLVq3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484784"/>
            <a:ext cx="2088232" cy="438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9995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okostice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/>
              <a:t>n</a:t>
            </a:r>
            <a:r>
              <a:rPr lang="cs-CZ" dirty="0" smtClean="0"/>
              <a:t>a povrchu kosti</a:t>
            </a:r>
          </a:p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/>
              <a:t>f</a:t>
            </a:r>
            <a:r>
              <a:rPr lang="cs-CZ" dirty="0" smtClean="0"/>
              <a:t>unkce</a:t>
            </a:r>
          </a:p>
          <a:p>
            <a:pPr marL="0" indent="0">
              <a:buNone/>
            </a:pPr>
            <a:endParaRPr lang="cs-CZ" dirty="0" smtClean="0"/>
          </a:p>
          <a:p>
            <a:pPr lvl="1">
              <a:buFont typeface="Wingdings" pitchFamily="2" charset="2"/>
              <a:buChar char="Ø"/>
            </a:pPr>
            <a:r>
              <a:rPr lang="cs-CZ" dirty="0"/>
              <a:t>c</a:t>
            </a:r>
            <a:r>
              <a:rPr lang="cs-CZ" dirty="0" smtClean="0"/>
              <a:t>itlivost kosti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r</a:t>
            </a:r>
            <a:r>
              <a:rPr lang="cs-CZ" dirty="0" smtClean="0"/>
              <a:t>ůst kosti do šířky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s</a:t>
            </a:r>
            <a:r>
              <a:rPr lang="cs-CZ" dirty="0" smtClean="0"/>
              <a:t>růstání kostí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492896"/>
            <a:ext cx="4248472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92076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Kompaktní – hutná - kost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dirty="0"/>
              <a:t>v</a:t>
            </a:r>
            <a:r>
              <a:rPr lang="cs-CZ" dirty="0" smtClean="0"/>
              <a:t>nější stěna kosti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err="1" smtClean="0"/>
              <a:t>osteon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lvl="1">
              <a:buFont typeface="Wingdings" pitchFamily="2" charset="2"/>
              <a:buChar char="ü"/>
            </a:pPr>
            <a:r>
              <a:rPr lang="cs-CZ" dirty="0" err="1" smtClean="0"/>
              <a:t>Haversův</a:t>
            </a:r>
            <a:r>
              <a:rPr lang="cs-CZ" dirty="0" smtClean="0"/>
              <a:t> kanálek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olagenní vlákna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m</a:t>
            </a:r>
            <a:r>
              <a:rPr lang="cs-CZ" dirty="0" smtClean="0"/>
              <a:t>inerální látky</a:t>
            </a:r>
          </a:p>
          <a:p>
            <a:pPr lvl="1">
              <a:buFont typeface="Wingdings" pitchFamily="2" charset="2"/>
              <a:buChar char="ü"/>
            </a:pPr>
            <a:endParaRPr lang="cs-CZ" sz="2000" dirty="0" smtClean="0"/>
          </a:p>
          <a:p>
            <a:pPr>
              <a:buFont typeface="Wingdings" pitchFamily="2" charset="2"/>
              <a:buChar char="q"/>
            </a:pPr>
            <a:r>
              <a:rPr lang="cs-CZ" dirty="0"/>
              <a:t>p</a:t>
            </a:r>
            <a:r>
              <a:rPr lang="cs-CZ" dirty="0" smtClean="0"/>
              <a:t>evnost a pružnost</a:t>
            </a:r>
          </a:p>
          <a:p>
            <a:pPr marL="457200" lvl="1" indent="0">
              <a:buNone/>
            </a:pPr>
            <a:r>
              <a:rPr lang="cs-CZ" sz="2000" dirty="0" smtClean="0"/>
              <a:t>   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5013176"/>
            <a:ext cx="2381250" cy="16360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1741" y="1268760"/>
            <a:ext cx="3287516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91362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Spongiózní – houbovitá - kost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trámce – architektonika kosti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kostní dřeň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72816"/>
            <a:ext cx="2880320" cy="1944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149080"/>
            <a:ext cx="3033688" cy="2135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0386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kostí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sifikace </a:t>
            </a:r>
            <a:endParaRPr lang="cs-CZ" dirty="0"/>
          </a:p>
        </p:txBody>
      </p:sp>
      <p:pic>
        <p:nvPicPr>
          <p:cNvPr id="6148" name="Picture 4" descr="http://t0.gstatic.com/images?q=tbn:ANd9GcQVxMzjJmZnVyZDXHtl_jkM3cDDWM0UB1cpPcoMtLugVfC79z4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88840"/>
            <a:ext cx="6264696" cy="417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552771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Spojení kostí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200" dirty="0"/>
              <a:t>p</a:t>
            </a:r>
            <a:r>
              <a:rPr lang="cs-CZ" sz="3200" dirty="0" smtClean="0"/>
              <a:t>evné, nepohyblivé</a:t>
            </a:r>
          </a:p>
          <a:p>
            <a:endParaRPr lang="cs-CZ" dirty="0"/>
          </a:p>
          <a:p>
            <a:pPr lvl="1">
              <a:buFont typeface="Wingdings" pitchFamily="2" charset="2"/>
              <a:buChar char="q"/>
            </a:pPr>
            <a:r>
              <a:rPr lang="cs-CZ" sz="2800" dirty="0"/>
              <a:t>c</a:t>
            </a:r>
            <a:r>
              <a:rPr lang="cs-CZ" sz="2800" dirty="0" smtClean="0"/>
              <a:t>hrupavkou</a:t>
            </a:r>
          </a:p>
          <a:p>
            <a:pPr lvl="1">
              <a:buFont typeface="Wingdings" pitchFamily="2" charset="2"/>
              <a:buChar char="q"/>
            </a:pPr>
            <a:r>
              <a:rPr lang="cs-CZ" sz="2800" dirty="0"/>
              <a:t>v</a:t>
            </a:r>
            <a:r>
              <a:rPr lang="cs-CZ" sz="2800" dirty="0" smtClean="0"/>
              <a:t>azivem</a:t>
            </a:r>
          </a:p>
          <a:p>
            <a:pPr lvl="1">
              <a:buFont typeface="Wingdings" pitchFamily="2" charset="2"/>
              <a:buChar char="q"/>
            </a:pPr>
            <a:r>
              <a:rPr lang="cs-CZ" sz="2800" dirty="0"/>
              <a:t>k</a:t>
            </a:r>
            <a:r>
              <a:rPr lang="cs-CZ" sz="2800" dirty="0" smtClean="0"/>
              <a:t>ostí</a:t>
            </a:r>
          </a:p>
          <a:p>
            <a:pPr marL="457200" lvl="1" indent="0">
              <a:buNone/>
            </a:pP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ohyblivé, kloubní</a:t>
            </a:r>
          </a:p>
          <a:p>
            <a:pPr marL="0" indent="0">
              <a:buNone/>
            </a:pPr>
            <a:endParaRPr lang="cs-CZ" sz="3200" dirty="0"/>
          </a:p>
          <a:p>
            <a:pPr>
              <a:buFont typeface="Wingdings" pitchFamily="2" charset="2"/>
              <a:buChar char="q"/>
            </a:pPr>
            <a:r>
              <a:rPr lang="cs-CZ" dirty="0"/>
              <a:t>k</a:t>
            </a:r>
            <a:r>
              <a:rPr lang="cs-CZ" dirty="0" smtClean="0"/>
              <a:t>loubní pouzdro</a:t>
            </a:r>
          </a:p>
          <a:p>
            <a:pPr>
              <a:buFont typeface="Wingdings" pitchFamily="2" charset="2"/>
              <a:buChar char="q"/>
            </a:pPr>
            <a:r>
              <a:rPr lang="cs-CZ" dirty="0"/>
              <a:t>k</a:t>
            </a:r>
            <a:r>
              <a:rPr lang="cs-CZ" dirty="0" smtClean="0"/>
              <a:t>loubní plochy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kloubní dutina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437112"/>
            <a:ext cx="2016224" cy="20360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437112"/>
            <a:ext cx="2219325" cy="2057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36043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</a:t>
            </a:r>
            <a:r>
              <a:rPr lang="cs-CZ" sz="900" dirty="0" err="1">
                <a:hlinkClick r:id="rId2"/>
              </a:rPr>
              <a:t>search?num</a:t>
            </a:r>
            <a:r>
              <a:rPr lang="cs-CZ" sz="900" dirty="0">
                <a:hlinkClick r:id="rId2"/>
              </a:rPr>
              <a:t>=10&amp;hl=</a:t>
            </a:r>
            <a:r>
              <a:rPr lang="cs-CZ" sz="900" dirty="0" err="1">
                <a:hlinkClick r:id="rId2"/>
              </a:rPr>
              <a:t>cs&amp;site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imghp&amp;tbm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isch&amp;source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hp&amp;biw</a:t>
            </a:r>
            <a:r>
              <a:rPr lang="cs-CZ" sz="900" dirty="0">
                <a:hlinkClick r:id="rId2"/>
              </a:rPr>
              <a:t>=1366&amp;bih=651&amp;q=kostra+%C4%8Dlov%C4%9Bka&amp;oq=</a:t>
            </a:r>
            <a:r>
              <a:rPr lang="cs-CZ" sz="900" dirty="0" err="1">
                <a:hlinkClick r:id="rId2"/>
              </a:rPr>
              <a:t>kostra&amp;gs_l</a:t>
            </a:r>
            <a:r>
              <a:rPr lang="cs-CZ" sz="900" dirty="0">
                <a:hlinkClick r:id="rId2"/>
              </a:rPr>
              <a:t>=img.1.1.0l10.2752.4224.0.10483.6.6.0.0.0.0.114.599.4j2.6.0...0.0...</a:t>
            </a:r>
            <a:r>
              <a:rPr lang="cs-CZ" sz="900" dirty="0" smtClean="0">
                <a:hlinkClick r:id="rId2"/>
              </a:rPr>
              <a:t>1ac.1.xJWgcZhdGpk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2"/>
              </a:rPr>
              <a:t>http://www.google.cz/</a:t>
            </a:r>
            <a:r>
              <a:rPr lang="cs-CZ" sz="900" dirty="0" err="1">
                <a:hlinkClick r:id="rId2"/>
              </a:rPr>
              <a:t>search?num</a:t>
            </a:r>
            <a:r>
              <a:rPr lang="cs-CZ" sz="900" dirty="0">
                <a:hlinkClick r:id="rId2"/>
              </a:rPr>
              <a:t>=10&amp;hl=</a:t>
            </a:r>
            <a:r>
              <a:rPr lang="cs-CZ" sz="900" dirty="0" err="1">
                <a:hlinkClick r:id="rId2"/>
              </a:rPr>
              <a:t>cs&amp;site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imghp&amp;tbm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isch&amp;source</a:t>
            </a:r>
            <a:r>
              <a:rPr lang="cs-CZ" sz="900" dirty="0">
                <a:hlinkClick r:id="rId2"/>
              </a:rPr>
              <a:t>=</a:t>
            </a:r>
            <a:r>
              <a:rPr lang="cs-CZ" sz="900" dirty="0" err="1">
                <a:hlinkClick r:id="rId2"/>
              </a:rPr>
              <a:t>hp&amp;biw</a:t>
            </a:r>
            <a:r>
              <a:rPr lang="cs-CZ" sz="900" dirty="0">
                <a:hlinkClick r:id="rId2"/>
              </a:rPr>
              <a:t>=1366&amp;bih=651&amp;q=kostra+%C4%8Dlov%C4%9Bka&amp;oq=</a:t>
            </a:r>
            <a:r>
              <a:rPr lang="cs-CZ" sz="900" dirty="0" err="1">
                <a:hlinkClick r:id="rId2"/>
              </a:rPr>
              <a:t>kostra&amp;gs_l</a:t>
            </a:r>
            <a:r>
              <a:rPr lang="cs-CZ" sz="900" dirty="0">
                <a:hlinkClick r:id="rId2"/>
              </a:rPr>
              <a:t>=img.1.1.0l10.2752.4224.0.10483.6.6.0.0.0.0.114.599.4j2.6.0...0.0...</a:t>
            </a:r>
            <a:r>
              <a:rPr lang="cs-CZ" sz="900" dirty="0" smtClean="0">
                <a:hlinkClick r:id="rId2"/>
              </a:rPr>
              <a:t>1ac.1.xJWgcZhdGpk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3"/>
              </a:rPr>
              <a:t>http://www.google.cz/search?hl=cs&amp;cp=14&amp;gs_id=1i&amp;xhr=t&amp;q=kompaktn%C3%AD+kost&amp;bav=on.2,or.r_gc.r_pw.r_qf.&amp;</a:t>
            </a:r>
            <a:r>
              <a:rPr lang="cs-CZ" sz="900" dirty="0" smtClean="0">
                <a:hlinkClick r:id="rId3"/>
              </a:rPr>
              <a:t>bpcl=35466521&amp;biw=1366&amp;bih=673&amp;wrapid=tljp1350897002530026&amp;um=1&amp;ie=UTF-8&amp;tbm=isch&amp;source=og&amp;sa=N&amp;tab=wi&amp;ei=Dw-FUPayAsTQsgaGuIHQBQ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3"/>
              </a:rPr>
              <a:t>http://www.google.cz/search?hl=cs&amp;cp=14&amp;gs_id=1i&amp;xhr=t&amp;q=kompaktn%C3%AD+kost&amp;bav=on.2,or.r_gc.r_pw.r_qf.&amp;</a:t>
            </a:r>
            <a:r>
              <a:rPr lang="cs-CZ" sz="900" dirty="0" smtClean="0">
                <a:hlinkClick r:id="rId3"/>
              </a:rPr>
              <a:t>bpcl=35466521&amp;biw=1366&amp;bih=673&amp;wrapid=tljp1350897002530026&amp;um=1&amp;ie=UTF-8&amp;tbm=isch&amp;source=og&amp;sa=N&amp;tab=wi&amp;ei=Dw-FUPayAsTQsgaGuIHQBQ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imgres?q=houbovit%C3%A1+kostn%C3%AD+tk%C3%A1%C5%88&amp;um=1&amp;hl=cs&amp;sa=N&amp;biw=1366&amp;bih=673&amp;tbm=isch&amp;tbnid=Bzjnm3vBe3jhGM:&amp;imgrefurl=http://www.tyden.cz/rubriky/zdravi/obrazem-lidske-telo-pod-mikroskopem-podivana_248894.html&amp;docid=rWoOq42Xby9AeM&amp;imgurl=http://</a:t>
            </a:r>
            <a:r>
              <a:rPr lang="cs-CZ" sz="900" dirty="0" smtClean="0"/>
              <a:t>www.tyden.cz/obrazek/201210/507834a241803/houbovita-cast-kosti-507835e3571d1.jpg&amp;w=600&amp;h=595&amp;ei=jhCFULipKcfZtAbM1oHQDg&amp;zoom=1&amp;iact=rc&amp;dur=390&amp;sig=111868368855776004095&amp;page=1&amp;tbnh=119&amp;tbnw=129&amp;start=0&amp;ndsp=26&amp;ved=1t:429,r:14,s:0,i:111&amp;tx=72&amp;ty=66</a:t>
            </a:r>
          </a:p>
          <a:p>
            <a:pPr marL="0" indent="0">
              <a:buNone/>
            </a:pPr>
            <a:r>
              <a:rPr lang="cs-CZ" sz="900" dirty="0">
                <a:hlinkClick r:id="rId4"/>
              </a:rPr>
              <a:t>http://www.google.cz/search?hl=cs&amp;q=houbovit%C3%A1+kostn%C3%AD+tk%C3%A1%C5%88&amp;bav=on.2,or.r_gc.r_pw.r_qf.&amp;</a:t>
            </a:r>
            <a:r>
              <a:rPr lang="cs-CZ" sz="900" dirty="0" smtClean="0">
                <a:hlinkClick r:id="rId4"/>
              </a:rPr>
              <a:t>bpcl=35466521&amp;biw=1366&amp;bih=673&amp;wrapid=tlif135089734275710&amp;um=1&amp;ie=UTF-8&amp;tbm=isch&amp;source=og&amp;sa=N&amp;tab=wi&amp;ei=jRCFUPC9LMrFswaGpoHoAg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4"/>
              </a:rPr>
              <a:t>http://www.google.cz/search?hl=cs&amp;q=houbovit%C3%A1+kostn%C3%AD+tk%C3%A1%C5%88&amp;bav=on.2,or.r_gc.r_pw.r_qf.&amp;</a:t>
            </a:r>
            <a:r>
              <a:rPr lang="cs-CZ" sz="900" dirty="0" smtClean="0">
                <a:hlinkClick r:id="rId4"/>
              </a:rPr>
              <a:t>bpcl=35466521&amp;biw=1366&amp;bih=673&amp;wrapid=tlif135089734275710&amp;um=1&amp;ie=UTF-8&amp;tbm=isch&amp;source=og&amp;sa=N&amp;tab=wi&amp;ei=jRCFUPC9LMrFswaGpoHoAg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4"/>
              </a:rPr>
              <a:t>http://www.google.cz/search?hl=cs&amp;q=houbovit%C3%A1+kostn%C3%AD+tk%C3%A1%C5%88&amp;bav=on.2,or.r_gc.r_pw.r_qf.&amp;</a:t>
            </a:r>
            <a:r>
              <a:rPr lang="cs-CZ" sz="900" dirty="0" smtClean="0">
                <a:hlinkClick r:id="rId4"/>
              </a:rPr>
              <a:t>bpcl=35466521&amp;biw=1366&amp;bih=673&amp;wrapid=tlif135089734275710&amp;um=1&amp;ie=UTF-8&amp;tbm=isch&amp;source=og&amp;sa=N&amp;tab=wi&amp;ei=jRCFUPC9LMrFswaGpoHoAg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search?hl</a:t>
            </a:r>
            <a:r>
              <a:rPr lang="cs-CZ" sz="900" dirty="0"/>
              <a:t>=</a:t>
            </a:r>
            <a:r>
              <a:rPr lang="cs-CZ" sz="900" dirty="0" err="1"/>
              <a:t>cs&amp;pq</a:t>
            </a:r>
            <a:r>
              <a:rPr lang="cs-CZ" sz="900" dirty="0"/>
              <a:t>=houbovit%C3%A1+kostn%C3%AD+tk%C3%A1%C5%88&amp;cp=5&amp;gs_id=1q&amp;xhr=</a:t>
            </a:r>
            <a:r>
              <a:rPr lang="cs-CZ" sz="900" dirty="0" err="1"/>
              <a:t>t&amp;q</a:t>
            </a:r>
            <a:r>
              <a:rPr lang="cs-CZ" sz="900" dirty="0"/>
              <a:t>=</a:t>
            </a:r>
            <a:r>
              <a:rPr lang="cs-CZ" sz="900" dirty="0" err="1"/>
              <a:t>kost+hrad&amp;bav</a:t>
            </a:r>
            <a:r>
              <a:rPr lang="cs-CZ" sz="900" dirty="0"/>
              <a:t>=on.2,or.r_gc.r_pw.r_qf.&amp;bpcl=35466521&amp;biw=1366&amp;bih=673&amp;wrapid=tljp1350897954519248&amp;um=1&amp;ie=UTF-8&amp;tbm=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og&amp;sa</a:t>
            </a:r>
            <a:r>
              <a:rPr lang="cs-CZ" sz="900" dirty="0"/>
              <a:t>=</a:t>
            </a:r>
            <a:r>
              <a:rPr lang="cs-CZ" sz="900" dirty="0" err="1"/>
              <a:t>N&amp;tab</a:t>
            </a:r>
            <a:r>
              <a:rPr lang="cs-CZ" sz="900" dirty="0"/>
              <a:t>=</a:t>
            </a:r>
            <a:r>
              <a:rPr lang="cs-CZ" sz="900" dirty="0" err="1"/>
              <a:t>wi&amp;ei</a:t>
            </a:r>
            <a:r>
              <a:rPr lang="cs-CZ" sz="900" dirty="0"/>
              <a:t>=xxKFUPLXGY6RswboqoHACA#um=1&amp;hl=</a:t>
            </a:r>
            <a:r>
              <a:rPr lang="cs-CZ" sz="900" dirty="0" err="1"/>
              <a:t>cs&amp;tbm</a:t>
            </a:r>
            <a:r>
              <a:rPr lang="cs-CZ" sz="900" dirty="0"/>
              <a:t>=</a:t>
            </a:r>
            <a:r>
              <a:rPr lang="cs-CZ" sz="900" dirty="0" err="1"/>
              <a:t>isch&amp;sa</a:t>
            </a:r>
            <a:r>
              <a:rPr lang="cs-CZ" sz="900" dirty="0"/>
              <a:t>=1&amp;q=p%C3%A1nevn%C3%AD+kost&amp;oq=p%C3%A1nevn%C3%AD&amp;gs_l=img.1.0.0l6j0i24l4.3816.14612.0.19161.15.14.0.1.1.0.114.1317.9j5.14.0...0.0...1c.1.hhrwAvxd_7w&amp;bav=on.2,or.r_gc.r_pw.r_qf.&amp;</a:t>
            </a:r>
            <a:r>
              <a:rPr lang="cs-CZ" sz="900" dirty="0" smtClean="0"/>
              <a:t>fp=1dfe8a8142865b8f&amp;bpcl=35466521&amp;biw=1366&amp;bih=673</a:t>
            </a:r>
          </a:p>
          <a:p>
            <a:pPr marL="0" indent="0">
              <a:buNone/>
            </a:pPr>
            <a:r>
              <a:rPr lang="cs-CZ" sz="900" dirty="0">
                <a:hlinkClick r:id="rId5"/>
              </a:rPr>
              <a:t>http://</a:t>
            </a:r>
            <a:r>
              <a:rPr lang="cs-CZ" sz="900" dirty="0" smtClean="0">
                <a:hlinkClick r:id="rId5"/>
              </a:rPr>
              <a:t>www.osteoporoza.cz/co-nevite-o-kostech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6"/>
              </a:rPr>
              <a:t>http://www.google.cz/search?hl=cs&amp;cp=2&amp;gs_id=6&amp;xhr=t&amp;q=%C4%8D%C3%A9%C5%A1ka&amp;bav=on.2,or.r_gc.r_pw.r_qf.&amp;</a:t>
            </a:r>
            <a:r>
              <a:rPr lang="cs-CZ" sz="900" dirty="0" smtClean="0">
                <a:hlinkClick r:id="rId6"/>
              </a:rPr>
              <a:t>bpcl=35466521&amp;biw=1366&amp;bih=673&amp;wrapid=tljp135089837085402&amp;um=1&amp;ie=UTF-8&amp;tbm=isch&amp;source=og&amp;sa=N&amp;tab=wi&amp;ei=YhSFUK6CK8uQswaz2IDACQ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7"/>
              </a:rPr>
              <a:t>http://www.google.cz/</a:t>
            </a:r>
            <a:r>
              <a:rPr lang="cs-CZ" sz="900" dirty="0" err="1">
                <a:hlinkClick r:id="rId7"/>
              </a:rPr>
              <a:t>search?num</a:t>
            </a:r>
            <a:r>
              <a:rPr lang="cs-CZ" sz="900" dirty="0">
                <a:hlinkClick r:id="rId7"/>
              </a:rPr>
              <a:t>=10&amp;hl=</a:t>
            </a:r>
            <a:r>
              <a:rPr lang="cs-CZ" sz="900" dirty="0" err="1">
                <a:hlinkClick r:id="rId7"/>
              </a:rPr>
              <a:t>cs&amp;site</a:t>
            </a:r>
            <a:r>
              <a:rPr lang="cs-CZ" sz="900" dirty="0">
                <a:hlinkClick r:id="rId7"/>
              </a:rPr>
              <a:t>=</a:t>
            </a:r>
            <a:r>
              <a:rPr lang="cs-CZ" sz="900" dirty="0" err="1">
                <a:hlinkClick r:id="rId7"/>
              </a:rPr>
              <a:t>imghp&amp;tbm</a:t>
            </a:r>
            <a:r>
              <a:rPr lang="cs-CZ" sz="900" dirty="0">
                <a:hlinkClick r:id="rId7"/>
              </a:rPr>
              <a:t>=</a:t>
            </a:r>
            <a:r>
              <a:rPr lang="cs-CZ" sz="900" dirty="0" err="1">
                <a:hlinkClick r:id="rId7"/>
              </a:rPr>
              <a:t>isch&amp;source</a:t>
            </a:r>
            <a:r>
              <a:rPr lang="cs-CZ" sz="900" dirty="0">
                <a:hlinkClick r:id="rId7"/>
              </a:rPr>
              <a:t>=</a:t>
            </a:r>
            <a:r>
              <a:rPr lang="cs-CZ" sz="900" dirty="0" err="1">
                <a:hlinkClick r:id="rId7"/>
              </a:rPr>
              <a:t>hp&amp;biw</a:t>
            </a:r>
            <a:r>
              <a:rPr lang="cs-CZ" sz="900" dirty="0">
                <a:hlinkClick r:id="rId7"/>
              </a:rPr>
              <a:t>=1366&amp;bih=673&amp;q=hutn%C3%A1+kost&amp;oq=hutn%C3%A1+&amp;</a:t>
            </a:r>
            <a:r>
              <a:rPr lang="cs-CZ" sz="900" dirty="0" err="1">
                <a:hlinkClick r:id="rId7"/>
              </a:rPr>
              <a:t>gs_l</a:t>
            </a:r>
            <a:r>
              <a:rPr lang="cs-CZ" sz="900" dirty="0">
                <a:hlinkClick r:id="rId7"/>
              </a:rPr>
              <a:t>=img.1.1.0i10i24j0i24.2841.5157.0.8729.6.6.0.0.0.0.226.683.4j1j1.6.0...0.0...</a:t>
            </a:r>
            <a:r>
              <a:rPr lang="cs-CZ" sz="900" dirty="0" smtClean="0">
                <a:hlinkClick r:id="rId7"/>
              </a:rPr>
              <a:t>1ac.1.bKSKL1Z0TEw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8"/>
              </a:rPr>
              <a:t>http://www.google.cz/</a:t>
            </a:r>
            <a:r>
              <a:rPr lang="cs-CZ" sz="900" dirty="0" err="1">
                <a:hlinkClick r:id="rId8"/>
              </a:rPr>
              <a:t>search?num</a:t>
            </a:r>
            <a:r>
              <a:rPr lang="cs-CZ" sz="900" dirty="0">
                <a:hlinkClick r:id="rId8"/>
              </a:rPr>
              <a:t>=10&amp;hl=</a:t>
            </a:r>
            <a:r>
              <a:rPr lang="cs-CZ" sz="900" dirty="0" err="1">
                <a:hlinkClick r:id="rId8"/>
              </a:rPr>
              <a:t>cs&amp;site</a:t>
            </a:r>
            <a:r>
              <a:rPr lang="cs-CZ" sz="900" dirty="0">
                <a:hlinkClick r:id="rId8"/>
              </a:rPr>
              <a:t>=</a:t>
            </a:r>
            <a:r>
              <a:rPr lang="cs-CZ" sz="900" dirty="0" err="1">
                <a:hlinkClick r:id="rId8"/>
              </a:rPr>
              <a:t>imghp&amp;tbm</a:t>
            </a:r>
            <a:r>
              <a:rPr lang="cs-CZ" sz="900" dirty="0">
                <a:hlinkClick r:id="rId8"/>
              </a:rPr>
              <a:t>=</a:t>
            </a:r>
            <a:r>
              <a:rPr lang="cs-CZ" sz="900" dirty="0" err="1">
                <a:hlinkClick r:id="rId8"/>
              </a:rPr>
              <a:t>isch&amp;source</a:t>
            </a:r>
            <a:r>
              <a:rPr lang="cs-CZ" sz="900" dirty="0">
                <a:hlinkClick r:id="rId8"/>
              </a:rPr>
              <a:t>=</a:t>
            </a:r>
            <a:r>
              <a:rPr lang="cs-CZ" sz="900" dirty="0" err="1">
                <a:hlinkClick r:id="rId8"/>
              </a:rPr>
              <a:t>hp&amp;biw</a:t>
            </a:r>
            <a:r>
              <a:rPr lang="cs-CZ" sz="900" dirty="0">
                <a:hlinkClick r:id="rId8"/>
              </a:rPr>
              <a:t>=1366&amp;bih=673&amp;q=</a:t>
            </a:r>
            <a:r>
              <a:rPr lang="cs-CZ" sz="900" dirty="0" err="1">
                <a:hlinkClick r:id="rId8"/>
              </a:rPr>
              <a:t>osifikace&amp;oq</a:t>
            </a:r>
            <a:r>
              <a:rPr lang="cs-CZ" sz="900" dirty="0">
                <a:hlinkClick r:id="rId8"/>
              </a:rPr>
              <a:t>=</a:t>
            </a:r>
            <a:r>
              <a:rPr lang="cs-CZ" sz="900" dirty="0" err="1">
                <a:hlinkClick r:id="rId8"/>
              </a:rPr>
              <a:t>osifikace&amp;gs_l</a:t>
            </a:r>
            <a:r>
              <a:rPr lang="cs-CZ" sz="900" dirty="0">
                <a:hlinkClick r:id="rId8"/>
              </a:rPr>
              <a:t>=img.1.0.0j0i24l3.2270.5702.0.7724.11.7.1.3.3.1.334.1084.2j3j1j1.7.0...0.0...</a:t>
            </a:r>
            <a:r>
              <a:rPr lang="cs-CZ" sz="900" dirty="0" smtClean="0">
                <a:hlinkClick r:id="rId8"/>
              </a:rPr>
              <a:t>1ac.1.jitVLtKzNf4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>
                <a:hlinkClick r:id="rId9"/>
              </a:rPr>
              <a:t>http://www.google.cz/</a:t>
            </a:r>
            <a:r>
              <a:rPr lang="cs-CZ" sz="900" dirty="0" err="1">
                <a:hlinkClick r:id="rId9"/>
              </a:rPr>
              <a:t>search?num</a:t>
            </a:r>
            <a:r>
              <a:rPr lang="cs-CZ" sz="900" dirty="0">
                <a:hlinkClick r:id="rId9"/>
              </a:rPr>
              <a:t>=10&amp;hl=</a:t>
            </a:r>
            <a:r>
              <a:rPr lang="cs-CZ" sz="900" dirty="0" err="1">
                <a:hlinkClick r:id="rId9"/>
              </a:rPr>
              <a:t>cs&amp;site</a:t>
            </a:r>
            <a:r>
              <a:rPr lang="cs-CZ" sz="900" dirty="0">
                <a:hlinkClick r:id="rId9"/>
              </a:rPr>
              <a:t>=</a:t>
            </a:r>
            <a:r>
              <a:rPr lang="cs-CZ" sz="900" dirty="0" err="1">
                <a:hlinkClick r:id="rId9"/>
              </a:rPr>
              <a:t>imghp&amp;tbm</a:t>
            </a:r>
            <a:r>
              <a:rPr lang="cs-CZ" sz="900" dirty="0">
                <a:hlinkClick r:id="rId9"/>
              </a:rPr>
              <a:t>=</a:t>
            </a:r>
            <a:r>
              <a:rPr lang="cs-CZ" sz="900" dirty="0" err="1">
                <a:hlinkClick r:id="rId9"/>
              </a:rPr>
              <a:t>isch&amp;source</a:t>
            </a:r>
            <a:r>
              <a:rPr lang="cs-CZ" sz="900" dirty="0">
                <a:hlinkClick r:id="rId9"/>
              </a:rPr>
              <a:t>=</a:t>
            </a:r>
            <a:r>
              <a:rPr lang="cs-CZ" sz="900" dirty="0" err="1">
                <a:hlinkClick r:id="rId9"/>
              </a:rPr>
              <a:t>hp&amp;biw</a:t>
            </a:r>
            <a:r>
              <a:rPr lang="cs-CZ" sz="900" dirty="0">
                <a:hlinkClick r:id="rId9"/>
              </a:rPr>
              <a:t>=1366&amp;bih=673&amp;q=</a:t>
            </a:r>
            <a:r>
              <a:rPr lang="cs-CZ" sz="900" dirty="0" err="1">
                <a:hlinkClick r:id="rId9"/>
              </a:rPr>
              <a:t>klouby+na+ruce&amp;oq</a:t>
            </a:r>
            <a:r>
              <a:rPr lang="cs-CZ" sz="900" dirty="0">
                <a:hlinkClick r:id="rId9"/>
              </a:rPr>
              <a:t>=</a:t>
            </a:r>
            <a:r>
              <a:rPr lang="cs-CZ" sz="900" dirty="0" err="1">
                <a:hlinkClick r:id="rId9"/>
              </a:rPr>
              <a:t>klouby&amp;gs_l</a:t>
            </a:r>
            <a:r>
              <a:rPr lang="cs-CZ" sz="900" dirty="0">
                <a:hlinkClick r:id="rId9"/>
              </a:rPr>
              <a:t>=img.1.4.0l2j0i24l8.3241.5655.0.9441.6.6.0.0.0.0.16.91.6.6.0...0.0...</a:t>
            </a:r>
            <a:r>
              <a:rPr lang="cs-CZ" sz="900" dirty="0" smtClean="0">
                <a:hlinkClick r:id="rId9"/>
              </a:rPr>
              <a:t>1ac.1.Tu3iUQXKfuk</a:t>
            </a:r>
            <a:endParaRPr lang="cs-CZ" sz="900" dirty="0" smtClean="0"/>
          </a:p>
          <a:p>
            <a:pPr marL="0" indent="0">
              <a:buNone/>
            </a:pPr>
            <a:r>
              <a:rPr lang="cs-CZ" sz="900" dirty="0"/>
              <a:t>http://www.google.cz/</a:t>
            </a:r>
            <a:r>
              <a:rPr lang="cs-CZ" sz="900" dirty="0" err="1"/>
              <a:t>search?num</a:t>
            </a:r>
            <a:r>
              <a:rPr lang="cs-CZ" sz="900" dirty="0"/>
              <a:t>=10&amp;hl=</a:t>
            </a:r>
            <a:r>
              <a:rPr lang="cs-CZ" sz="900" dirty="0" err="1"/>
              <a:t>cs&amp;site</a:t>
            </a:r>
            <a:r>
              <a:rPr lang="cs-CZ" sz="900" dirty="0"/>
              <a:t>=</a:t>
            </a:r>
            <a:r>
              <a:rPr lang="cs-CZ" sz="900" dirty="0" err="1"/>
              <a:t>imghp&amp;tbm</a:t>
            </a:r>
            <a:r>
              <a:rPr lang="cs-CZ" sz="900" dirty="0"/>
              <a:t>=</a:t>
            </a:r>
            <a:r>
              <a:rPr lang="cs-CZ" sz="900" dirty="0" err="1"/>
              <a:t>isch&amp;source</a:t>
            </a:r>
            <a:r>
              <a:rPr lang="cs-CZ" sz="900" dirty="0"/>
              <a:t>=</a:t>
            </a:r>
            <a:r>
              <a:rPr lang="cs-CZ" sz="900" dirty="0" err="1"/>
              <a:t>hp&amp;biw</a:t>
            </a:r>
            <a:r>
              <a:rPr lang="cs-CZ" sz="900" dirty="0"/>
              <a:t>=1366&amp;bih=673&amp;q=lebka+obr%C3%A1zek&amp;oq=</a:t>
            </a:r>
            <a:r>
              <a:rPr lang="cs-CZ" sz="900" dirty="0" err="1"/>
              <a:t>LEBKA&amp;gs_l</a:t>
            </a:r>
            <a:r>
              <a:rPr lang="cs-CZ" sz="900" dirty="0"/>
              <a:t>=img.1.1.0l10.2292.6895.0.12514.9.8.1.0.0.1.801.2510.4j5-3j1.8.0...0.0...1ac.1.xmSk9pxpS2I</a:t>
            </a:r>
          </a:p>
          <a:p>
            <a:pPr marL="0" indent="0">
              <a:buNone/>
            </a:pP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3934071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272</TotalTime>
  <Words>250</Words>
  <Application>Microsoft Office PowerPoint</Application>
  <PresentationFormat>Předvádění na obrazovce (4:3)</PresentationFormat>
  <Paragraphs>101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kost </vt:lpstr>
      <vt:lpstr>osnova</vt:lpstr>
      <vt:lpstr>kost</vt:lpstr>
      <vt:lpstr>Funkce kostry</vt:lpstr>
      <vt:lpstr>Typy kostí</vt:lpstr>
      <vt:lpstr>Stavba kosti</vt:lpstr>
      <vt:lpstr>1. okostice</vt:lpstr>
      <vt:lpstr>2. Kompaktní – hutná - kost</vt:lpstr>
      <vt:lpstr>3. Spongiózní – houbovitá - kost</vt:lpstr>
      <vt:lpstr>vývoj kostí</vt:lpstr>
      <vt:lpstr>Spojení kostí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36</cp:revision>
  <dcterms:created xsi:type="dcterms:W3CDTF">2012-10-08T12:35:50Z</dcterms:created>
  <dcterms:modified xsi:type="dcterms:W3CDTF">2012-10-22T10:10:17Z</dcterms:modified>
</cp:coreProperties>
</file>