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8" r:id="rId1"/>
  </p:sldMasterIdLst>
  <p:sldIdLst>
    <p:sldId id="257" r:id="rId2"/>
    <p:sldId id="256" r:id="rId3"/>
    <p:sldId id="258" r:id="rId4"/>
    <p:sldId id="261" r:id="rId5"/>
    <p:sldId id="264" r:id="rId6"/>
    <p:sldId id="276" r:id="rId7"/>
    <p:sldId id="277" r:id="rId8"/>
    <p:sldId id="279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62" r:id="rId21"/>
    <p:sldId id="278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2" y="-8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13EC408-E4DB-4FE6-ACA1-D475059C2BA2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170A49C-2EAF-49C1-AE1E-C558718B56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60" r:id="rId2"/>
    <p:sldLayoutId id="2147483961" r:id="rId3"/>
    <p:sldLayoutId id="2147483962" r:id="rId4"/>
    <p:sldLayoutId id="2147483963" r:id="rId5"/>
    <p:sldLayoutId id="2147483964" r:id="rId6"/>
    <p:sldLayoutId id="2147483965" r:id="rId7"/>
    <p:sldLayoutId id="2147483966" r:id="rId8"/>
    <p:sldLayoutId id="2147483967" r:id="rId9"/>
    <p:sldLayoutId id="2147483968" r:id="rId10"/>
    <p:sldLayoutId id="214748396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Quartz-197410.jpg?uselang=cs" TargetMode="External"/><Relationship Id="rId2" Type="http://schemas.openxmlformats.org/officeDocument/2006/relationships/hyperlink" Target="http://commons.wikimedia.org/wiki/File:Blendelamure.jpg?uselang=cs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157192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611560" y="908720"/>
            <a:ext cx="79359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zsnovstra@iol.cz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971600" y="2492896"/>
            <a:ext cx="706755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600">
                <a:solidFill>
                  <a:schemeClr val="tx1"/>
                </a:solidFill>
                <a:latin typeface="+mn-lt"/>
              </a:defRPr>
            </a:lvl2pPr>
            <a:lvl3pPr marL="987425" indent="-29368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sz="2300">
                <a:solidFill>
                  <a:schemeClr val="tx1"/>
                </a:solidFill>
                <a:latin typeface="+mn-lt"/>
              </a:defRPr>
            </a:lvl3pPr>
            <a:lvl4pPr marL="1281113" indent="-2921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4pPr>
            <a:lvl5pPr marL="15986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0558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AUTOR: 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NÁZEV: 		</a:t>
            </a:r>
            <a:r>
              <a:rPr lang="cs-CZ" sz="1200" dirty="0" smtClean="0"/>
              <a:t>VY_32_INOVACE_11_přehled </a:t>
            </a:r>
            <a:r>
              <a:rPr lang="cs-CZ" sz="1200" dirty="0" smtClean="0"/>
              <a:t>minerálů I.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Ročník: 		</a:t>
            </a:r>
            <a:r>
              <a:rPr lang="cs-CZ" sz="1200" dirty="0" smtClean="0"/>
              <a:t>8. nebo 9. ročník ZŠ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Vzdělávací oblast: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/>
              <a:t>Vzdělávací obor: 	</a:t>
            </a:r>
            <a:r>
              <a:rPr lang="cs-CZ" sz="1200" dirty="0"/>
              <a:t>Přírodopis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Tematický okruh:	</a:t>
            </a:r>
            <a:r>
              <a:rPr lang="cs-CZ" sz="1200" dirty="0" smtClean="0"/>
              <a:t>Neživá příroda 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TEMA: 			Přehled minerálů I. (prvky až oxidy)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cap="all" dirty="0" smtClean="0"/>
              <a:t>Klíčová slova</a:t>
            </a:r>
            <a:r>
              <a:rPr lang="cs-CZ" sz="1200" dirty="0" smtClean="0"/>
              <a:t>: 		Mineralogický systém, prvky, sulfidy, halogenidy, oxidy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VYTVOŘENO: 		3/2012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ČÍSLO PROJEKTU: 		1.4 OP VK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cs-CZ" sz="1200" dirty="0" smtClean="0"/>
              <a:t>ANOTACE: Prezentace pro interaktivní tabuli, základní učivo v pojmech pro lepší orientaci v látce, žákům je během prezentace k dispozici sada školních minerálů, navazující materiál </a:t>
            </a:r>
            <a:r>
              <a:rPr lang="cs-CZ" sz="1200" dirty="0" smtClean="0"/>
              <a:t>VY_32_INOVACE_11_přehled </a:t>
            </a:r>
            <a:r>
              <a:rPr lang="cs-CZ" sz="1200" dirty="0"/>
              <a:t>minerálů </a:t>
            </a:r>
            <a:r>
              <a:rPr lang="cs-CZ" sz="1200" dirty="0" smtClean="0"/>
              <a:t>II.</a:t>
            </a:r>
            <a:endParaRPr lang="cs-CZ" sz="1200" dirty="0"/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endParaRPr lang="cs-CZ" sz="1900" dirty="0" smtClean="0"/>
          </a:p>
        </p:txBody>
      </p:sp>
    </p:spTree>
    <p:extLst>
      <p:ext uri="{BB962C8B-B14F-4D97-AF65-F5344CB8AC3E}">
        <p14:creationId xmlns:p14="http://schemas.microsoft.com/office/powerpoint/2010/main" val="415789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Minerály 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Přehled významných nerostů (prvky až oxidy)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248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Minerál charakterizuje: 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Mineralogický systém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Chemické složení</a:t>
            </a:r>
          </a:p>
          <a:p>
            <a:r>
              <a:rPr lang="cs-CZ" dirty="0" smtClean="0"/>
              <a:t>Krystalová struktura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4 500 minerálů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Prvky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Sulfidy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Halogenidy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Oxidy a hydroxidy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Uhličitany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Sírany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Fosforečnany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Křemičitany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Organické minerály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327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Prvky</a:t>
            </a:r>
            <a:endParaRPr lang="cs-CZ" dirty="0"/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Zlato	Au</a:t>
            </a:r>
            <a:endParaRPr lang="cs-CZ" dirty="0"/>
          </a:p>
        </p:txBody>
      </p:sp>
      <p:sp>
        <p:nvSpPr>
          <p:cNvPr id="17" name="Zástupný symbol pro text 1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řírodní výskyt zlata</a:t>
            </a:r>
            <a:endParaRPr lang="cs-CZ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Měkký, kujný </a:t>
            </a:r>
            <a:r>
              <a:rPr lang="cs-CZ" dirty="0" smtClean="0"/>
              <a:t>kov</a:t>
            </a:r>
          </a:p>
          <a:p>
            <a:r>
              <a:rPr lang="cs-CZ" dirty="0" smtClean="0"/>
              <a:t>V křemenných žilách</a:t>
            </a:r>
          </a:p>
          <a:p>
            <a:r>
              <a:rPr lang="cs-CZ" dirty="0" smtClean="0"/>
              <a:t>Bankovnictví, šperkařství, elektronika</a:t>
            </a:r>
          </a:p>
          <a:p>
            <a:r>
              <a:rPr lang="cs-CZ" b="1" dirty="0" smtClean="0"/>
              <a:t>Jižní Čechy </a:t>
            </a:r>
            <a:r>
              <a:rPr lang="cs-CZ" dirty="0" smtClean="0"/>
              <a:t>(zlatonosné řeky)</a:t>
            </a:r>
          </a:p>
          <a:p>
            <a:r>
              <a:rPr lang="cs-CZ" dirty="0" smtClean="0"/>
              <a:t>Ryzí zlato -  24 karátů</a:t>
            </a:r>
          </a:p>
          <a:p>
            <a:r>
              <a:rPr lang="cs-CZ" dirty="0" smtClean="0"/>
              <a:t>1 karát – 1/24 zlata ve slitině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9" name="Zástupný symbol pro obsah 18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780928"/>
            <a:ext cx="3711321" cy="3886200"/>
          </a:xfrm>
        </p:spPr>
      </p:pic>
    </p:spTree>
    <p:extLst>
      <p:ext uri="{BB962C8B-B14F-4D97-AF65-F5344CB8AC3E}">
        <p14:creationId xmlns:p14="http://schemas.microsoft.com/office/powerpoint/2010/main" val="260519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prvky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Měď</a:t>
            </a: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err="1" smtClean="0"/>
              <a:t>Cu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Stříbro	</a:t>
            </a:r>
            <a:r>
              <a:rPr lang="cs-CZ" dirty="0" err="1" smtClean="0"/>
              <a:t>Ag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Snadno </a:t>
            </a:r>
            <a:r>
              <a:rPr lang="cs-CZ" dirty="0"/>
              <a:t>o</a:t>
            </a:r>
            <a:r>
              <a:rPr lang="cs-CZ" dirty="0" smtClean="0"/>
              <a:t>pracovatelná</a:t>
            </a:r>
          </a:p>
          <a:p>
            <a:r>
              <a:rPr lang="cs-CZ" dirty="0" smtClean="0"/>
              <a:t>Výborný vodič</a:t>
            </a:r>
          </a:p>
          <a:p>
            <a:r>
              <a:rPr lang="cs-CZ" dirty="0" smtClean="0"/>
              <a:t>I ve formě sloučenin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Měkký, kujný kov</a:t>
            </a:r>
          </a:p>
          <a:p>
            <a:r>
              <a:rPr lang="cs-CZ" dirty="0" smtClean="0"/>
              <a:t>Oxidace na vzduchu (černání)</a:t>
            </a:r>
          </a:p>
          <a:p>
            <a:r>
              <a:rPr lang="cs-CZ" dirty="0" smtClean="0"/>
              <a:t>Ražba mincí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000" y="3933056"/>
            <a:ext cx="342900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3182706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06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prvky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Síra	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Síra	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Zápach</a:t>
            </a:r>
          </a:p>
          <a:p>
            <a:r>
              <a:rPr lang="cs-CZ" dirty="0" smtClean="0"/>
              <a:t>Hořlavá</a:t>
            </a:r>
          </a:p>
          <a:p>
            <a:r>
              <a:rPr lang="cs-CZ" dirty="0" smtClean="0"/>
              <a:t>Nízká teplota tání</a:t>
            </a:r>
          </a:p>
          <a:p>
            <a:r>
              <a:rPr lang="cs-CZ" dirty="0" smtClean="0"/>
              <a:t>Vulkanické oblasti</a:t>
            </a:r>
          </a:p>
          <a:p>
            <a:r>
              <a:rPr lang="cs-CZ" dirty="0" smtClean="0"/>
              <a:t>Krystalizace z roztoků</a:t>
            </a:r>
          </a:p>
          <a:p>
            <a:r>
              <a:rPr lang="cs-CZ" dirty="0" smtClean="0"/>
              <a:t>Plyny bohaté na síru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050" y="3006670"/>
            <a:ext cx="4041775" cy="3289409"/>
          </a:xfrm>
        </p:spPr>
      </p:pic>
    </p:spTree>
    <p:extLst>
      <p:ext uri="{BB962C8B-B14F-4D97-AF65-F5344CB8AC3E}">
        <p14:creationId xmlns:p14="http://schemas.microsoft.com/office/powerpoint/2010/main" val="2259554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prvky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Grafit (tuha)	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Grafit (tuha)	</a:t>
            </a:r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Měkký nerost</a:t>
            </a:r>
          </a:p>
          <a:p>
            <a:r>
              <a:rPr lang="cs-CZ" dirty="0" smtClean="0"/>
              <a:t>Kovový lesk</a:t>
            </a:r>
          </a:p>
          <a:p>
            <a:r>
              <a:rPr lang="cs-CZ" dirty="0" smtClean="0"/>
              <a:t>V přeměněných horninách</a:t>
            </a:r>
          </a:p>
          <a:p>
            <a:r>
              <a:rPr lang="cs-CZ" dirty="0" smtClean="0"/>
              <a:t>Tužky</a:t>
            </a:r>
          </a:p>
          <a:p>
            <a:r>
              <a:rPr lang="cs-CZ" dirty="0" smtClean="0"/>
              <a:t>Elekronika</a:t>
            </a:r>
          </a:p>
          <a:p>
            <a:r>
              <a:rPr lang="cs-CZ" dirty="0" smtClean="0"/>
              <a:t>Jaderný průmysl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050" y="2989124"/>
            <a:ext cx="4041775" cy="3324502"/>
          </a:xfrm>
        </p:spPr>
      </p:pic>
      <p:pic>
        <p:nvPicPr>
          <p:cNvPr id="8" name="Obrázek 7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149080"/>
            <a:ext cx="1557243" cy="182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191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prvky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Diamant	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/>
              <a:t>Diamant	</a:t>
            </a:r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Vznik – vysoký tlak a teplota</a:t>
            </a:r>
          </a:p>
          <a:p>
            <a:r>
              <a:rPr lang="cs-CZ" dirty="0" smtClean="0"/>
              <a:t>Různé barvy</a:t>
            </a:r>
          </a:p>
          <a:p>
            <a:r>
              <a:rPr lang="cs-CZ" dirty="0" smtClean="0"/>
              <a:t>Vysoký lesk a tvrdost</a:t>
            </a:r>
          </a:p>
          <a:p>
            <a:r>
              <a:rPr lang="cs-CZ" dirty="0"/>
              <a:t>Šperkařství</a:t>
            </a:r>
          </a:p>
          <a:p>
            <a:r>
              <a:rPr lang="cs-CZ" dirty="0"/>
              <a:t>Technické účely</a:t>
            </a:r>
          </a:p>
          <a:p>
            <a:endParaRPr lang="cs-CZ" dirty="0"/>
          </a:p>
        </p:txBody>
      </p:sp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050" y="3091701"/>
            <a:ext cx="4041775" cy="3119348"/>
          </a:xfrm>
        </p:spPr>
      </p:pic>
      <p:pic>
        <p:nvPicPr>
          <p:cNvPr id="10" name="Obrázek 9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509120"/>
            <a:ext cx="1938948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786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Sulfidy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Pyrit	FeS2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Chalkopyrit	CuFeS2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Připomíná zlato</a:t>
            </a:r>
          </a:p>
          <a:p>
            <a:r>
              <a:rPr lang="cs-CZ" dirty="0" smtClean="0"/>
              <a:t>Nejrozšířenější sulfid</a:t>
            </a:r>
          </a:p>
          <a:p>
            <a:r>
              <a:rPr lang="cs-CZ" dirty="0" smtClean="0"/>
              <a:t>V uhlí (kyselé deště)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Žlutější a měkčí než pyrit</a:t>
            </a:r>
          </a:p>
          <a:p>
            <a:r>
              <a:rPr lang="cs-CZ" dirty="0" smtClean="0"/>
              <a:t>Ruda mědi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3"/>
            <a:ext cx="2592288" cy="2281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19554"/>
            <a:ext cx="3424237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984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2. Sulfidy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Galenit	</a:t>
            </a:r>
            <a:r>
              <a:rPr lang="cs-CZ" dirty="0" err="1" smtClean="0"/>
              <a:t>PbS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Sfalerit	</a:t>
            </a:r>
            <a:r>
              <a:rPr lang="cs-CZ" dirty="0" err="1" smtClean="0"/>
              <a:t>ZnS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Ruda olova</a:t>
            </a:r>
          </a:p>
          <a:p>
            <a:r>
              <a:rPr lang="cs-CZ" dirty="0" smtClean="0"/>
              <a:t>Vysoká hustota 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Ruda zinku</a:t>
            </a:r>
          </a:p>
          <a:p>
            <a:endParaRPr lang="cs-CZ" dirty="0" smtClean="0"/>
          </a:p>
          <a:p>
            <a:pPr marL="109728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1008"/>
            <a:ext cx="3305175" cy="2841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3141340" cy="2841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207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Halogenidy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Halit (sůl kamenná)	</a:t>
            </a:r>
            <a:r>
              <a:rPr lang="cs-CZ" dirty="0" err="1" smtClean="0"/>
              <a:t>NaCl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Fluorit	 (kazivec)	CaF2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Odpařováním mořské vody</a:t>
            </a:r>
          </a:p>
          <a:p>
            <a:r>
              <a:rPr lang="cs-CZ" dirty="0" smtClean="0"/>
              <a:t>Různé zbarvení</a:t>
            </a:r>
          </a:p>
          <a:p>
            <a:r>
              <a:rPr lang="cs-CZ" dirty="0" smtClean="0"/>
              <a:t>Potravinářský a </a:t>
            </a:r>
            <a:r>
              <a:rPr lang="cs-CZ" dirty="0" err="1" smtClean="0"/>
              <a:t>chem</a:t>
            </a:r>
            <a:r>
              <a:rPr lang="cs-CZ" dirty="0" smtClean="0"/>
              <a:t>. průmysl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Různá zbarvení</a:t>
            </a:r>
          </a:p>
          <a:p>
            <a:r>
              <a:rPr lang="cs-CZ" dirty="0" smtClean="0"/>
              <a:t>Drahokamy</a:t>
            </a:r>
          </a:p>
          <a:p>
            <a:r>
              <a:rPr lang="cs-CZ" dirty="0" smtClean="0"/>
              <a:t>Sklářský průmysl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89040"/>
            <a:ext cx="2605658" cy="293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89039"/>
            <a:ext cx="2786853" cy="2863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34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Oxidy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Magnetit	Fe3O4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Hematit (krevel)	Fe2O3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Magnetismus</a:t>
            </a:r>
          </a:p>
          <a:p>
            <a:r>
              <a:rPr lang="cs-CZ" dirty="0" smtClean="0"/>
              <a:t>Ruda železa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Červený i černý kovově lesklý</a:t>
            </a:r>
          </a:p>
          <a:p>
            <a:r>
              <a:rPr lang="cs-CZ" dirty="0" smtClean="0"/>
              <a:t>Železná ruda</a:t>
            </a:r>
          </a:p>
          <a:p>
            <a:r>
              <a:rPr lang="cs-CZ" dirty="0" smtClean="0"/>
              <a:t>Barvivo</a:t>
            </a:r>
          </a:p>
          <a:p>
            <a:endParaRPr lang="cs-CZ" dirty="0" smtClean="0"/>
          </a:p>
          <a:p>
            <a:pPr marL="109728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5"/>
            <a:ext cx="3624262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89040"/>
            <a:ext cx="2962275" cy="285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799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Oxidy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Korund	Al2O3, safír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Korund	Al2O3, rubín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Modrá odrůda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Červená odrůda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29000"/>
            <a:ext cx="1927145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56992"/>
            <a:ext cx="1757777" cy="2924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93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Oxidy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Křemen 	SiO2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Křemen - záhněda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Velmi častý</a:t>
            </a:r>
          </a:p>
          <a:p>
            <a:r>
              <a:rPr lang="cs-CZ" dirty="0" smtClean="0"/>
              <a:t>Součástí mnoha hornin</a:t>
            </a:r>
          </a:p>
          <a:p>
            <a:r>
              <a:rPr lang="cs-CZ" dirty="0" smtClean="0"/>
              <a:t>Téměř nezvětrává (valouny)</a:t>
            </a:r>
          </a:p>
          <a:p>
            <a:r>
              <a:rPr lang="cs-CZ" dirty="0" smtClean="0"/>
              <a:t>Sklářské písky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237" y="2708275"/>
            <a:ext cx="3435400" cy="3886200"/>
          </a:xfrm>
        </p:spPr>
      </p:pic>
    </p:spTree>
    <p:extLst>
      <p:ext uri="{BB962C8B-B14F-4D97-AF65-F5344CB8AC3E}">
        <p14:creationId xmlns:p14="http://schemas.microsoft.com/office/powerpoint/2010/main" val="206302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Oxidy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Křemen - růženín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Křemen - citrín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361" y="2708275"/>
            <a:ext cx="3083052" cy="3886200"/>
          </a:xfrm>
        </p:spPr>
      </p:pic>
      <p:pic>
        <p:nvPicPr>
          <p:cNvPr id="10" name="Zástupný symbol pro obsah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704" y="2708275"/>
            <a:ext cx="2966466" cy="3886200"/>
          </a:xfrm>
        </p:spPr>
      </p:pic>
    </p:spTree>
    <p:extLst>
      <p:ext uri="{BB962C8B-B14F-4D97-AF65-F5344CB8AC3E}">
        <p14:creationId xmlns:p14="http://schemas.microsoft.com/office/powerpoint/2010/main" val="396890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Oxidy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Křemen - ametyst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Křemen - křišťál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62" y="2708275"/>
            <a:ext cx="2998851" cy="3886200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708920"/>
            <a:ext cx="3044203" cy="3816424"/>
          </a:xfrm>
        </p:spPr>
      </p:pic>
    </p:spTree>
    <p:extLst>
      <p:ext uri="{BB962C8B-B14F-4D97-AF65-F5344CB8AC3E}">
        <p14:creationId xmlns:p14="http://schemas.microsoft.com/office/powerpoint/2010/main" val="294162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Oxidy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Chalcedon	SiO2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Achát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Netvoří krystaly</a:t>
            </a:r>
          </a:p>
          <a:p>
            <a:r>
              <a:rPr lang="cs-CZ" dirty="0" smtClean="0"/>
              <a:t>Lasturnatý lom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Střídání vrstev chalcedonu a křemene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381000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01008"/>
            <a:ext cx="3471863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143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Oxidy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Opál	SiO2 . nH2O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Opál 	</a:t>
            </a:r>
            <a:r>
              <a:rPr lang="cs-CZ" dirty="0"/>
              <a:t>SiO2 . </a:t>
            </a:r>
            <a:r>
              <a:rPr lang="cs-CZ" dirty="0" smtClean="0"/>
              <a:t>nH2O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Amorfní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Šperkařské zpracování</a:t>
            </a:r>
            <a:endParaRPr lang="cs-CZ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88" y="3284984"/>
            <a:ext cx="302433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683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4. Oxidy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Bauxit		Al2O3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Limonit 	Fe2O3 . nH2O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Surovina pro výrobu hliníku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Velmi rozšířený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84984"/>
            <a:ext cx="3429000" cy="292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49" y="3318321"/>
            <a:ext cx="3786188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90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4137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>
            <a:normAutofit fontScale="40000" lnSpcReduction="20000"/>
          </a:bodyPr>
          <a:lstStyle/>
          <a:p>
            <a:r>
              <a:rPr lang="cs-CZ" dirty="0" err="1" smtClean="0"/>
              <a:t>Soubor:Or</a:t>
            </a:r>
            <a:r>
              <a:rPr lang="cs-CZ" dirty="0" smtClean="0"/>
              <a:t> Venezuela.jpg.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2011-03-09 [cit. 2012-03-21]. Dostupné z: http://cs.wikipedia.org/wiki/Soubor:Or_Venezuela.jpg </a:t>
            </a:r>
          </a:p>
          <a:p>
            <a:r>
              <a:rPr lang="cs-CZ" dirty="0" err="1" smtClean="0"/>
              <a:t>Soubor:SilverUSGOV.jpg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2005-08-27 [cit. 2012-03-21]. Dostupné z: http://cs.wikipedia.org/wiki/Soubor:SilverUSGOV.jpg </a:t>
            </a:r>
          </a:p>
          <a:p>
            <a:r>
              <a:rPr lang="cs-CZ" dirty="0"/>
              <a:t>File:Pyrite-270294.jpg.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2010-04-27 [cit. 2012-03-21]. Dostupné z: http://commons.wikimedia.org/wiki/File:Pyrite-270294.jpg?uselang=cs </a:t>
            </a:r>
            <a:endParaRPr lang="cs-CZ" dirty="0" smtClean="0"/>
          </a:p>
          <a:p>
            <a:r>
              <a:rPr lang="cs-CZ" dirty="0"/>
              <a:t>File:Chalcopyrite-65649.jpg.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2010-04-25 [cit. 2012-03-21]. Dostupné z: http://commons.wikimedia.org/wiki/File:Chalcopyrite-65649.jpg?uselang=cs </a:t>
            </a:r>
            <a:endParaRPr lang="cs-CZ" dirty="0" smtClean="0"/>
          </a:p>
          <a:p>
            <a:r>
              <a:rPr lang="cs-CZ" dirty="0"/>
              <a:t>File:Calcite-Galena-elm56c.jpg.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2010-05-25 [cit. 2012-03-21]. Dostupné z: http://commons.wikimedia.org/wiki/File:Calcite-Galena-elm56c.jpg?uselang=cs </a:t>
            </a:r>
            <a:endParaRPr lang="cs-CZ" dirty="0" smtClean="0"/>
          </a:p>
          <a:p>
            <a:r>
              <a:rPr lang="cs-CZ" dirty="0"/>
              <a:t>File:Blendelamure.jpg.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2009-05-27 [cit. 2012-03-21].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commons.wikimedia.org/wiki/File:Blendelamure.jpg?uselang=cs</a:t>
            </a:r>
            <a:endParaRPr lang="cs-CZ" dirty="0" smtClean="0"/>
          </a:p>
          <a:p>
            <a:r>
              <a:rPr lang="cs-CZ" dirty="0"/>
              <a:t>File:Halite-283225.jpg.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2010-04-27 [cit. 2012-03-21]. Dostupné z: http://commons.wikimedia.org/wiki/File:Halite-283225.jpg?uselang=cs  </a:t>
            </a:r>
            <a:endParaRPr lang="cs-CZ" dirty="0" smtClean="0"/>
          </a:p>
          <a:p>
            <a:r>
              <a:rPr lang="cs-CZ" dirty="0"/>
              <a:t>File:Fluorite-20494.jpg.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2010-04-24 [cit. 2012-03-21]. Dostupné z: http://commons.wikimedia.org/wiki/File:Fluorite-20494.jpg?uselang=cs </a:t>
            </a:r>
            <a:endParaRPr lang="cs-CZ" dirty="0" smtClean="0"/>
          </a:p>
          <a:p>
            <a:r>
              <a:rPr lang="cs-CZ" dirty="0"/>
              <a:t>File:Magnetite </a:t>
            </a:r>
            <a:r>
              <a:rPr lang="cs-CZ" dirty="0" err="1"/>
              <a:t>with</a:t>
            </a:r>
            <a:r>
              <a:rPr lang="cs-CZ" dirty="0"/>
              <a:t> iron shavings.jpg.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2008-05-28 [cit. 2012-03-21]. Dostupné z: http://commons.wikimedia.org/wiki/File:Magnetite_with_iron_shavings.jpg?uselang=cs </a:t>
            </a:r>
            <a:endParaRPr lang="cs-CZ" dirty="0" smtClean="0"/>
          </a:p>
          <a:p>
            <a:r>
              <a:rPr lang="cs-CZ" dirty="0" err="1"/>
              <a:t>Soubor:Hematite.jpg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2008-05-28 [cit. </a:t>
            </a:r>
            <a:r>
              <a:rPr lang="cs-CZ" dirty="0" smtClean="0"/>
              <a:t>2012-03-21]. </a:t>
            </a:r>
            <a:r>
              <a:rPr lang="cs-CZ" dirty="0"/>
              <a:t>Dostupné z: http://cs.wikipedia.org/wiki/Soubor:Hematite.jpg </a:t>
            </a:r>
            <a:endParaRPr lang="cs-CZ" dirty="0" smtClean="0"/>
          </a:p>
          <a:p>
            <a:r>
              <a:rPr lang="cs-CZ" dirty="0"/>
              <a:t>File:Corundum-238853.jpg.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2010-04-27 [cit. 2012-03-21</a:t>
            </a:r>
            <a:r>
              <a:rPr lang="cs-CZ" dirty="0" smtClean="0"/>
              <a:t>]. </a:t>
            </a:r>
            <a:r>
              <a:rPr lang="cs-CZ" dirty="0"/>
              <a:t>Dostupné z: http://commons.wikimedia.org/wiki/File:Corundum-238853.jpg?uselang=cs </a:t>
            </a:r>
            <a:endParaRPr lang="cs-CZ" dirty="0" smtClean="0"/>
          </a:p>
          <a:p>
            <a:r>
              <a:rPr lang="cs-CZ" dirty="0"/>
              <a:t>File:Corundum-k296a.jpg.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2010-05-27 [cit. 2012-03-21</a:t>
            </a:r>
            <a:r>
              <a:rPr lang="cs-CZ" dirty="0" smtClean="0"/>
              <a:t>]. </a:t>
            </a:r>
            <a:r>
              <a:rPr lang="cs-CZ" dirty="0"/>
              <a:t>Dostupné z: http://commons.wikimedia.org/wiki/File:Corundum-k296a.jpg?uselang=cs </a:t>
            </a:r>
            <a:endParaRPr lang="cs-CZ" dirty="0" smtClean="0"/>
          </a:p>
          <a:p>
            <a:r>
              <a:rPr lang="cs-CZ" dirty="0"/>
              <a:t>File:Quartz-273208.jpg.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2010-04-27 [cit. 2012-03-21</a:t>
            </a:r>
            <a:r>
              <a:rPr lang="cs-CZ" dirty="0" smtClean="0"/>
              <a:t>]. </a:t>
            </a:r>
            <a:r>
              <a:rPr lang="cs-CZ" dirty="0"/>
              <a:t>Dostupné z: http://commons.wikimedia.org/wiki/File:Quartz-273208.jpg?uselang=cs </a:t>
            </a:r>
            <a:endParaRPr lang="cs-CZ" dirty="0" smtClean="0"/>
          </a:p>
          <a:p>
            <a:r>
              <a:rPr lang="cs-CZ" dirty="0"/>
              <a:t>File:Quartz-197410.jpg.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2010-04-26 [cit. 2012-03-21</a:t>
            </a:r>
            <a:r>
              <a:rPr lang="cs-CZ" dirty="0" smtClean="0"/>
              <a:t>]. </a:t>
            </a:r>
            <a:r>
              <a:rPr lang="cs-CZ" dirty="0"/>
              <a:t>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commons.wikimedia.org/wiki/File:Quartz-197410.jpg?uselang=cs</a:t>
            </a:r>
            <a:endParaRPr lang="cs-CZ" dirty="0" smtClean="0"/>
          </a:p>
          <a:p>
            <a:r>
              <a:rPr lang="cs-CZ" dirty="0"/>
              <a:t>File:Quartz-179595.jpg.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2010-04-26 [cit. 2012-03-21]. Dostupné z: http://commons.wikimedia.org/wiki/File:Quartz-179595.jpg?uselang=cs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18159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 obrázků a fotografií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dirty="0"/>
              <a:t>File:Amethist quartz.jpeg.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2005-12-08 [cit. 2012-03-21]. Dostupné z: http://commons.wikimedia.org/wiki/File:Amethist_quartz.jpeg?uselang=cs </a:t>
            </a:r>
          </a:p>
          <a:p>
            <a:r>
              <a:rPr lang="cs-CZ" dirty="0"/>
              <a:t>File:Quartz Brésil.jpg.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2010-01-24 [cit. 2012-03-21]. Dostupné z: http://commons.wikimedia.org/wiki/File:Quartz_Br%C3%A9sil.jpg?uselang=cs </a:t>
            </a:r>
          </a:p>
          <a:p>
            <a:r>
              <a:rPr lang="cs-CZ" dirty="0"/>
              <a:t>File:Quartz-231214.jpg.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2010-04-27 [cit. 2012-03-21]. Dostupné z: http://commons.wikimedia.org/wiki/File:Quartz-231214.jpg?uselang=cs </a:t>
            </a:r>
          </a:p>
          <a:p>
            <a:r>
              <a:rPr lang="cs-CZ" dirty="0"/>
              <a:t>File:Agate1 hg.jpg.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2008-01-18 [cit. 2012-03-21]. Dostupné z: http://commons.wikimedia.org/wiki/File:Agate1_hg.jpg?uselang=cs </a:t>
            </a:r>
          </a:p>
          <a:p>
            <a:r>
              <a:rPr lang="cs-CZ" dirty="0"/>
              <a:t>File:Opal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Senckenberg</a:t>
            </a:r>
            <a:r>
              <a:rPr lang="cs-CZ" dirty="0"/>
              <a:t> Natural </a:t>
            </a:r>
            <a:r>
              <a:rPr lang="cs-CZ" dirty="0" err="1"/>
              <a:t>History</a:t>
            </a:r>
            <a:r>
              <a:rPr lang="cs-CZ" dirty="0"/>
              <a:t> Museum.jpg.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2010-02-08 [cit. 2012-03-21]. Dostupné z: http://commons.wikimedia.org/wiki/File:Opal_at_Senckenberg_Natural_History_Museum.jpg?uselang=cs </a:t>
            </a:r>
          </a:p>
          <a:p>
            <a:r>
              <a:rPr lang="cs-CZ" dirty="0"/>
              <a:t>File:Opal doublet.jpg Přejít na: navigace, hledání.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2010-02-08 [cit. 2012-03-21]. Dostupné z: http://commons.wikimedia.org/wiki/File:Opal_doublet.jpg?uselang=cs </a:t>
            </a:r>
          </a:p>
          <a:p>
            <a:r>
              <a:rPr lang="cs-CZ" dirty="0" err="1"/>
              <a:t>Soubor:Bauxite.jpg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205-04-02 [cit. 2012-03-21]. Dostupné z: http://cs.wikipedia.org/wiki/Soubor:Bauxite.jpg </a:t>
            </a:r>
          </a:p>
          <a:p>
            <a:r>
              <a:rPr lang="cs-CZ" dirty="0" err="1"/>
              <a:t>Soubor:Mineral</a:t>
            </a:r>
            <a:r>
              <a:rPr lang="cs-CZ" dirty="0"/>
              <a:t> </a:t>
            </a:r>
            <a:r>
              <a:rPr lang="cs-CZ" dirty="0" err="1"/>
              <a:t>Limonita</a:t>
            </a:r>
            <a:r>
              <a:rPr lang="cs-CZ" dirty="0"/>
              <a:t> GDFL120.jpg.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2005-09-26 [cit. 2012-03-21]. Dostupné z: </a:t>
            </a:r>
            <a:r>
              <a:rPr lang="cs-CZ" dirty="0" err="1"/>
              <a:t>Soubor:Mineral</a:t>
            </a:r>
            <a:r>
              <a:rPr lang="cs-CZ" dirty="0"/>
              <a:t> </a:t>
            </a:r>
            <a:r>
              <a:rPr lang="cs-CZ" dirty="0" err="1"/>
              <a:t>Limonita</a:t>
            </a:r>
            <a:r>
              <a:rPr lang="cs-CZ" dirty="0"/>
              <a:t> GDFL120.jpg </a:t>
            </a:r>
          </a:p>
          <a:p>
            <a:r>
              <a:rPr lang="cs-CZ" dirty="0"/>
              <a:t>Soubor:Soufresicile2.jpg.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2009-07-05 [cit. 2012-03-28]. Dostupné z: http://cs.wikipedia.org/wiki/Soubor:Soufresicile2.jpg </a:t>
            </a:r>
          </a:p>
          <a:p>
            <a:r>
              <a:rPr lang="cs-CZ" dirty="0"/>
              <a:t>File:Grafit 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2008-04-29 [cit. 2012-03-28]. Dostupné z: http://commons.wikimedia.org/wiki/File:Grafit_1.jpg </a:t>
            </a:r>
          </a:p>
          <a:p>
            <a:r>
              <a:rPr lang="cs-CZ" dirty="0"/>
              <a:t>File:Graphit gitter.png.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2005-10-01 [cit. 2012-03-28]. Dostupné z: http://commons.wikimedia.org/wiki/File:Graphit_gitter.png?uselang=cs </a:t>
            </a:r>
            <a:endParaRPr lang="cs-CZ" dirty="0" smtClean="0"/>
          </a:p>
          <a:p>
            <a:r>
              <a:rPr lang="cs-CZ" dirty="0" err="1"/>
              <a:t>Soubor:Cullinan</a:t>
            </a:r>
            <a:r>
              <a:rPr lang="cs-CZ" dirty="0"/>
              <a:t> </a:t>
            </a:r>
            <a:r>
              <a:rPr lang="cs-CZ" dirty="0" err="1"/>
              <a:t>copie</a:t>
            </a:r>
            <a:r>
              <a:rPr lang="cs-CZ" dirty="0"/>
              <a:t> 1(</a:t>
            </a:r>
            <a:r>
              <a:rPr lang="cs-CZ" dirty="0" err="1"/>
              <a:t>République</a:t>
            </a:r>
            <a:r>
              <a:rPr lang="cs-CZ" dirty="0"/>
              <a:t> </a:t>
            </a:r>
            <a:r>
              <a:rPr lang="cs-CZ" dirty="0" err="1"/>
              <a:t>d'Afrique</a:t>
            </a:r>
            <a:r>
              <a:rPr lang="cs-CZ" dirty="0"/>
              <a:t> </a:t>
            </a:r>
            <a:r>
              <a:rPr lang="cs-CZ" dirty="0" err="1"/>
              <a:t>du</a:t>
            </a:r>
            <a:r>
              <a:rPr lang="cs-CZ" dirty="0"/>
              <a:t> Sud).</a:t>
            </a:r>
            <a:r>
              <a:rPr lang="cs-CZ" dirty="0" err="1"/>
              <a:t>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2011-05-31 [cit. 2012-03-28]. Dostupné z: http://cs.wikipedia.org/wiki/Soubor:Cullinan_copie_1%28R%C3%A9publique_d%27Afrique_du_Sud%29.jpg </a:t>
            </a:r>
            <a:endParaRPr lang="cs-CZ" dirty="0" smtClean="0"/>
          </a:p>
          <a:p>
            <a:r>
              <a:rPr lang="cs-CZ" dirty="0"/>
              <a:t>File:Diamonds glitter.png.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2005-07-16 [cit. 2012-03-28]. Dostupné z: http://commons.wikimedia.org/wiki/File:Diamonds_glitter.png?uselang=cs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5955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297</TotalTime>
  <Words>1286</Words>
  <Application>Microsoft Office PowerPoint</Application>
  <PresentationFormat>Předvádění na obrazovce (4:3)</PresentationFormat>
  <Paragraphs>180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Urbanistický</vt:lpstr>
      <vt:lpstr>Prezentace aplikace PowerPoint</vt:lpstr>
      <vt:lpstr>Minerály I.</vt:lpstr>
      <vt:lpstr>úvod</vt:lpstr>
      <vt:lpstr>1. Prvky</vt:lpstr>
      <vt:lpstr>1. prvky</vt:lpstr>
      <vt:lpstr>1. prvky</vt:lpstr>
      <vt:lpstr>1. prvky</vt:lpstr>
      <vt:lpstr>1. prvky</vt:lpstr>
      <vt:lpstr>2. Sulfidy</vt:lpstr>
      <vt:lpstr>2. Sulfidy</vt:lpstr>
      <vt:lpstr>3. Halogenidy</vt:lpstr>
      <vt:lpstr>4. Oxidy</vt:lpstr>
      <vt:lpstr>4. Oxidy</vt:lpstr>
      <vt:lpstr>4. Oxidy</vt:lpstr>
      <vt:lpstr>4. Oxidy</vt:lpstr>
      <vt:lpstr>4. Oxidy</vt:lpstr>
      <vt:lpstr>4. Oxidy</vt:lpstr>
      <vt:lpstr>4. Oxidy</vt:lpstr>
      <vt:lpstr>4. Oxidy</vt:lpstr>
      <vt:lpstr>Zdroj obrázků a fotografií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29</cp:revision>
  <dcterms:created xsi:type="dcterms:W3CDTF">2012-03-21T14:59:38Z</dcterms:created>
  <dcterms:modified xsi:type="dcterms:W3CDTF">2012-06-12T19:09:46Z</dcterms:modified>
</cp:coreProperties>
</file>