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8" r:id="rId2"/>
    <p:sldId id="256" r:id="rId3"/>
    <p:sldId id="267" r:id="rId4"/>
    <p:sldId id="262" r:id="rId5"/>
    <p:sldId id="261" r:id="rId6"/>
    <p:sldId id="257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11" clrIdx="0"/>
  <p:cmAuthor id="1" name="vikiv" initials="v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E1E61-5A88-4A9F-9073-3A00CD0FF20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09850-C209-4CBE-BF6C-FDAFB9C7F3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14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5130C-3C40-4DB3-9DB6-37C28209BA1B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A06E938-F797-4D88-97E0-F612F50770DC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BC916-0F3E-4E7F-B4DC-7D9953EF9E7A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FFF06-146C-459D-9347-864D862B6B33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7E8AE-37A8-43E6-93FF-6A04A3E06FB1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9E891-D67F-4BDA-B1E7-16AACBFC9B9A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3380C-F2A5-42A7-BE9D-D33D5192E437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4EE353-D0E0-4C7F-940C-2B60474DF05F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56C00-6179-4801-B6EB-244006F83DBB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61542-1BF5-43C2-BDB9-6A9B80632BA9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7CC51-CAD9-4610-A3C3-14BB2FE79814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6A7901B-1BB9-440A-AEE4-B18EA97AB97E}" type="datetime1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8458ADA-53C2-4D77-A7B2-D6C065E336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edge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sz="2400" dirty="0" smtClean="0">
                <a:latin typeface="Calibri" pitchFamily="34" charset="0"/>
              </a:rPr>
              <a:t>Anotace: Prezentace je určena pro žáky 1.-3. tříd.Slouží 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 aktivnímu používání slovní zásoby na dané téma a k seznámení s oslavou Vánoc ve Velké Británii.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88640"/>
            <a:ext cx="8291264" cy="5184576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latin typeface="Calibri" pitchFamily="34" charset="0"/>
              </a:rPr>
              <a:t>Název školy:Základní škola Chomutov, Písečná 5144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Název materiálu: VY_22_INOVACE_14_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_ig1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Číslo projektu: CZ 1.07/1.4.00/21.3355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Autor: Mgr. Iveta </a:t>
            </a:r>
            <a:r>
              <a:rPr lang="cs-CZ" sz="2400" dirty="0" err="1" smtClean="0">
                <a:latin typeface="Calibri" pitchFamily="34" charset="0"/>
              </a:rPr>
              <a:t>Gobbiová</a:t>
            </a: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Datum tvorby: 08.01. 2012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Cílový ročník: 1.-3. třída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Vzdělávací oblast/obor/okruh: Anglický jazyk</a:t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Klíčové slovo: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customs</a:t>
            </a:r>
            <a:r>
              <a:rPr lang="cs-CZ" sz="2400" dirty="0" smtClean="0">
                <a:latin typeface="Calibri" pitchFamily="34" charset="0"/>
              </a:rPr>
              <a:t>, </a:t>
            </a:r>
            <a:r>
              <a:rPr lang="cs-CZ" sz="2400" dirty="0" err="1" smtClean="0">
                <a:latin typeface="Calibri" pitchFamily="34" charset="0"/>
              </a:rPr>
              <a:t>Christmas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Calendar</a:t>
            </a:r>
            <a:r>
              <a:rPr lang="cs-CZ" sz="2400" dirty="0" smtClean="0">
                <a:latin typeface="Calibri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Calibri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 smtClean="0">
                <a:latin typeface="Calibri" pitchFamily="34" charset="0"/>
              </a:rPr>
              <a:t> 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11560" y="5949280"/>
            <a:ext cx="7929618" cy="658385"/>
          </a:xfrm>
        </p:spPr>
        <p:txBody>
          <a:bodyPr/>
          <a:lstStyle/>
          <a:p>
            <a:pPr algn="l"/>
            <a:r>
              <a:rPr lang="cs-CZ" i="1" dirty="0" smtClean="0">
                <a:latin typeface="Calibri" pitchFamily="34" charset="0"/>
              </a:rPr>
              <a:t>Autorem materiálu a všech jeho částí,</a:t>
            </a:r>
            <a:endParaRPr lang="cs-CZ" dirty="0" smtClean="0">
              <a:latin typeface="Calibri" pitchFamily="34" charset="0"/>
            </a:endParaRPr>
          </a:p>
          <a:p>
            <a:pPr algn="l"/>
            <a:r>
              <a:rPr lang="cs-CZ" i="1" dirty="0" smtClean="0">
                <a:latin typeface="Calibri" pitchFamily="34" charset="0"/>
              </a:rPr>
              <a:t>není-li uvedeno jinak, je  Mgr. Iveta </a:t>
            </a:r>
            <a:r>
              <a:rPr lang="cs-CZ" i="1" dirty="0" err="1" smtClean="0">
                <a:latin typeface="Calibri" pitchFamily="34" charset="0"/>
              </a:rPr>
              <a:t>Gobbiová</a:t>
            </a:r>
            <a:endParaRPr lang="cs-CZ" dirty="0" smtClean="0">
              <a:latin typeface="Calibri" pitchFamily="34" charset="0"/>
            </a:endParaRPr>
          </a:p>
          <a:p>
            <a:pPr algn="l"/>
            <a:r>
              <a:rPr lang="cs-CZ" i="1" dirty="0" smtClean="0">
                <a:latin typeface="Calibri" pitchFamily="34" charset="0"/>
              </a:rPr>
              <a:t>Financováno z ESF a státního rozpočtu 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694" y="6000768"/>
            <a:ext cx="2735580" cy="5322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dirty="0" err="1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Christmas</a:t>
            </a:r>
            <a:r>
              <a:rPr lang="cs-CZ" sz="8800" dirty="0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8800" dirty="0" err="1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customs</a:t>
            </a:r>
            <a:endParaRPr lang="cs-CZ" sz="8800" dirty="0">
              <a:solidFill>
                <a:schemeClr val="tx2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2053" name="Picture 5" descr="C:\Users\vikiv\AppData\Local\Microsoft\Windows\Temporary Internet Files\Content.IE5\V6QZVGH7\MC9003871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643314"/>
            <a:ext cx="2471742" cy="24717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219256" cy="4572000"/>
          </a:xfrm>
        </p:spPr>
        <p:txBody>
          <a:bodyPr>
            <a:normAutofit fontScale="92500" lnSpcReduction="10000"/>
          </a:bodyPr>
          <a:lstStyle/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Christmas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tree</a:t>
            </a:r>
            <a:r>
              <a:rPr lang="cs-CZ" dirty="0" smtClean="0">
                <a:latin typeface="Calibri" pitchFamily="34" charset="0"/>
              </a:rPr>
              <a:t> 	vánoční stromeček 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Fireplace</a:t>
            </a:r>
            <a:r>
              <a:rPr lang="cs-CZ" dirty="0" smtClean="0">
                <a:latin typeface="Calibri" pitchFamily="34" charset="0"/>
              </a:rPr>
              <a:t>     	krb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Stocking</a:t>
            </a:r>
            <a:r>
              <a:rPr lang="cs-CZ" dirty="0" smtClean="0">
                <a:latin typeface="Calibri" pitchFamily="34" charset="0"/>
              </a:rPr>
              <a:t>   	ponožka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Decorations</a:t>
            </a:r>
            <a:r>
              <a:rPr lang="cs-CZ" dirty="0" smtClean="0">
                <a:latin typeface="Calibri" pitchFamily="34" charset="0"/>
              </a:rPr>
              <a:t>	ozdoby</a:t>
            </a:r>
          </a:p>
          <a:p>
            <a:pPr marL="273050" indent="-273050"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Reindeer</a:t>
            </a:r>
            <a:r>
              <a:rPr lang="cs-CZ" dirty="0" smtClean="0">
                <a:latin typeface="Calibri" pitchFamily="34" charset="0"/>
              </a:rPr>
              <a:t>	sob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Sleigh</a:t>
            </a:r>
            <a:r>
              <a:rPr lang="cs-CZ" dirty="0" smtClean="0">
                <a:latin typeface="Calibri" pitchFamily="34" charset="0"/>
              </a:rPr>
              <a:t>	saně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Christmas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pudding</a:t>
            </a:r>
            <a:r>
              <a:rPr lang="cs-CZ" dirty="0" smtClean="0">
                <a:latin typeface="Calibri" pitchFamily="34" charset="0"/>
              </a:rPr>
              <a:t>	vánoční pudink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Roast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potatoes</a:t>
            </a:r>
            <a:r>
              <a:rPr lang="cs-CZ" dirty="0" smtClean="0">
                <a:latin typeface="Calibri" pitchFamily="34" charset="0"/>
              </a:rPr>
              <a:t>	pečené brambory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Carrot</a:t>
            </a:r>
            <a:r>
              <a:rPr lang="cs-CZ" dirty="0" smtClean="0">
                <a:latin typeface="Calibri" pitchFamily="34" charset="0"/>
              </a:rPr>
              <a:t>	mrkev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Vegetables</a:t>
            </a:r>
            <a:r>
              <a:rPr lang="cs-CZ" dirty="0" smtClean="0">
                <a:latin typeface="Calibri" pitchFamily="34" charset="0"/>
              </a:rPr>
              <a:t>	zelenina</a:t>
            </a:r>
          </a:p>
          <a:p>
            <a:pPr>
              <a:tabLst>
                <a:tab pos="2867025" algn="l"/>
              </a:tabLst>
            </a:pPr>
            <a:r>
              <a:rPr lang="cs-CZ" dirty="0" err="1" smtClean="0">
                <a:latin typeface="Calibri" pitchFamily="34" charset="0"/>
              </a:rPr>
              <a:t>Fish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soup</a:t>
            </a:r>
            <a:r>
              <a:rPr lang="cs-CZ" dirty="0" smtClean="0">
                <a:latin typeface="Calibri" pitchFamily="34" charset="0"/>
              </a:rPr>
              <a:t>	rybí polévka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00B050"/>
                </a:solidFill>
                <a:latin typeface="Calibri" pitchFamily="34" charset="0"/>
              </a:rPr>
              <a:t>Vocabulary</a:t>
            </a:r>
            <a:endParaRPr lang="cs-CZ" sz="5400" dirty="0">
              <a:solidFill>
                <a:srgbClr val="00B050"/>
              </a:solidFill>
              <a:latin typeface="Calibri" pitchFamily="34" charset="0"/>
            </a:endParaRPr>
          </a:p>
        </p:txBody>
      </p:sp>
      <p:pic>
        <p:nvPicPr>
          <p:cNvPr id="3075" name="Picture 3" descr="C:\Users\vikiv\AppData\Local\Microsoft\Windows\Temporary Internet Files\Content.IE5\MFF5PZEZ\MC9004127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4500570"/>
            <a:ext cx="1857388" cy="1595538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C00000"/>
                </a:solidFill>
                <a:latin typeface="Calibri" pitchFamily="34" charset="0"/>
              </a:rPr>
              <a:t>Christmas</a:t>
            </a:r>
            <a:r>
              <a:rPr lang="cs-CZ" sz="5400" dirty="0" smtClean="0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  <a:latin typeface="Calibri" pitchFamily="34" charset="0"/>
              </a:rPr>
              <a:t>Calendar</a:t>
            </a:r>
            <a:r>
              <a:rPr lang="cs-CZ" sz="5400" dirty="0" smtClean="0">
                <a:solidFill>
                  <a:srgbClr val="C00000"/>
                </a:solidFill>
                <a:latin typeface="Calibri" pitchFamily="34" charset="0"/>
              </a:rPr>
              <a:t>   </a:t>
            </a:r>
            <a:endParaRPr lang="cs-CZ" sz="5400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24th of </a:t>
            </a:r>
            <a:r>
              <a:rPr lang="cs-CZ" sz="3600" dirty="0" err="1" smtClean="0">
                <a:solidFill>
                  <a:srgbClr val="FFFF00"/>
                </a:solidFill>
                <a:latin typeface="Calibri" pitchFamily="34" charset="0"/>
              </a:rPr>
              <a:t>December</a:t>
            </a:r>
            <a:r>
              <a:rPr lang="cs-CZ" sz="3600" dirty="0" smtClean="0">
                <a:latin typeface="Calibri" pitchFamily="34" charset="0"/>
              </a:rPr>
              <a:t> 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Christmas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Eve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  <a:latin typeface="Calibri" pitchFamily="34" charset="0"/>
            </a:endParaRPr>
          </a:p>
          <a:p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25th of </a:t>
            </a:r>
            <a:r>
              <a:rPr lang="cs-CZ" sz="3600" dirty="0" err="1" smtClean="0">
                <a:solidFill>
                  <a:srgbClr val="FFFF00"/>
                </a:solidFill>
                <a:latin typeface="Calibri" pitchFamily="34" charset="0"/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 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Christmas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Day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  <a:latin typeface="Calibri" pitchFamily="34" charset="0"/>
            </a:endParaRPr>
          </a:p>
          <a:p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26th of </a:t>
            </a:r>
            <a:r>
              <a:rPr lang="cs-CZ" sz="3600" dirty="0" err="1" smtClean="0">
                <a:solidFill>
                  <a:srgbClr val="FFFF00"/>
                </a:solidFill>
                <a:latin typeface="Calibri" pitchFamily="34" charset="0"/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Boxing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Day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  <a:latin typeface="Calibri" pitchFamily="34" charset="0"/>
            </a:endParaRPr>
          </a:p>
          <a:p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31st of </a:t>
            </a:r>
            <a:r>
              <a:rPr lang="cs-CZ" sz="3600" dirty="0" err="1" smtClean="0">
                <a:solidFill>
                  <a:srgbClr val="FFFF00"/>
                </a:solidFill>
                <a:latin typeface="Calibri" pitchFamily="34" charset="0"/>
              </a:rPr>
              <a:t>December</a:t>
            </a:r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 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New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Year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´s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Eve</a:t>
            </a:r>
            <a:endParaRPr lang="cs-CZ" sz="3600" dirty="0" smtClean="0">
              <a:solidFill>
                <a:schemeClr val="tx1">
                  <a:lumMod val="95000"/>
                </a:schemeClr>
              </a:solidFill>
              <a:latin typeface="Calibri" pitchFamily="34" charset="0"/>
            </a:endParaRPr>
          </a:p>
          <a:p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1st   of  </a:t>
            </a:r>
            <a:r>
              <a:rPr lang="cs-CZ" sz="3600" dirty="0" err="1" smtClean="0">
                <a:solidFill>
                  <a:srgbClr val="FFFF00"/>
                </a:solidFill>
                <a:latin typeface="Calibri" pitchFamily="34" charset="0"/>
              </a:rPr>
              <a:t>January</a:t>
            </a:r>
            <a:r>
              <a:rPr lang="cs-CZ" sz="3600" dirty="0" smtClean="0">
                <a:solidFill>
                  <a:srgbClr val="FFFF00"/>
                </a:solidFill>
                <a:latin typeface="Calibri" pitchFamily="34" charset="0"/>
              </a:rPr>
              <a:t>   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New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Year</a:t>
            </a:r>
            <a:r>
              <a:rPr lang="cs-CZ" sz="3600" dirty="0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´s </a:t>
            </a:r>
            <a:r>
              <a:rPr lang="cs-CZ" sz="3600" dirty="0" err="1" smtClean="0">
                <a:solidFill>
                  <a:schemeClr val="tx1">
                    <a:lumMod val="95000"/>
                  </a:schemeClr>
                </a:solidFill>
                <a:latin typeface="Calibri" pitchFamily="34" charset="0"/>
              </a:rPr>
              <a:t>Day</a:t>
            </a:r>
            <a:endParaRPr lang="cs-CZ" sz="3600" dirty="0">
              <a:solidFill>
                <a:schemeClr val="tx1">
                  <a:lumMod val="95000"/>
                </a:schemeClr>
              </a:solidFill>
              <a:latin typeface="Calibri" pitchFamily="34" charset="0"/>
            </a:endParaRPr>
          </a:p>
        </p:txBody>
      </p:sp>
      <p:pic>
        <p:nvPicPr>
          <p:cNvPr id="1026" name="Picture 2" descr="C:\Users\vikiv\AppData\Local\Microsoft\Windows\Temporary Internet Files\Content.IE5\UP50RTX4\MC900413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500042"/>
            <a:ext cx="1285884" cy="96568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7800" indent="-177800"/>
            <a:r>
              <a:rPr lang="cs-CZ" dirty="0" smtClean="0"/>
              <a:t> </a:t>
            </a:r>
            <a:r>
              <a:rPr lang="cs-CZ" dirty="0" smtClean="0">
                <a:latin typeface="Calibri" pitchFamily="34" charset="0"/>
              </a:rPr>
              <a:t>In </a:t>
            </a:r>
            <a:r>
              <a:rPr lang="cs-CZ" dirty="0" err="1" smtClean="0">
                <a:latin typeface="Calibri" pitchFamily="34" charset="0"/>
              </a:rPr>
              <a:t>Britain</a:t>
            </a:r>
            <a:r>
              <a:rPr lang="cs-CZ" dirty="0" smtClean="0">
                <a:latin typeface="Calibri" pitchFamily="34" charset="0"/>
              </a:rPr>
              <a:t> and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USA </a:t>
            </a:r>
            <a:r>
              <a:rPr lang="cs-CZ" dirty="0" err="1" smtClean="0">
                <a:latin typeface="Calibri" pitchFamily="34" charset="0"/>
              </a:rPr>
              <a:t>children</a:t>
            </a:r>
            <a:r>
              <a:rPr lang="cs-CZ" dirty="0" smtClean="0">
                <a:latin typeface="Calibri" pitchFamily="34" charset="0"/>
              </a:rPr>
              <a:t> open </a:t>
            </a:r>
            <a:r>
              <a:rPr lang="cs-CZ" dirty="0" err="1" smtClean="0">
                <a:latin typeface="Calibri" pitchFamily="34" charset="0"/>
              </a:rPr>
              <a:t>presents</a:t>
            </a:r>
            <a:r>
              <a:rPr lang="cs-CZ" dirty="0" smtClean="0">
                <a:latin typeface="Calibri" pitchFamily="34" charset="0"/>
              </a:rPr>
              <a:t> on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morning</a:t>
            </a:r>
            <a:r>
              <a:rPr lang="cs-CZ" dirty="0" smtClean="0">
                <a:latin typeface="Calibri" pitchFamily="34" charset="0"/>
              </a:rPr>
              <a:t> of </a:t>
            </a:r>
            <a:r>
              <a:rPr lang="cs-CZ" dirty="0" err="1" smtClean="0">
                <a:latin typeface="Calibri" pitchFamily="34" charset="0"/>
              </a:rPr>
              <a:t>December</a:t>
            </a:r>
            <a:r>
              <a:rPr lang="cs-CZ" dirty="0" smtClean="0">
                <a:latin typeface="Calibri" pitchFamily="34" charset="0"/>
              </a:rPr>
              <a:t> 25 </a:t>
            </a:r>
            <a:r>
              <a:rPr lang="cs-CZ" dirty="0" err="1" smtClean="0">
                <a:latin typeface="Calibri" pitchFamily="34" charset="0"/>
              </a:rPr>
              <a:t>th</a:t>
            </a:r>
            <a:r>
              <a:rPr lang="cs-CZ" dirty="0" smtClean="0">
                <a:latin typeface="Calibri" pitchFamily="34" charset="0"/>
              </a:rPr>
              <a:t> – on </a:t>
            </a:r>
            <a:r>
              <a:rPr lang="cs-CZ" dirty="0" err="1" smtClean="0">
                <a:latin typeface="Calibri" pitchFamily="34" charset="0"/>
              </a:rPr>
              <a:t>Christmas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day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pPr marL="177800" indent="-177800"/>
            <a:endParaRPr lang="cs-CZ" dirty="0" smtClean="0">
              <a:latin typeface="Calibri" pitchFamily="34" charset="0"/>
            </a:endParaRPr>
          </a:p>
          <a:p>
            <a:pPr marL="177800" indent="-177800"/>
            <a:r>
              <a:rPr lang="cs-CZ" dirty="0" smtClean="0">
                <a:latin typeface="Calibri" pitchFamily="34" charset="0"/>
              </a:rPr>
              <a:t>In </a:t>
            </a:r>
            <a:r>
              <a:rPr lang="cs-CZ" dirty="0" err="1" smtClean="0">
                <a:latin typeface="Calibri" pitchFamily="34" charset="0"/>
              </a:rPr>
              <a:t>Britain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children</a:t>
            </a:r>
            <a:r>
              <a:rPr lang="cs-CZ" dirty="0" smtClean="0">
                <a:latin typeface="Calibri" pitchFamily="34" charset="0"/>
              </a:rPr>
              <a:t> put </a:t>
            </a:r>
            <a:r>
              <a:rPr lang="cs-CZ" dirty="0" err="1" smtClean="0">
                <a:latin typeface="Calibri" pitchFamily="34" charset="0"/>
              </a:rPr>
              <a:t>carrots</a:t>
            </a:r>
            <a:r>
              <a:rPr lang="cs-CZ" dirty="0" smtClean="0">
                <a:latin typeface="Calibri" pitchFamily="34" charset="0"/>
              </a:rPr>
              <a:t> on </a:t>
            </a:r>
            <a:r>
              <a:rPr lang="cs-CZ" dirty="0" err="1" smtClean="0">
                <a:latin typeface="Calibri" pitchFamily="34" charset="0"/>
              </a:rPr>
              <a:t>the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fireplace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for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Santa</a:t>
            </a:r>
            <a:r>
              <a:rPr lang="cs-CZ" dirty="0" smtClean="0">
                <a:latin typeface="Calibri" pitchFamily="34" charset="0"/>
              </a:rPr>
              <a:t>´s </a:t>
            </a:r>
            <a:r>
              <a:rPr lang="cs-CZ" dirty="0" err="1" smtClean="0">
                <a:latin typeface="Calibri" pitchFamily="34" charset="0"/>
              </a:rPr>
              <a:t>reindeers</a:t>
            </a:r>
            <a:r>
              <a:rPr lang="cs-CZ" dirty="0" smtClean="0">
                <a:latin typeface="Calibri" pitchFamily="34" charset="0"/>
              </a:rPr>
              <a:t>.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6159" name="Picture 15" descr="C:\Users\vikiv\AppData\Local\Microsoft\Windows\Temporary Internet Files\Content.IE5\MJ120MI0\MP9004464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357562"/>
            <a:ext cx="3893248" cy="250033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/>
              <a:t> </a:t>
            </a:r>
            <a:r>
              <a:rPr lang="cs-CZ" sz="2800" dirty="0" smtClean="0">
                <a:latin typeface="Calibri" pitchFamily="34" charset="0"/>
              </a:rPr>
              <a:t>In </a:t>
            </a:r>
            <a:r>
              <a:rPr lang="cs-CZ" sz="2800" dirty="0" err="1" smtClean="0">
                <a:latin typeface="Calibri" pitchFamily="34" charset="0"/>
              </a:rPr>
              <a:t>Britain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people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prefer</a:t>
            </a:r>
            <a:r>
              <a:rPr lang="cs-CZ" sz="2800" dirty="0" smtClean="0">
                <a:latin typeface="Calibri" pitchFamily="34" charset="0"/>
              </a:rPr>
              <a:t> to </a:t>
            </a:r>
            <a:r>
              <a:rPr lang="cs-CZ" sz="2800" dirty="0" err="1" smtClean="0">
                <a:latin typeface="Calibri" pitchFamily="34" charset="0"/>
              </a:rPr>
              <a:t>eat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roast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turkey</a:t>
            </a:r>
            <a:r>
              <a:rPr lang="cs-CZ" sz="2800" dirty="0" smtClean="0">
                <a:latin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</a:rPr>
              <a:t>potatoes</a:t>
            </a:r>
            <a:r>
              <a:rPr lang="cs-CZ" sz="2800" dirty="0" smtClean="0">
                <a:latin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</a:rPr>
              <a:t>vegetables</a:t>
            </a:r>
            <a:r>
              <a:rPr lang="cs-CZ" sz="2800" dirty="0" smtClean="0">
                <a:latin typeface="Calibri" pitchFamily="34" charset="0"/>
              </a:rPr>
              <a:t> and </a:t>
            </a:r>
            <a:r>
              <a:rPr lang="cs-CZ" sz="2800" dirty="0" err="1" smtClean="0">
                <a:latin typeface="Calibri" pitchFamily="34" charset="0"/>
              </a:rPr>
              <a:t>Christmas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pudding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</a:rPr>
              <a:t>In </a:t>
            </a:r>
            <a:r>
              <a:rPr lang="cs-CZ" sz="2800" dirty="0" err="1" smtClean="0">
                <a:latin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</a:rPr>
              <a:t> USA </a:t>
            </a:r>
            <a:r>
              <a:rPr lang="cs-CZ" sz="2800" dirty="0" err="1" smtClean="0">
                <a:latin typeface="Calibri" pitchFamily="34" charset="0"/>
              </a:rPr>
              <a:t>people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like</a:t>
            </a:r>
            <a:r>
              <a:rPr lang="cs-CZ" sz="2800" dirty="0" smtClean="0">
                <a:latin typeface="Calibri" pitchFamily="34" charset="0"/>
              </a:rPr>
              <a:t> to </a:t>
            </a:r>
            <a:r>
              <a:rPr lang="cs-CZ" sz="2800" dirty="0" err="1" smtClean="0">
                <a:latin typeface="Calibri" pitchFamily="34" charset="0"/>
              </a:rPr>
              <a:t>eat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turkey</a:t>
            </a:r>
            <a:r>
              <a:rPr lang="cs-CZ" sz="2800" dirty="0" smtClean="0">
                <a:latin typeface="Calibri" pitchFamily="34" charset="0"/>
              </a:rPr>
              <a:t> and </a:t>
            </a:r>
            <a:r>
              <a:rPr lang="cs-CZ" sz="2800" dirty="0" err="1" smtClean="0">
                <a:latin typeface="Calibri" pitchFamily="34" charset="0"/>
              </a:rPr>
              <a:t>stuffing</a:t>
            </a:r>
            <a:r>
              <a:rPr lang="cs-CZ" sz="2800" dirty="0" smtClean="0">
                <a:latin typeface="Calibri" pitchFamily="34" charset="0"/>
              </a:rPr>
              <a:t> and </a:t>
            </a:r>
            <a:r>
              <a:rPr lang="cs-CZ" sz="2800" dirty="0" err="1" smtClean="0">
                <a:latin typeface="Calibri" pitchFamily="34" charset="0"/>
              </a:rPr>
              <a:t>cookies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92D050"/>
                </a:solidFill>
                <a:latin typeface="Calibri" pitchFamily="34" charset="0"/>
              </a:rPr>
              <a:t>Christmas</a:t>
            </a:r>
            <a:r>
              <a:rPr lang="cs-CZ" sz="5400" dirty="0" smtClean="0">
                <a:solidFill>
                  <a:srgbClr val="92D050"/>
                </a:solidFill>
                <a:latin typeface="Calibri" pitchFamily="34" charset="0"/>
              </a:rPr>
              <a:t> </a:t>
            </a:r>
            <a:r>
              <a:rPr lang="cs-CZ" sz="5400" dirty="0" err="1" smtClean="0">
                <a:solidFill>
                  <a:srgbClr val="92D050"/>
                </a:solidFill>
                <a:latin typeface="Calibri" pitchFamily="34" charset="0"/>
              </a:rPr>
              <a:t>food</a:t>
            </a:r>
            <a:endParaRPr lang="cs-CZ" sz="5400" dirty="0">
              <a:solidFill>
                <a:srgbClr val="92D050"/>
              </a:solidFill>
              <a:latin typeface="Calibri" pitchFamily="34" charset="0"/>
            </a:endParaRPr>
          </a:p>
        </p:txBody>
      </p:sp>
      <p:pic>
        <p:nvPicPr>
          <p:cNvPr id="4099" name="Picture 3" descr="C:\Users\vikiv\AppData\Local\Microsoft\Windows\Temporary Internet Files\Content.IE5\V6QZVGH7\MP9004095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929066"/>
            <a:ext cx="2571768" cy="205540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latin typeface="Calibri" pitchFamily="34" charset="0"/>
              </a:rPr>
              <a:t>Jingle bells</a:t>
            </a: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en-US" dirty="0" smtClean="0">
                <a:latin typeface="Calibri" pitchFamily="34" charset="0"/>
              </a:rPr>
              <a:t>Jingle bells</a:t>
            </a: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en-US" dirty="0" smtClean="0">
                <a:latin typeface="Calibri" pitchFamily="34" charset="0"/>
              </a:rPr>
              <a:t>Jingle all the way!</a:t>
            </a: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en-US" dirty="0" smtClean="0">
                <a:latin typeface="Calibri" pitchFamily="34" charset="0"/>
              </a:rPr>
              <a:t>Oh what fun it is to ride</a:t>
            </a: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en-US" dirty="0" smtClean="0">
                <a:latin typeface="Calibri" pitchFamily="34" charset="0"/>
              </a:rPr>
              <a:t>In One-horse open sleigh</a:t>
            </a:r>
            <a:r>
              <a:rPr lang="cs-CZ" dirty="0" smtClean="0">
                <a:latin typeface="Calibri" pitchFamily="34" charset="0"/>
              </a:rPr>
              <a:t>!</a:t>
            </a:r>
            <a:r>
              <a:rPr lang="en-US" dirty="0" smtClean="0">
                <a:latin typeface="Calibri" pitchFamily="34" charset="0"/>
              </a:rPr>
              <a:t/>
            </a:r>
            <a:br>
              <a:rPr lang="en-US" dirty="0" smtClean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Jingle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Calibri" pitchFamily="34" charset="0"/>
              </a:rPr>
              <a:t>Bells</a:t>
            </a:r>
            <a:endParaRPr lang="cs-CZ" dirty="0">
              <a:solidFill>
                <a:schemeClr val="tx2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5122" name="Picture 2" descr="C:\Users\vikiv\AppData\Local\Microsoft\Windows\Temporary Internet Files\Content.IE5\MFF5PZEZ\MP9003995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2500306"/>
            <a:ext cx="2496312" cy="312115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8.1.2012</a:t>
            </a:r>
          </a:p>
          <a:p>
            <a:r>
              <a:rPr lang="cs-CZ" dirty="0" smtClean="0">
                <a:latin typeface="Calibri" pitchFamily="34" charset="0"/>
              </a:rPr>
              <a:t>Ilustrace: www.office.</a:t>
            </a:r>
            <a:r>
              <a:rPr lang="cs-CZ" dirty="0" err="1" smtClean="0">
                <a:latin typeface="Calibri" pitchFamily="34" charset="0"/>
              </a:rPr>
              <a:t>microsoft.com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Zdroje: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Vlastní 1">
      <a:majorFont>
        <a:latin typeface="Lucida Blackletter"/>
        <a:ea typeface=""/>
        <a:cs typeface=""/>
      </a:majorFont>
      <a:minorFont>
        <a:latin typeface="Bradley Hand IT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239</TotalTime>
  <Words>101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Název školy:Základní škola Chomutov, Písečná 5144 Název materiálu: VY_22_INOVACE_14_ Christmas_ig1 Číslo projektu: CZ 1.07/1.4.00/21.3355 Autor: Mgr. Iveta Gobbiová Datum tvorby: 08.01. 2012 Cílový ročník: 1.-3. třída Vzdělávací oblast/obor/okruh: Anglický jazyk Klíčové slovo: Christmas customs, Christmas Calendar       </vt:lpstr>
      <vt:lpstr>Christmas customs</vt:lpstr>
      <vt:lpstr>Vocabulary</vt:lpstr>
      <vt:lpstr>Christmas Calendar   </vt:lpstr>
      <vt:lpstr>Prezentace aplikace PowerPoint</vt:lpstr>
      <vt:lpstr>Christmas food</vt:lpstr>
      <vt:lpstr>Jingle Bells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in england and czech republic</dc:title>
  <dc:creator>vikiv</dc:creator>
  <cp:lastModifiedBy>Mgr. Miroslav Žalud</cp:lastModifiedBy>
  <cp:revision>36</cp:revision>
  <dcterms:created xsi:type="dcterms:W3CDTF">2012-01-08T10:04:13Z</dcterms:created>
  <dcterms:modified xsi:type="dcterms:W3CDTF">2012-10-23T17:18:41Z</dcterms:modified>
</cp:coreProperties>
</file>