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2C8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F8DFE5-F9B9-4BED-ACC0-8A153B1219AF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6B548-781A-4704-96B6-E251E5369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7772400" cy="1470025"/>
          </a:xfrm>
        </p:spPr>
        <p:txBody>
          <a:bodyPr>
            <a:noAutofit/>
          </a:bodyPr>
          <a:lstStyle/>
          <a:p>
            <a:r>
              <a:rPr lang="cs-CZ" sz="11500" dirty="0" smtClean="0">
                <a:solidFill>
                  <a:schemeClr val="tx2">
                    <a:lumMod val="25000"/>
                  </a:schemeClr>
                </a:solidFill>
              </a:rPr>
              <a:t>BARVIVA</a:t>
            </a:r>
            <a:endParaRPr lang="cs-CZ" sz="199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32656"/>
            <a:ext cx="6336704" cy="1872208"/>
          </a:xfrm>
        </p:spPr>
        <p:txBody>
          <a:bodyPr>
            <a:normAutofit fontScale="62500" lnSpcReduction="20000"/>
          </a:bodyPr>
          <a:lstStyle/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CZ.1.07/1.1.05/04.0031</a:t>
            </a:r>
          </a:p>
          <a:p>
            <a:r>
              <a:rPr lang="cs-CZ" dirty="0">
                <a:solidFill>
                  <a:schemeClr val="bg1"/>
                </a:solidFill>
              </a:rPr>
              <a:t>Rozvoj interaktivních způsobů výuky ve škole</a:t>
            </a:r>
          </a:p>
          <a:p>
            <a:r>
              <a:rPr lang="cs-CZ" dirty="0">
                <a:solidFill>
                  <a:schemeClr val="bg1"/>
                </a:solidFill>
              </a:rPr>
              <a:t>Základní škola a Mateřská škola, Chvalkovice, okres Náchod</a:t>
            </a:r>
          </a:p>
          <a:p>
            <a:r>
              <a:rPr lang="cs-CZ" dirty="0">
                <a:solidFill>
                  <a:schemeClr val="bg1"/>
                </a:solidFill>
              </a:rPr>
              <a:t>Mgr. Markéta Ulrychová</a:t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6510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26995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689" y="250629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8000" dirty="0" smtClean="0">
                <a:solidFill>
                  <a:srgbClr val="A42C8D"/>
                </a:solidFill>
              </a:rPr>
              <a:t>BARVIVA</a:t>
            </a:r>
            <a:endParaRPr lang="cs-CZ" sz="8000" dirty="0">
              <a:solidFill>
                <a:srgbClr val="A42C8D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Z9OJ3YGY\MC90044040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600" y="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Skládají se ze 4 složek: </a:t>
            </a:r>
          </a:p>
          <a:p>
            <a:r>
              <a:rPr lang="cs-CZ" sz="2800" dirty="0" smtClean="0"/>
              <a:t>1) z pigmentu – látka, která mění barvu odráženého světla, část viditelného světelného spektra pohltí, část odrazí – vše závisí na stavbě sloučeniny</a:t>
            </a:r>
          </a:p>
          <a:p>
            <a:r>
              <a:rPr lang="cs-CZ" sz="2800" dirty="0" smtClean="0"/>
              <a:t>2) pojiva – vrstva, která odpovídá za ochranné vlastnosti, většinou to jsou organické látky, např. pryskyřice, fermeže</a:t>
            </a:r>
            <a:endParaRPr lang="cs-CZ" dirty="0" smtClean="0"/>
          </a:p>
          <a:p>
            <a:r>
              <a:rPr lang="cs-CZ" sz="2400" dirty="0" smtClean="0"/>
              <a:t>3)</a:t>
            </a:r>
            <a:r>
              <a:rPr lang="cs-CZ" sz="2800" dirty="0" smtClean="0"/>
              <a:t> plnidla- slouží k vyrovnání mechanických vlastností, používají se kaolín, křída, vápenec,…</a:t>
            </a:r>
          </a:p>
          <a:p>
            <a:r>
              <a:rPr lang="cs-CZ" sz="2800" dirty="0" smtClean="0"/>
              <a:t>4) rozpouštědla – těkavé organické látky, v nichž je rozpuštěné barvivo, např. </a:t>
            </a:r>
            <a:r>
              <a:rPr lang="cs-CZ" sz="2800" dirty="0" smtClean="0"/>
              <a:t>toluen</a:t>
            </a:r>
            <a:r>
              <a:rPr lang="cs-CZ" sz="2800" dirty="0" smtClean="0"/>
              <a:t>, xylen, alkoholy,… i voda</a:t>
            </a:r>
            <a:endParaRPr lang="cs-CZ" sz="2800" dirty="0"/>
          </a:p>
        </p:txBody>
      </p:sp>
      <p:pic>
        <p:nvPicPr>
          <p:cNvPr id="1027" name="Picture 3" descr="C:\Users\ucitel\AppData\Local\Microsoft\Windows\Temporary Internet Files\Content.IE5\2SR1D5DK\MP9004386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3078" y="5442461"/>
            <a:ext cx="2120279" cy="141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6086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cs-CZ" sz="8800" spc="-3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</a:t>
            </a:r>
            <a:endParaRPr lang="cs-CZ" sz="8800" spc="-3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Už v době kamenné – jeskynní malby (dřevěné uhlí, barevné hlinky)</a:t>
            </a:r>
          </a:p>
          <a:p>
            <a:r>
              <a:rPr lang="cs-CZ" dirty="0" smtClean="0"/>
              <a:t>Velký rozvoj v 19. st. – průmyslová revoluce</a:t>
            </a:r>
          </a:p>
          <a:p>
            <a:r>
              <a:rPr lang="cs-CZ" dirty="0" smtClean="0"/>
              <a:t>Dnes: </a:t>
            </a:r>
          </a:p>
          <a:p>
            <a:r>
              <a:rPr lang="cs-CZ" dirty="0" smtClean="0"/>
              <a:t>1)technická barviva – uměle</a:t>
            </a:r>
          </a:p>
          <a:p>
            <a:r>
              <a:rPr lang="cs-CZ" dirty="0" smtClean="0"/>
              <a:t>2) přírodní  barviva – malé využití (chlorofyl – rostliny, hemoglobin – krev)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2SR1D5DK\MP9004266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41168"/>
            <a:ext cx="2203090" cy="176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321581" y="60700"/>
            <a:ext cx="1604296" cy="172819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7413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6.2963E-6 C -0.01198 0.00764 -0.02552 0.01899 -0.03785 0.02408 C -0.0467 0.03218 -0.05642 0.03288 -0.06667 0.03635 C -0.10885 0.0345 -0.15035 0.0294 -0.19236 0.02616 C -0.22257 0.01829 -0.25243 0.00741 -0.28177 -0.00416 C -0.29774 -0.01041 -0.31458 -0.01388 -0.33056 -0.02037 C -0.34705 -0.02731 -0.36042 -0.03749 -0.37726 -0.04259 C -0.39375 -0.05324 -0.41406 -0.0574 -0.43177 -0.06481 C -0.46545 -0.0787 -0.49965 -0.09236 -0.5349 -0.09699 C -0.55694 -0.09976 -0.57934 -0.10138 -0.60156 -0.103 C -0.65729 -0.12199 -0.67431 -0.10532 -0.7151 -0.08888 C -0.72187 -0.08611 -0.72865 -0.08402 -0.7349 -0.07893 C -0.7434 -0.07222 -0.75052 -0.06342 -0.7592 -0.05671 C -0.76424 -0.04768 -0.76823 -0.03634 -0.77431 -0.02847 C -0.77622 -0.01782 -0.78056 -0.00856 -0.78333 0.00186 C -0.78507 0.01598 -0.78576 0.03033 -0.78785 0.04445 C -0.78958 0.07315 -0.79601 0.10764 -0.78785 0.13519 C -0.78142 0.15672 -0.77292 0.17732 -0.7651 0.19792 C -0.75278 0.23079 -0.74497 0.25417 -0.72726 0.28264 C -0.725 0.28635 -0.72396 0.29144 -0.72118 0.29491 C -0.69913 0.32431 -0.67031 0.34399 -0.64236 0.36158 C -0.57483 0.4044 -0.50451 0.42315 -0.43038 0.43218 C -0.39601 0.43079 -0.36163 0.43172 -0.32726 0.42825 C -0.3099 0.42663 -0.28299 0.40463 -0.26962 0.3919 C -0.23524 0.35926 -0.21163 0.33519 -0.19566 0.28079 C -0.18889 0.22917 -0.19566 0.18612 -0.22431 0.15348 C -0.23559 0.14075 -0.2441 0.13612 -0.25903 0.13334 C -0.26875 0.13149 -0.28785 0.12917 -0.28785 0.12917 C -0.31111 0.1301 -0.33646 0.12223 -0.35781 0.13519 C -0.40312 0.16297 -0.44549 0.21251 -0.4684 0.27269 C -0.47569 0.2926 -0.47951 0.31482 -0.48646 0.33519 C -0.4934 0.38727 -0.48941 0.36505 -0.49722 0.40186 C -0.49653 0.43959 -0.4974 0.47732 -0.49549 0.51505 C -0.4934 0.55741 -0.47743 0.57848 -0.4592 0.60996 C -0.4434 0.63704 -0.43455 0.65811 -0.4151 0.67871 C -0.39306 0.70186 -0.36701 0.71366 -0.33941 0.71922 C -0.32552 0.722 -0.29705 0.72709 -0.29705 0.72709 C -0.24948 0.72616 -0.20677 0.72663 -0.16076 0.71922 C -0.12604 0.70487 -0.09184 0.69445 -0.05903 0.67269 C -0.03038 0.65371 -0.0066 0.62732 0.01962 0.60394 C 0.03108 0.58126 0.04375 0.55926 0.05608 0.53727 C 0.06042 0.51991 0.06615 0.50255 0.06962 0.48473 C 0.07188 0.47269 0.07569 0.44838 0.07569 0.44838 C 0.07448 0.41667 0.07865 0.38288 0.06962 0.35348 C 0.03681 0.24538 -0.03889 0.15764 -0.12726 0.14538 C -0.20799 0.14607 -0.28889 0.14561 -0.36962 0.14746 C -0.38177 0.14769 -0.38698 0.1551 -0.39844 0.1595 C -0.42969 0.17153 -0.46233 0.18727 -0.49392 0.19584 C -0.4974 0.19792 -0.50156 0.19862 -0.50451 0.20186 C -0.50885 0.20695 -0.51042 0.21598 -0.51528 0.22014 C -0.51667 0.22153 -0.51806 0.22269 -0.51962 0.22408 C -0.53455 0.25487 -0.5467 0.28658 -0.55903 0.31922 C -0.56372 0.34862 -0.56163 0.33172 -0.55903 0.3919 C -0.55851 0.40626 -0.55052 0.42223 -0.54844 0.43635 C -0.54653 0.44977 -0.54358 0.46551 -0.53785 0.47663 C -0.5316 0.50278 -0.51354 0.51922 -0.49392 0.52315 C -0.47066 0.53519 -0.44444 0.54422 -0.41962 0.54931 C -0.4151 0.55024 -0.41059 0.5507 -0.40608 0.55139 C -0.39601 0.55278 -0.37569 0.55556 -0.37569 0.55556 C -0.24618 0.55371 -0.27257 0.5632 -0.21215 0.54931 C -0.19062 0.5382 -0.16927 0.52663 -0.14861 0.51297 C -0.12934 0.50024 -0.10747 0.4882 -0.09115 0.46852 C -0.05712 0.42778 -0.02726 0.3794 -0.00608 0.32524 C 0.00069 0.30788 0.00399 0.28889 0.00903 0.27061 C 0.01181 0.23866 0.0125 0.24005 0.00764 0.19376 C 0.00625 0.17987 -0.00139 0.16829 -0.00608 0.15556 C -0.01285 0.13751 -0.01997 0.11783 -0.03038 0.10301 C -0.04167 0.08681 -0.04531 0.08982 -0.05903 0.07871 C -0.06684 0.07246 -0.07413 0.06505 -0.08177 0.05857 C -0.12014 0.02686 -0.15365 -0.00416 -0.19861 -0.01828 C -0.23941 -0.03101 -0.28559 -0.02731 -0.32587 -0.02847 C -0.44722 -0.02569 -0.38229 -0.03124 -0.42726 -0.02037 C -0.43785 -0.00949 -0.45069 -0.003 -0.46059 0.00996 C -0.46771 0.01922 -0.47344 0.03079 -0.48038 0.04028 C -0.49271 0.07408 -0.50191 0.10834 -0.50764 0.14538 C -0.50729 0.16158 -0.50694 0.17755 -0.50625 0.19376 C -0.50486 0.21737 -0.49531 0.24399 -0.48941 0.26459 C -0.48698 0.27362 -0.48524 0.28311 -0.48038 0.29075 C -0.43559 0.3632 -0.35799 0.38426 -0.29097 0.3919 C -0.24774 0.40834 -0.20781 0.40325 -0.16215 0.40186 C -0.11545 0.39676 -0.06788 0.38172 -0.02431 0.35741 C -0.0092 0.34908 0.00417 0.33264 0.01667 0.31922 C 0.03108 0.30348 0.04253 0.272 0.05156 0.25047 C 0.05451 0.24376 0.05868 0.23774 0.06059 0.23033 C 0.06771 0.20255 0.07066 0.17223 0.07274 0.14329 C 0.07205 0.11112 0.07361 0.06713 0.0651 0.03426 C 0.06372 0.01065 0.06372 0.01945 0.06372 0.00811 " pathEditMode="relative" ptsTypes="ffffffffffffffffffffffffffffffffffffffffffffffffffffffffffffffffffffffffffffffffffffffA">
                                      <p:cBhvr>
                                        <p:cTn id="2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9800" dirty="0" smtClean="0"/>
              <a:t>BARVIVA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 descr="C:\Users\ucitel\AppData\Local\Microsoft\Windows\Temporary Internet Files\Content.IE5\G44OWCE8\MC90044038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0800" y="-2434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Bílá – titanová běloba, zinková běloba, sádra, křída, vápenec</a:t>
            </a:r>
          </a:p>
          <a:p>
            <a:r>
              <a:rPr lang="cs-CZ" dirty="0" smtClean="0"/>
              <a:t>Žlutá – žluté okry, chromová žluť, kadmiová žluť</a:t>
            </a:r>
          </a:p>
          <a:p>
            <a:r>
              <a:rPr lang="cs-CZ" dirty="0" smtClean="0"/>
              <a:t>Červená – červené okry, minium</a:t>
            </a:r>
          </a:p>
          <a:p>
            <a:r>
              <a:rPr lang="cs-CZ" dirty="0" smtClean="0"/>
              <a:t>Modrá – kobaltová modř, ultramarin</a:t>
            </a:r>
          </a:p>
          <a:p>
            <a:r>
              <a:rPr lang="cs-CZ" dirty="0" smtClean="0"/>
              <a:t>Zelená – chromová zeleň, zelené hlinky</a:t>
            </a:r>
          </a:p>
          <a:p>
            <a:r>
              <a:rPr lang="cs-CZ" dirty="0" smtClean="0"/>
              <a:t>Černá – grafit, saze</a:t>
            </a:r>
          </a:p>
          <a:p>
            <a:r>
              <a:rPr lang="cs-CZ" dirty="0" smtClean="0"/>
              <a:t>Kovové pigmenty – metalízy</a:t>
            </a:r>
          </a:p>
          <a:p>
            <a:r>
              <a:rPr lang="cs-CZ" dirty="0" smtClean="0"/>
              <a:t>Světélkující pigmenty</a:t>
            </a:r>
          </a:p>
          <a:p>
            <a:r>
              <a:rPr lang="cs-CZ" dirty="0" smtClean="0"/>
              <a:t>Antikorozní pigmenty - zinek</a:t>
            </a:r>
            <a:endParaRPr lang="cs-CZ" dirty="0"/>
          </a:p>
        </p:txBody>
      </p:sp>
      <p:pic>
        <p:nvPicPr>
          <p:cNvPr id="3075" name="Picture 3" descr="C:\Users\ucitel\AppData\Local\Microsoft\Windows\Temporary Internet Files\Content.IE5\G44OWCE8\MP9001778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19600"/>
            <a:ext cx="3009528" cy="2006352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2368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otevřené galerie       </a:t>
            </a:r>
            <a:r>
              <a:rPr lang="cs-CZ" dirty="0" smtClean="0"/>
              <a:t>www.office.</a:t>
            </a:r>
            <a:r>
              <a:rPr lang="cs-CZ" smtClean="0"/>
              <a:t>microsoft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r>
              <a:rPr lang="cs-CZ" dirty="0"/>
              <a:t>Použity obrázky z vlastní galerie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9463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83</TotalTime>
  <Words>238</Words>
  <Application>Microsoft Office PowerPoint</Application>
  <PresentationFormat>Předvádění na obrazovce (4:3)</PresentationFormat>
  <Paragraphs>31</Paragraphs>
  <Slides>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LuckyTie</vt:lpstr>
      <vt:lpstr>BARVIVA</vt:lpstr>
      <vt:lpstr>BARVIVA</vt:lpstr>
      <vt:lpstr>HISTORIE</vt:lpstr>
      <vt:lpstr> BARVIVA 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BARVIVA</dc:title>
  <dc:creator>Ulrychová Markéta</dc:creator>
  <cp:lastModifiedBy>Dum</cp:lastModifiedBy>
  <cp:revision>16</cp:revision>
  <dcterms:created xsi:type="dcterms:W3CDTF">2012-01-30T08:38:37Z</dcterms:created>
  <dcterms:modified xsi:type="dcterms:W3CDTF">2012-10-23T19:17:36Z</dcterms:modified>
</cp:coreProperties>
</file>