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2" r:id="rId3"/>
    <p:sldId id="257" r:id="rId4"/>
    <p:sldId id="258" r:id="rId5"/>
    <p:sldId id="274" r:id="rId6"/>
    <p:sldId id="279" r:id="rId7"/>
    <p:sldId id="275" r:id="rId8"/>
    <p:sldId id="276" r:id="rId9"/>
    <p:sldId id="277" r:id="rId10"/>
    <p:sldId id="260" r:id="rId11"/>
    <p:sldId id="261" r:id="rId12"/>
    <p:sldId id="278" r:id="rId13"/>
    <p:sldId id="262" r:id="rId14"/>
    <p:sldId id="280" r:id="rId15"/>
    <p:sldId id="265" r:id="rId16"/>
    <p:sldId id="281" r:id="rId17"/>
    <p:sldId id="282" r:id="rId18"/>
    <p:sldId id="283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619" autoAdjust="0"/>
  </p:normalViewPr>
  <p:slideViewPr>
    <p:cSldViewPr>
      <p:cViewPr varScale="1"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116F81D-F6FF-4155-8C3A-EBD0564D975B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9A306AB-4BCE-417C-B5C2-A4C1A2F702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6gqeefHqvQ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0BfUuax8G6Q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Soli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Název školy: </a:t>
            </a:r>
            <a:r>
              <a:rPr lang="cs-CZ" sz="2000" b="1" dirty="0" smtClean="0"/>
              <a:t>Základní škola a Mateřská škola Kokory</a:t>
            </a:r>
          </a:p>
          <a:p>
            <a:r>
              <a:rPr lang="cs-CZ" sz="1800" dirty="0"/>
              <a:t>Číslo projektu: </a:t>
            </a:r>
            <a:r>
              <a:rPr lang="cs-CZ" sz="1800" b="1" dirty="0" smtClean="0"/>
              <a:t>CZ.1.07/14.00/21.2149</a:t>
            </a:r>
            <a:endParaRPr lang="cs-CZ" sz="2000" dirty="0" smtClean="0"/>
          </a:p>
          <a:p>
            <a:r>
              <a:rPr lang="cs-CZ" sz="2000" dirty="0" smtClean="0"/>
              <a:t>Autor: </a:t>
            </a:r>
            <a:r>
              <a:rPr lang="cs-CZ" sz="2000" b="1" dirty="0" smtClean="0"/>
              <a:t>Mgr. Jitka Vystavělová</a:t>
            </a:r>
          </a:p>
          <a:p>
            <a:r>
              <a:rPr lang="cs-CZ" sz="2000" dirty="0" smtClean="0"/>
              <a:t>Datum: </a:t>
            </a:r>
            <a:r>
              <a:rPr lang="cs-CZ" sz="2000" b="1" dirty="0" smtClean="0"/>
              <a:t>11. 9. 2012</a:t>
            </a:r>
            <a:endParaRPr lang="cs-CZ" sz="2000" dirty="0" smtClean="0"/>
          </a:p>
          <a:p>
            <a:r>
              <a:rPr lang="cs-CZ" sz="2000" dirty="0" smtClean="0"/>
              <a:t>Název</a:t>
            </a:r>
            <a:r>
              <a:rPr lang="cs-CZ" sz="2000" b="1" dirty="0" smtClean="0"/>
              <a:t>: VY_32_INOVACE_14_CH_Soli</a:t>
            </a:r>
            <a:endParaRPr lang="cs-CZ" sz="2000" dirty="0" smtClean="0"/>
          </a:p>
          <a:p>
            <a:r>
              <a:rPr lang="cs-CZ" sz="2000" dirty="0" smtClean="0"/>
              <a:t>Téma: Soli</a:t>
            </a:r>
          </a:p>
          <a:p>
            <a:r>
              <a:rPr lang="cs-CZ" sz="2000" dirty="0" smtClean="0"/>
              <a:t>Anotace</a:t>
            </a:r>
            <a:r>
              <a:rPr lang="cs-CZ" sz="2000" b="1" dirty="0" smtClean="0"/>
              <a:t>: Prezentace do chemie určená k rozšíření znalostí tematického okruhu soli, rozvíjí schopnost vnímat údaje </a:t>
            </a:r>
            <a:r>
              <a:rPr lang="cs-CZ" sz="2000" b="1" dirty="0" smtClean="0"/>
              <a:t>    v </a:t>
            </a:r>
            <a:r>
              <a:rPr lang="cs-CZ" sz="2000" b="1" dirty="0" smtClean="0"/>
              <a:t>uceleném přehledu, kombinuje poznávací dovednosti </a:t>
            </a:r>
            <a:r>
              <a:rPr lang="cs-CZ" sz="2000" b="1" dirty="0" smtClean="0"/>
              <a:t>            s </a:t>
            </a:r>
            <a:r>
              <a:rPr lang="cs-CZ" sz="2000" b="1" dirty="0" smtClean="0"/>
              <a:t>rozvojem logického myšlení</a:t>
            </a:r>
            <a:endParaRPr lang="cs-CZ" sz="2000" dirty="0" smtClean="0"/>
          </a:p>
          <a:p>
            <a:r>
              <a:rPr lang="cs-CZ" sz="2000" dirty="0" smtClean="0"/>
              <a:t>Věková skupina: </a:t>
            </a:r>
            <a:r>
              <a:rPr lang="cs-CZ" sz="2000" b="1" dirty="0" smtClean="0"/>
              <a:t>8., 9. ročník</a:t>
            </a:r>
            <a:endParaRPr lang="cs-CZ" sz="2000" dirty="0" smtClean="0"/>
          </a:p>
          <a:p>
            <a:r>
              <a:rPr lang="cs-CZ" sz="2000" dirty="0" smtClean="0"/>
              <a:t>Vzdělávací oblast: </a:t>
            </a:r>
            <a:r>
              <a:rPr lang="cs-CZ" sz="2000" b="1" dirty="0" smtClean="0"/>
              <a:t>Člověk a příroda</a:t>
            </a:r>
          </a:p>
          <a:p>
            <a:r>
              <a:rPr lang="cs-CZ" sz="2000" b="1" dirty="0" smtClean="0"/>
              <a:t>Vzdělávací obor: Chemie</a:t>
            </a:r>
            <a:endParaRPr lang="cs-CZ" sz="2000" dirty="0" smtClean="0"/>
          </a:p>
          <a:p>
            <a:r>
              <a:rPr lang="cs-CZ" sz="2000" dirty="0" smtClean="0"/>
              <a:t>Přílohy: </a:t>
            </a:r>
            <a:r>
              <a:rPr lang="cs-CZ" sz="2000" b="1" dirty="0" smtClean="0"/>
              <a:t>zdroje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5" y="188640"/>
            <a:ext cx="5832648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SOLI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4400" b="1" dirty="0" smtClean="0">
                <a:solidFill>
                  <a:srgbClr val="FF0000"/>
                </a:solidFill>
              </a:rPr>
              <a:t>Chemické sloučeniny složené z kationtu kovů, případně NH</a:t>
            </a:r>
            <a:r>
              <a:rPr lang="cs-CZ" sz="44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+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	a aniontu kyselin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/>
              <a:t>Uveď příklady solí, které najdeš </a:t>
            </a:r>
          </a:p>
          <a:p>
            <a:pPr>
              <a:buNone/>
            </a:pPr>
            <a:r>
              <a:rPr lang="cs-CZ" b="1" dirty="0" smtClean="0"/>
              <a:t>			v  domácnosti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Názvosloví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r>
              <a:rPr lang="cs-CZ" sz="4400" b="1" dirty="0" smtClean="0">
                <a:solidFill>
                  <a:srgbClr val="0070C0"/>
                </a:solidFill>
              </a:rPr>
              <a:t>Podstatné jméno: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	odvozeno od názvu kyseliny</a:t>
            </a:r>
          </a:p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Přídavné jméno:</a:t>
            </a:r>
          </a:p>
          <a:p>
            <a:pPr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	odvozeno od názvu kationtu  </a:t>
            </a:r>
          </a:p>
          <a:p>
            <a:pPr algn="ctr">
              <a:buNone/>
            </a:pPr>
            <a:endParaRPr lang="cs-CZ" sz="4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0"/>
          <a:ext cx="9144000" cy="685799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45237"/>
                <a:gridCol w="3959258"/>
                <a:gridCol w="2639505"/>
              </a:tblGrid>
              <a:tr h="12942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Oxidační</a:t>
                      </a:r>
                      <a:r>
                        <a:rPr lang="cs-CZ" baseline="0" dirty="0" smtClean="0"/>
                        <a:t> číslo centrálního atomu  </a:t>
                      </a:r>
                      <a:r>
                        <a:rPr lang="cs-CZ" baseline="0" dirty="0" smtClean="0"/>
                        <a:t> ve </a:t>
                      </a:r>
                      <a:r>
                        <a:rPr lang="cs-CZ" baseline="0" dirty="0" smtClean="0"/>
                        <a:t>zbytku kyseliny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Zakončení  přídavného jména kyseliny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Zakončení podstatného</a:t>
                      </a:r>
                      <a:r>
                        <a:rPr lang="cs-CZ" baseline="0" dirty="0" smtClean="0"/>
                        <a:t> jména příslušné soli</a:t>
                      </a:r>
                      <a:endParaRPr lang="cs-CZ" dirty="0"/>
                    </a:p>
                  </a:txBody>
                  <a:tcPr/>
                </a:tc>
              </a:tr>
              <a:tr h="44393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ná</a:t>
                      </a:r>
                      <a:r>
                        <a:rPr lang="cs-CZ" sz="2000" dirty="0" smtClean="0"/>
                        <a:t>  (chlorná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HClO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nan</a:t>
                      </a:r>
                      <a:r>
                        <a:rPr lang="cs-CZ" sz="2000" dirty="0" smtClean="0"/>
                        <a:t> (chlornan)</a:t>
                      </a:r>
                      <a:endParaRPr lang="cs-CZ" sz="2000" dirty="0"/>
                    </a:p>
                  </a:txBody>
                  <a:tcPr/>
                </a:tc>
              </a:tr>
              <a:tr h="57068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natá</a:t>
                      </a:r>
                      <a:r>
                        <a:rPr lang="cs-CZ" sz="2000" dirty="0" smtClean="0"/>
                        <a:t> (</a:t>
                      </a:r>
                      <a:r>
                        <a:rPr lang="cs-CZ" sz="2000" baseline="0" dirty="0" smtClean="0"/>
                        <a:t>chlornatá</a:t>
                      </a:r>
                      <a:r>
                        <a:rPr lang="cs-CZ" sz="2000" dirty="0" smtClean="0"/>
                        <a:t> H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ClO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natan</a:t>
                      </a:r>
                      <a:r>
                        <a:rPr lang="cs-CZ" sz="2000" dirty="0" smtClean="0"/>
                        <a:t> (</a:t>
                      </a:r>
                      <a:r>
                        <a:rPr lang="cs-CZ" sz="2000" dirty="0" err="1" smtClean="0"/>
                        <a:t>chlornatan</a:t>
                      </a:r>
                      <a:r>
                        <a:rPr lang="cs-CZ" sz="200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</a:tr>
              <a:tr h="44393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itá</a:t>
                      </a:r>
                      <a:r>
                        <a:rPr lang="cs-CZ" sz="2000" dirty="0" smtClean="0"/>
                        <a:t> (dusitá</a:t>
                      </a:r>
                      <a:r>
                        <a:rPr lang="cs-CZ" sz="2000" baseline="0" dirty="0" smtClean="0"/>
                        <a:t> HNO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itan</a:t>
                      </a:r>
                      <a:r>
                        <a:rPr lang="cs-CZ" sz="2000" dirty="0" smtClean="0"/>
                        <a:t> (dusitan)</a:t>
                      </a:r>
                      <a:endParaRPr lang="cs-CZ" sz="2000" dirty="0"/>
                    </a:p>
                  </a:txBody>
                  <a:tcPr/>
                </a:tc>
              </a:tr>
              <a:tr h="68551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ičitá</a:t>
                      </a:r>
                      <a:r>
                        <a:rPr lang="cs-CZ" sz="2000" dirty="0" smtClean="0"/>
                        <a:t> (</a:t>
                      </a:r>
                      <a:r>
                        <a:rPr lang="cs-CZ" sz="2000" dirty="0" err="1" smtClean="0"/>
                        <a:t>siřišitá</a:t>
                      </a:r>
                      <a:r>
                        <a:rPr lang="cs-CZ" sz="2000" baseline="0" dirty="0" smtClean="0"/>
                        <a:t> H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SO</a:t>
                      </a:r>
                      <a:r>
                        <a:rPr lang="cs-CZ" sz="2000" baseline="-25000" dirty="0" smtClean="0"/>
                        <a:t>3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ičitan</a:t>
                      </a:r>
                      <a:r>
                        <a:rPr lang="cs-CZ" sz="2000" dirty="0" smtClean="0"/>
                        <a:t> (siřičitan)</a:t>
                      </a:r>
                      <a:endParaRPr lang="cs-CZ" sz="2000" dirty="0"/>
                    </a:p>
                  </a:txBody>
                  <a:tcPr/>
                </a:tc>
              </a:tr>
              <a:tr h="78541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ečná</a:t>
                      </a:r>
                      <a:r>
                        <a:rPr lang="cs-CZ" sz="2000" dirty="0" smtClean="0"/>
                        <a:t>, - </a:t>
                      </a:r>
                      <a:r>
                        <a:rPr lang="cs-CZ" sz="2000" dirty="0" err="1" smtClean="0"/>
                        <a:t>ičná</a:t>
                      </a:r>
                      <a:r>
                        <a:rPr lang="cs-CZ" sz="2000" dirty="0" smtClean="0"/>
                        <a:t> (dusičná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H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NO</a:t>
                      </a:r>
                      <a:r>
                        <a:rPr lang="cs-CZ" sz="2000" baseline="-25000" dirty="0" smtClean="0"/>
                        <a:t>3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ečnan</a:t>
                      </a:r>
                      <a:r>
                        <a:rPr lang="cs-CZ" sz="2000" dirty="0" smtClean="0"/>
                        <a:t>, - </a:t>
                      </a:r>
                      <a:r>
                        <a:rPr lang="cs-CZ" sz="2000" dirty="0" err="1" smtClean="0"/>
                        <a:t>ičnan</a:t>
                      </a:r>
                      <a:r>
                        <a:rPr lang="cs-CZ" sz="2000" dirty="0" smtClean="0"/>
                        <a:t> (dusičnan)</a:t>
                      </a:r>
                      <a:endParaRPr lang="cs-CZ" sz="2000" dirty="0"/>
                    </a:p>
                  </a:txBody>
                  <a:tcPr/>
                </a:tc>
              </a:tr>
              <a:tr h="44393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sz="2000" dirty="0" err="1" smtClean="0"/>
                        <a:t>ová</a:t>
                      </a:r>
                      <a:r>
                        <a:rPr lang="cs-CZ" sz="2000" dirty="0" smtClean="0"/>
                        <a:t> (sírová</a:t>
                      </a:r>
                      <a:r>
                        <a:rPr lang="cs-CZ" sz="2000" baseline="0" dirty="0" smtClean="0"/>
                        <a:t> H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SO</a:t>
                      </a:r>
                      <a:r>
                        <a:rPr lang="cs-CZ" sz="2000" baseline="-25000" dirty="0" smtClean="0"/>
                        <a:t>4</a:t>
                      </a:r>
                      <a:r>
                        <a:rPr lang="cs-CZ" sz="2000" baseline="0" dirty="0" smtClean="0"/>
                        <a:t>)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an</a:t>
                      </a:r>
                      <a:r>
                        <a:rPr lang="cs-CZ" sz="2000" dirty="0" smtClean="0"/>
                        <a:t> (síran)</a:t>
                      </a:r>
                      <a:endParaRPr lang="cs-CZ" sz="2000" dirty="0"/>
                    </a:p>
                  </a:txBody>
                  <a:tcPr/>
                </a:tc>
              </a:tr>
              <a:tr h="76328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VII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istá</a:t>
                      </a:r>
                      <a:r>
                        <a:rPr lang="cs-CZ" sz="2000" dirty="0" smtClean="0"/>
                        <a:t> (chloristá HClO</a:t>
                      </a:r>
                      <a:r>
                        <a:rPr lang="cs-CZ" sz="2000" baseline="-25000" dirty="0" smtClean="0"/>
                        <a:t>4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istan</a:t>
                      </a:r>
                      <a:r>
                        <a:rPr lang="cs-CZ" sz="2000" dirty="0" smtClean="0"/>
                        <a:t> (chloristan)</a:t>
                      </a:r>
                      <a:endParaRPr lang="cs-CZ" sz="2000" dirty="0"/>
                    </a:p>
                  </a:txBody>
                  <a:tcPr/>
                </a:tc>
              </a:tr>
              <a:tr h="142701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VIII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- </a:t>
                      </a:r>
                      <a:r>
                        <a:rPr lang="cs-CZ" sz="2000" dirty="0" err="1" smtClean="0"/>
                        <a:t>ičelá</a:t>
                      </a:r>
                      <a:r>
                        <a:rPr lang="cs-CZ" sz="2000" dirty="0" smtClean="0"/>
                        <a:t> (osmičelá H</a:t>
                      </a:r>
                      <a:r>
                        <a:rPr lang="cs-CZ" sz="2000" baseline="-25000" dirty="0" smtClean="0"/>
                        <a:t>2</a:t>
                      </a:r>
                      <a:r>
                        <a:rPr lang="cs-CZ" sz="2000" baseline="0" dirty="0" smtClean="0"/>
                        <a:t>OsO</a:t>
                      </a:r>
                      <a:r>
                        <a:rPr lang="cs-CZ" sz="2000" baseline="-25000" dirty="0" smtClean="0"/>
                        <a:t>5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sz="2000" dirty="0" err="1" smtClean="0"/>
                        <a:t>ičelan</a:t>
                      </a:r>
                      <a:r>
                        <a:rPr lang="cs-CZ" sz="2000" dirty="0" smtClean="0"/>
                        <a:t> (</a:t>
                      </a:r>
                      <a:r>
                        <a:rPr lang="cs-CZ" sz="2000" dirty="0" err="1" smtClean="0"/>
                        <a:t>osmičelan</a:t>
                      </a:r>
                      <a:r>
                        <a:rPr lang="cs-CZ" sz="2000" dirty="0" smtClean="0"/>
                        <a:t>)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Vzorce a názvy – vytvoř z iontů</a:t>
            </a:r>
            <a:r>
              <a:rPr lang="cs-CZ" b="1" dirty="0" smtClean="0"/>
              <a:t> (</a:t>
            </a:r>
            <a:r>
              <a:rPr lang="cs-CZ" sz="2400" b="1" dirty="0" smtClean="0"/>
              <a:t>POMŮCKA</a:t>
            </a:r>
            <a:r>
              <a:rPr lang="cs-CZ" b="1" dirty="0" smtClean="0"/>
              <a:t>  -  </a:t>
            </a:r>
            <a:r>
              <a:rPr lang="cs-CZ" sz="3200" b="1" dirty="0" smtClean="0"/>
              <a:t>šipkové</a:t>
            </a:r>
            <a:r>
              <a:rPr lang="cs-CZ" b="1" dirty="0" smtClean="0"/>
              <a:t> </a:t>
            </a:r>
            <a:r>
              <a:rPr lang="cs-CZ" sz="3200" b="1" dirty="0" smtClean="0"/>
              <a:t>pravidlo</a:t>
            </a:r>
            <a:r>
              <a:rPr lang="cs-CZ" b="1" dirty="0" smtClean="0"/>
              <a:t>)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835696" y="2276872"/>
            <a:ext cx="105841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Fe</a:t>
            </a:r>
            <a:r>
              <a:rPr lang="cs-CZ" b="1" baseline="30000" dirty="0" smtClean="0"/>
              <a:t>3+</a:t>
            </a:r>
            <a:endParaRPr lang="cs-CZ" b="1" dirty="0"/>
          </a:p>
        </p:txBody>
      </p:sp>
      <p:sp>
        <p:nvSpPr>
          <p:cNvPr id="7" name="Elipsa 6"/>
          <p:cNvSpPr/>
          <p:nvPr/>
        </p:nvSpPr>
        <p:spPr>
          <a:xfrm>
            <a:off x="683568" y="3645024"/>
            <a:ext cx="100811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Ca</a:t>
            </a:r>
            <a:r>
              <a:rPr lang="cs-CZ" b="1" baseline="30000" dirty="0" smtClean="0"/>
              <a:t>2+</a:t>
            </a:r>
            <a:endParaRPr lang="cs-CZ" b="1" dirty="0"/>
          </a:p>
        </p:txBody>
      </p:sp>
      <p:sp>
        <p:nvSpPr>
          <p:cNvPr id="9" name="Elipsa 8"/>
          <p:cNvSpPr/>
          <p:nvPr/>
        </p:nvSpPr>
        <p:spPr>
          <a:xfrm>
            <a:off x="2915816" y="29969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</a:t>
            </a:r>
            <a:r>
              <a:rPr lang="cs-CZ" b="1" baseline="30000" dirty="0" smtClean="0"/>
              <a:t>+</a:t>
            </a:r>
            <a:endParaRPr lang="cs-CZ" b="1" dirty="0"/>
          </a:p>
        </p:txBody>
      </p:sp>
      <p:sp>
        <p:nvSpPr>
          <p:cNvPr id="10" name="Elipsa 9"/>
          <p:cNvSpPr/>
          <p:nvPr/>
        </p:nvSpPr>
        <p:spPr>
          <a:xfrm>
            <a:off x="1691680" y="45091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Al</a:t>
            </a:r>
            <a:r>
              <a:rPr lang="cs-CZ" b="1" baseline="30000" dirty="0" smtClean="0"/>
              <a:t>3+</a:t>
            </a:r>
            <a:endParaRPr lang="cs-CZ" b="1" dirty="0"/>
          </a:p>
        </p:txBody>
      </p:sp>
      <p:sp>
        <p:nvSpPr>
          <p:cNvPr id="12" name="Elipsa 11"/>
          <p:cNvSpPr/>
          <p:nvPr/>
        </p:nvSpPr>
        <p:spPr>
          <a:xfrm>
            <a:off x="2699792" y="4077072"/>
            <a:ext cx="108012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Fe</a:t>
            </a:r>
            <a:r>
              <a:rPr lang="cs-CZ" b="1" baseline="30000" dirty="0" smtClean="0"/>
              <a:t>2+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572000" y="2132856"/>
            <a:ext cx="914400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NO</a:t>
            </a:r>
            <a:r>
              <a:rPr lang="cs-CZ" b="1" baseline="-25000" dirty="0" smtClean="0"/>
              <a:t>3</a:t>
            </a:r>
            <a:r>
              <a:rPr lang="cs-CZ" b="1" baseline="30000" dirty="0" smtClean="0"/>
              <a:t>-</a:t>
            </a:r>
            <a:endParaRPr lang="cs-CZ" b="1" dirty="0"/>
          </a:p>
        </p:txBody>
      </p:sp>
      <p:sp>
        <p:nvSpPr>
          <p:cNvPr id="14" name="Elipsa 13"/>
          <p:cNvSpPr/>
          <p:nvPr/>
        </p:nvSpPr>
        <p:spPr>
          <a:xfrm>
            <a:off x="827584" y="24928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</a:t>
            </a:r>
            <a:r>
              <a:rPr lang="cs-CZ" b="1" baseline="30000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652120" y="3140968"/>
            <a:ext cx="914400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CO</a:t>
            </a:r>
            <a:r>
              <a:rPr lang="cs-CZ" b="1" baseline="-25000" dirty="0" smtClean="0"/>
              <a:t>3</a:t>
            </a:r>
            <a:r>
              <a:rPr lang="cs-CZ" b="1" baseline="30000" dirty="0" smtClean="0"/>
              <a:t>2-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16216" y="2060848"/>
            <a:ext cx="914400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2-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6804248" y="4509120"/>
            <a:ext cx="914400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3-</a:t>
            </a:r>
            <a:endParaRPr lang="cs-CZ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4788024" y="4437112"/>
            <a:ext cx="1008112" cy="1008112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HSO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-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Úkol:Vytvoř chemické názvy těchto solí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43608" y="2204864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romičnan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draselný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43608" y="3212976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fosforečnan vápenatý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43608" y="4221088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síran železitý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43608" y="5229200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uhličitan sodný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75856" y="2204864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KBrO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75856" y="3212976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Ca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(PO4)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75856" y="4221088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Fe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(SO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)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75856" y="5229200"/>
            <a:ext cx="1512168" cy="86409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Na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CO</a:t>
            </a:r>
            <a:r>
              <a:rPr lang="cs-CZ" baseline="-25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Hydráty solí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Vytvářejí krystaly, v nichž jsou vázány molekuly vody</a:t>
            </a:r>
          </a:p>
          <a:p>
            <a:r>
              <a:rPr lang="cs-CZ" dirty="0" smtClean="0"/>
              <a:t>Počet molekul vody se uvádí lat. číslovky předponou</a:t>
            </a:r>
          </a:p>
          <a:p>
            <a:pPr>
              <a:buNone/>
            </a:pPr>
            <a:r>
              <a:rPr lang="cs-CZ" dirty="0" smtClean="0"/>
              <a:t>	mono- , </a:t>
            </a:r>
            <a:r>
              <a:rPr lang="cs-CZ" dirty="0" err="1" smtClean="0"/>
              <a:t>di</a:t>
            </a:r>
            <a:r>
              <a:rPr lang="cs-CZ" dirty="0" smtClean="0"/>
              <a:t>- , tri- , </a:t>
            </a:r>
            <a:r>
              <a:rPr lang="cs-CZ" dirty="0" err="1" smtClean="0"/>
              <a:t>tetra</a:t>
            </a:r>
            <a:r>
              <a:rPr lang="cs-CZ" dirty="0" smtClean="0"/>
              <a:t>- , </a:t>
            </a:r>
            <a:r>
              <a:rPr lang="cs-CZ" dirty="0" err="1" smtClean="0"/>
              <a:t>penta</a:t>
            </a:r>
            <a:r>
              <a:rPr lang="cs-CZ" dirty="0" smtClean="0"/>
              <a:t>- , </a:t>
            </a:r>
            <a:r>
              <a:rPr lang="cs-CZ" dirty="0" err="1" smtClean="0"/>
              <a:t>hexa</a:t>
            </a:r>
            <a:r>
              <a:rPr lang="cs-CZ" dirty="0" smtClean="0"/>
              <a:t>- , </a:t>
            </a:r>
            <a:r>
              <a:rPr lang="cs-CZ" dirty="0" err="1" smtClean="0"/>
              <a:t>hepta</a:t>
            </a:r>
            <a:r>
              <a:rPr lang="cs-CZ" dirty="0" smtClean="0"/>
              <a:t>- , </a:t>
            </a:r>
            <a:r>
              <a:rPr lang="cs-CZ" dirty="0" err="1" smtClean="0"/>
              <a:t>okta</a:t>
            </a:r>
            <a:r>
              <a:rPr lang="cs-CZ" dirty="0" smtClean="0"/>
              <a:t>- , </a:t>
            </a:r>
            <a:r>
              <a:rPr lang="cs-CZ" dirty="0" err="1" smtClean="0"/>
              <a:t>nona</a:t>
            </a:r>
            <a:r>
              <a:rPr lang="cs-CZ" dirty="0" smtClean="0"/>
              <a:t>- , deka- </a:t>
            </a:r>
            <a:r>
              <a:rPr lang="cs-CZ" b="1" dirty="0" smtClean="0"/>
              <a:t>hydrát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/>
              <a:t>CaSO</a:t>
            </a:r>
            <a:r>
              <a:rPr lang="cs-CZ" b="1" baseline="-25000" dirty="0" smtClean="0"/>
              <a:t>4</a:t>
            </a:r>
            <a:r>
              <a:rPr lang="cs-CZ" b="1" dirty="0" smtClean="0"/>
              <a:t> . 2 H</a:t>
            </a:r>
            <a:r>
              <a:rPr lang="cs-CZ" b="1" baseline="-25000" dirty="0" smtClean="0"/>
              <a:t>2</a:t>
            </a:r>
            <a:r>
              <a:rPr lang="cs-CZ" b="1" dirty="0" smtClean="0"/>
              <a:t>O 		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/>
              <a:t>CuSO</a:t>
            </a:r>
            <a:r>
              <a:rPr lang="cs-CZ" b="1" baseline="-25000" dirty="0" smtClean="0"/>
              <a:t>4</a:t>
            </a:r>
            <a:r>
              <a:rPr lang="cs-CZ" b="1" dirty="0" smtClean="0"/>
              <a:t> . 5 H</a:t>
            </a:r>
            <a:r>
              <a:rPr lang="cs-CZ" b="1" baseline="-25000" dirty="0" smtClean="0"/>
              <a:t>2</a:t>
            </a:r>
            <a:r>
              <a:rPr lang="cs-CZ" b="1" dirty="0" smtClean="0"/>
              <a:t>O		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/>
              <a:t>ZnSO</a:t>
            </a:r>
            <a:r>
              <a:rPr lang="cs-CZ" b="1" baseline="-25000" dirty="0" smtClean="0"/>
              <a:t>4</a:t>
            </a:r>
            <a:r>
              <a:rPr lang="cs-CZ" b="1" dirty="0" smtClean="0"/>
              <a:t> . 7 H</a:t>
            </a:r>
            <a:r>
              <a:rPr lang="cs-CZ" b="1" baseline="-25000" dirty="0" smtClean="0"/>
              <a:t>2</a:t>
            </a:r>
            <a:r>
              <a:rPr lang="cs-CZ" b="1" dirty="0" smtClean="0"/>
              <a:t>O 		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/>
              <a:t>Na</a:t>
            </a:r>
            <a:r>
              <a:rPr lang="cs-CZ" b="1" baseline="-25000" dirty="0" smtClean="0"/>
              <a:t>2</a:t>
            </a:r>
            <a:r>
              <a:rPr lang="cs-CZ" b="1" dirty="0" smtClean="0"/>
              <a:t>CO</a:t>
            </a:r>
            <a:r>
              <a:rPr lang="cs-CZ" b="1" baseline="-25000" dirty="0" smtClean="0"/>
              <a:t>3</a:t>
            </a:r>
            <a:r>
              <a:rPr lang="cs-CZ" b="1" dirty="0" smtClean="0"/>
              <a:t> . 10 H</a:t>
            </a:r>
            <a:r>
              <a:rPr lang="cs-CZ" b="1" baseline="-25000" dirty="0" smtClean="0"/>
              <a:t>2</a:t>
            </a:r>
            <a:r>
              <a:rPr lang="cs-CZ" b="1" dirty="0" smtClean="0"/>
              <a:t>O 	 </a:t>
            </a:r>
          </a:p>
          <a:p>
            <a:pPr>
              <a:buFont typeface="Courier New" pitchFamily="49" charset="0"/>
              <a:buChar char="o"/>
            </a:pPr>
            <a:endParaRPr lang="cs-CZ" b="1" dirty="0" smtClean="0"/>
          </a:p>
          <a:p>
            <a:pPr>
              <a:buFont typeface="Courier New" pitchFamily="49" charset="0"/>
              <a:buChar char="o"/>
            </a:pPr>
            <a:endParaRPr lang="cs-CZ" b="1" dirty="0" smtClean="0"/>
          </a:p>
          <a:p>
            <a:pPr>
              <a:buFont typeface="Courier New" pitchFamily="49" charset="0"/>
              <a:buChar char="o"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4149080"/>
            <a:ext cx="331236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sádrovec</a:t>
            </a:r>
          </a:p>
          <a:p>
            <a:r>
              <a:rPr lang="cs-CZ" sz="2400" dirty="0" smtClean="0"/>
              <a:t>modrá skalice</a:t>
            </a:r>
          </a:p>
          <a:p>
            <a:r>
              <a:rPr lang="cs-CZ" sz="2400" dirty="0" smtClean="0"/>
              <a:t>bílá skalice</a:t>
            </a:r>
          </a:p>
          <a:p>
            <a:r>
              <a:rPr lang="cs-CZ" sz="2400" dirty="0" smtClean="0"/>
              <a:t>krystalová soda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/>
                </a:solidFill>
              </a:rPr>
              <a:t>Hydrogensoli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Anionty kyselin, které mají jeden nebo více </a:t>
            </a:r>
            <a:r>
              <a:rPr lang="cs-CZ" dirty="0" err="1" smtClean="0"/>
              <a:t>odštěpitelných</a:t>
            </a:r>
            <a:r>
              <a:rPr lang="cs-CZ" dirty="0" smtClean="0"/>
              <a:t> kationtů vodíku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HSO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- </a:t>
            </a:r>
            <a:r>
              <a:rPr lang="cs-CZ" b="1" dirty="0" smtClean="0"/>
              <a:t> 	</a:t>
            </a:r>
            <a:r>
              <a:rPr lang="cs-CZ" dirty="0" smtClean="0"/>
              <a:t>hydrogensíranový anion</a:t>
            </a:r>
            <a:endParaRPr lang="cs-CZ" baseline="30000" dirty="0" smtClean="0"/>
          </a:p>
          <a:p>
            <a:pPr>
              <a:buNone/>
            </a:pPr>
            <a:endParaRPr lang="cs-CZ" b="1" baseline="30000" dirty="0" smtClean="0"/>
          </a:p>
          <a:p>
            <a:pPr>
              <a:buNone/>
            </a:pPr>
            <a:r>
              <a:rPr lang="cs-CZ" b="1" baseline="30000" dirty="0" smtClean="0"/>
              <a:t>	</a:t>
            </a:r>
            <a:r>
              <a:rPr lang="cs-CZ" b="1" dirty="0" smtClean="0"/>
              <a:t>HPO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2-</a:t>
            </a:r>
            <a:r>
              <a:rPr lang="cs-CZ" b="1" dirty="0" smtClean="0"/>
              <a:t>  	</a:t>
            </a:r>
            <a:r>
              <a:rPr lang="cs-CZ" dirty="0" err="1" smtClean="0"/>
              <a:t>hydrogenfosforečnanový</a:t>
            </a:r>
            <a:r>
              <a:rPr lang="cs-CZ" dirty="0" smtClean="0"/>
              <a:t> anion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H</a:t>
            </a:r>
            <a:r>
              <a:rPr lang="cs-CZ" b="1" baseline="-25000" dirty="0" smtClean="0"/>
              <a:t>2</a:t>
            </a:r>
            <a:r>
              <a:rPr lang="cs-CZ" b="1" dirty="0" smtClean="0"/>
              <a:t>PO</a:t>
            </a:r>
            <a:r>
              <a:rPr lang="cs-CZ" b="1" baseline="-25000" dirty="0" smtClean="0"/>
              <a:t>4</a:t>
            </a:r>
            <a:r>
              <a:rPr lang="cs-CZ" b="1" baseline="30000" dirty="0" smtClean="0"/>
              <a:t>-</a:t>
            </a:r>
            <a:r>
              <a:rPr lang="cs-CZ" b="1" dirty="0" smtClean="0"/>
              <a:t> 	</a:t>
            </a:r>
            <a:r>
              <a:rPr lang="cs-CZ" dirty="0" err="1" smtClean="0"/>
              <a:t>dihydrogenfosforečnanový</a:t>
            </a:r>
            <a:r>
              <a:rPr lang="cs-CZ" dirty="0" smtClean="0"/>
              <a:t> anion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HCO</a:t>
            </a:r>
            <a:r>
              <a:rPr lang="cs-CZ" b="1" baseline="-25000" dirty="0" smtClean="0"/>
              <a:t>3</a:t>
            </a:r>
            <a:r>
              <a:rPr lang="cs-CZ" b="1" baseline="30000" dirty="0" smtClean="0"/>
              <a:t>-</a:t>
            </a:r>
            <a:r>
              <a:rPr lang="cs-CZ" b="1" dirty="0" smtClean="0"/>
              <a:t> 	</a:t>
            </a:r>
            <a:r>
              <a:rPr lang="cs-CZ" dirty="0" smtClean="0"/>
              <a:t>hydrogenuhličitanový anion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Vznik solí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Neutralizací</a:t>
            </a:r>
          </a:p>
          <a:p>
            <a:pPr>
              <a:buNone/>
            </a:pPr>
            <a:r>
              <a:rPr lang="cs-CZ" sz="4000" dirty="0" smtClean="0"/>
              <a:t>  </a:t>
            </a:r>
            <a:r>
              <a:rPr lang="cs-CZ" sz="4000" dirty="0" err="1" smtClean="0"/>
              <a:t>NaOH</a:t>
            </a:r>
            <a:r>
              <a:rPr lang="cs-CZ" sz="4000" dirty="0" smtClean="0"/>
              <a:t> + </a:t>
            </a:r>
            <a:r>
              <a:rPr lang="cs-CZ" sz="4000" dirty="0" err="1" smtClean="0"/>
              <a:t>HCl</a:t>
            </a:r>
            <a:r>
              <a:rPr lang="cs-CZ" sz="4000" dirty="0" smtClean="0"/>
              <a:t> → </a:t>
            </a:r>
            <a:r>
              <a:rPr lang="cs-CZ" sz="4000" dirty="0" err="1" smtClean="0"/>
              <a:t>NaCl</a:t>
            </a:r>
            <a:r>
              <a:rPr lang="cs-CZ" sz="4000" dirty="0" smtClean="0"/>
              <a:t> + 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Reakcí kovu s kyselinou</a:t>
            </a:r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Zn</a:t>
            </a:r>
            <a:r>
              <a:rPr lang="cs-CZ" sz="4000" dirty="0" smtClean="0"/>
              <a:t> + 2HCl → ZnCl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 + H</a:t>
            </a:r>
            <a:r>
              <a:rPr lang="cs-CZ" sz="4000" baseline="-25000" dirty="0" smtClean="0"/>
              <a:t>2</a:t>
            </a:r>
            <a:endParaRPr lang="cs-CZ" sz="4000" dirty="0" smtClean="0"/>
          </a:p>
          <a:p>
            <a:endParaRPr lang="cs-CZ" sz="4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Vznik solí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Reakcí kovu s nekovem</a:t>
            </a:r>
          </a:p>
          <a:p>
            <a:pPr>
              <a:buNone/>
            </a:pPr>
            <a:r>
              <a:rPr lang="cs-CZ" sz="4400" dirty="0" smtClean="0"/>
              <a:t>	2Cu + S → Cu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S</a:t>
            </a:r>
          </a:p>
          <a:p>
            <a:pPr>
              <a:buNone/>
            </a:pPr>
            <a:endParaRPr lang="cs-CZ" sz="4400" dirty="0" smtClean="0"/>
          </a:p>
          <a:p>
            <a:pPr>
              <a:buFont typeface="Wingdings" pitchFamily="2" charset="2"/>
              <a:buChar char="Ø"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Reakcí oxidu kovu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s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oxidem nekovu</a:t>
            </a:r>
          </a:p>
          <a:p>
            <a:pPr>
              <a:buNone/>
            </a:pPr>
            <a:r>
              <a:rPr lang="cs-CZ" sz="4400" dirty="0" smtClean="0"/>
              <a:t>	</a:t>
            </a:r>
            <a:r>
              <a:rPr lang="cs-CZ" sz="4400" dirty="0" err="1" smtClean="0"/>
              <a:t>CaO</a:t>
            </a:r>
            <a:r>
              <a:rPr lang="cs-CZ" sz="4400" dirty="0" smtClean="0"/>
              <a:t> + CO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 → CaCO</a:t>
            </a:r>
            <a:r>
              <a:rPr lang="cs-CZ" sz="4400" baseline="-25000" dirty="0" smtClean="0"/>
              <a:t>3</a:t>
            </a:r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Vznik solí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Reakcí kyselinotvorného oxidu </a:t>
            </a: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            s </a:t>
            </a: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hydroxidem</a:t>
            </a:r>
          </a:p>
          <a:p>
            <a:pPr>
              <a:buNone/>
            </a:pPr>
            <a:r>
              <a:rPr lang="cs-CZ" sz="3700" dirty="0" smtClean="0"/>
              <a:t>	CO</a:t>
            </a:r>
            <a:r>
              <a:rPr lang="cs-CZ" sz="3700" baseline="-25000" dirty="0" smtClean="0"/>
              <a:t>2 </a:t>
            </a:r>
            <a:r>
              <a:rPr lang="cs-CZ" sz="3700" dirty="0" smtClean="0"/>
              <a:t> + 2KOH → K</a:t>
            </a:r>
            <a:r>
              <a:rPr lang="cs-CZ" sz="3700" baseline="-25000" dirty="0" smtClean="0"/>
              <a:t>2</a:t>
            </a:r>
            <a:r>
              <a:rPr lang="cs-CZ" sz="3700" dirty="0" smtClean="0"/>
              <a:t>CO</a:t>
            </a:r>
            <a:r>
              <a:rPr lang="cs-CZ" sz="3700" baseline="-25000" dirty="0" smtClean="0"/>
              <a:t>3 </a:t>
            </a:r>
            <a:r>
              <a:rPr lang="cs-CZ" sz="3700" dirty="0" smtClean="0"/>
              <a:t> + H</a:t>
            </a:r>
            <a:r>
              <a:rPr lang="cs-CZ" sz="3700" baseline="-25000" dirty="0" smtClean="0"/>
              <a:t>2</a:t>
            </a:r>
            <a:r>
              <a:rPr lang="cs-CZ" sz="3700" dirty="0" smtClean="0"/>
              <a:t>O</a:t>
            </a:r>
          </a:p>
          <a:p>
            <a:pPr>
              <a:buNone/>
            </a:pPr>
            <a:endParaRPr lang="cs-CZ" sz="3700" dirty="0" smtClean="0"/>
          </a:p>
          <a:p>
            <a:pPr>
              <a:buFont typeface="Wingdings" pitchFamily="2" charset="2"/>
              <a:buChar char="Ø"/>
            </a:pP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Reakcí zásadotvorného oxidu </a:t>
            </a: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              s </a:t>
            </a:r>
            <a:r>
              <a:rPr lang="cs-CZ" sz="3700" b="1" dirty="0" smtClean="0">
                <a:solidFill>
                  <a:schemeClr val="accent1">
                    <a:lumMod val="75000"/>
                  </a:schemeClr>
                </a:solidFill>
              </a:rPr>
              <a:t>kyselinou</a:t>
            </a:r>
          </a:p>
          <a:p>
            <a:pPr>
              <a:buNone/>
            </a:pPr>
            <a:r>
              <a:rPr lang="cs-CZ" sz="3700" dirty="0" smtClean="0"/>
              <a:t>	</a:t>
            </a:r>
            <a:r>
              <a:rPr lang="cs-CZ" sz="3700" dirty="0" err="1" smtClean="0"/>
              <a:t>CaO</a:t>
            </a:r>
            <a:r>
              <a:rPr lang="cs-CZ" sz="3700" dirty="0" smtClean="0"/>
              <a:t> + 2HNO</a:t>
            </a:r>
            <a:r>
              <a:rPr lang="cs-CZ" sz="3700" baseline="-25000" dirty="0" smtClean="0"/>
              <a:t>3</a:t>
            </a:r>
            <a:r>
              <a:rPr lang="cs-CZ" sz="3700" dirty="0" smtClean="0"/>
              <a:t> → Ca(NO</a:t>
            </a:r>
            <a:r>
              <a:rPr lang="cs-CZ" sz="3700" baseline="-25000" dirty="0" smtClean="0"/>
              <a:t>3</a:t>
            </a:r>
            <a:r>
              <a:rPr lang="cs-CZ" sz="3700" dirty="0" smtClean="0"/>
              <a:t>)</a:t>
            </a:r>
            <a:r>
              <a:rPr lang="cs-CZ" sz="3700" baseline="-25000" dirty="0" smtClean="0"/>
              <a:t>2</a:t>
            </a:r>
            <a:r>
              <a:rPr lang="cs-CZ" sz="3700" dirty="0" smtClean="0"/>
              <a:t> + H</a:t>
            </a:r>
            <a:r>
              <a:rPr lang="cs-CZ" sz="3700" baseline="-25000" dirty="0" smtClean="0"/>
              <a:t>2</a:t>
            </a:r>
            <a:r>
              <a:rPr lang="cs-CZ" sz="3700" dirty="0" smtClean="0"/>
              <a:t>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Vznik solí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Srážecí reakcí – reakce dvou solí</a:t>
            </a:r>
          </a:p>
          <a:p>
            <a:pPr>
              <a:buNone/>
            </a:pPr>
            <a:r>
              <a:rPr lang="cs-CZ" sz="4000" dirty="0" smtClean="0"/>
              <a:t> AgNO</a:t>
            </a:r>
            <a:r>
              <a:rPr lang="cs-CZ" sz="4000" baseline="-25000" dirty="0" smtClean="0"/>
              <a:t>3</a:t>
            </a:r>
            <a:r>
              <a:rPr lang="cs-CZ" sz="4000" dirty="0" smtClean="0"/>
              <a:t> + </a:t>
            </a:r>
            <a:r>
              <a:rPr lang="cs-CZ" sz="4000" dirty="0" err="1" smtClean="0"/>
              <a:t>KCl</a:t>
            </a:r>
            <a:r>
              <a:rPr lang="cs-CZ" sz="4000" dirty="0" smtClean="0"/>
              <a:t> → </a:t>
            </a:r>
            <a:r>
              <a:rPr lang="cs-CZ" sz="4000" dirty="0" err="1" smtClean="0"/>
              <a:t>AgCl</a:t>
            </a:r>
            <a:r>
              <a:rPr lang="cs-CZ" sz="4000" dirty="0" smtClean="0"/>
              <a:t> + KNO</a:t>
            </a:r>
            <a:r>
              <a:rPr lang="cs-CZ" sz="4000" baseline="-25000" dirty="0" smtClean="0"/>
              <a:t>3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Demonstrační pokus  - vznik solí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Praktická ukázka </a:t>
            </a:r>
            <a:endParaRPr lang="cs-CZ" dirty="0"/>
          </a:p>
          <a:p>
            <a:pPr>
              <a:buNone/>
            </a:pPr>
            <a:r>
              <a:rPr lang="cs-CZ" dirty="0" smtClean="0"/>
              <a:t> např.: zinek a kyselina chlorovodíková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Ukázka na internetu: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?v=K6gqeefHqvQ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Užití solí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Dusičnany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</a:t>
            </a:r>
          </a:p>
          <a:p>
            <a:pPr lvl="1"/>
            <a:r>
              <a:rPr lang="cs-CZ" dirty="0" smtClean="0"/>
              <a:t>Ledky – průmyslová hnojiva (sodný, draselný)</a:t>
            </a:r>
          </a:p>
          <a:p>
            <a:pPr lvl="1"/>
            <a:r>
              <a:rPr lang="cs-CZ" dirty="0" smtClean="0"/>
              <a:t>Výroba výbušnin (draselný) </a:t>
            </a:r>
          </a:p>
          <a:p>
            <a:pPr lvl="1"/>
            <a:r>
              <a:rPr lang="cs-CZ" dirty="0" smtClean="0"/>
              <a:t>Foto papíry, kožní lékařství (stříbrný) - lápis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1030" name="Picture 6" descr="C:\Users\Jitka\AppData\Local\Microsoft\Windows\Temporary Internet Files\Content.IE5\MW1EZ694\MC9002159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933056"/>
            <a:ext cx="2234697" cy="2165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Užití solí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Sírany</a:t>
            </a:r>
          </a:p>
          <a:p>
            <a:pPr>
              <a:buNone/>
            </a:pPr>
            <a:endParaRPr lang="cs-CZ" dirty="0" smtClean="0"/>
          </a:p>
          <a:p>
            <a:pPr lvl="2"/>
            <a:r>
              <a:rPr lang="cs-CZ" dirty="0" smtClean="0"/>
              <a:t>měďnatý: skalice modrá </a:t>
            </a:r>
          </a:p>
          <a:p>
            <a:pPr lvl="2">
              <a:buNone/>
            </a:pPr>
            <a:r>
              <a:rPr lang="cs-CZ" dirty="0" smtClean="0"/>
              <a:t>		   poměďování </a:t>
            </a:r>
            <a:r>
              <a:rPr lang="cs-CZ" dirty="0" smtClean="0">
                <a:solidFill>
                  <a:srgbClr val="7030A0"/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rgbClr val="7030A0"/>
                </a:solidFill>
                <a:hlinkClick r:id="rId2"/>
              </a:rPr>
              <a:t>youtube.com</a:t>
            </a:r>
            <a:r>
              <a:rPr lang="cs-CZ" dirty="0" smtClean="0">
                <a:solidFill>
                  <a:srgbClr val="7030A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7030A0"/>
                </a:solidFill>
                <a:hlinkClick r:id="rId2"/>
              </a:rPr>
              <a:t>watch</a:t>
            </a:r>
            <a:r>
              <a:rPr lang="cs-CZ" dirty="0" smtClean="0">
                <a:solidFill>
                  <a:srgbClr val="7030A0"/>
                </a:solidFill>
                <a:hlinkClick r:id="rId2"/>
              </a:rPr>
              <a:t>?v=0BfUuax8G6Q</a:t>
            </a:r>
            <a:endParaRPr lang="cs-CZ" dirty="0" smtClean="0">
              <a:solidFill>
                <a:srgbClr val="7030A0"/>
              </a:solidFill>
            </a:endParaRPr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		   impregnace dřeva proti hnilobě</a:t>
            </a:r>
          </a:p>
          <a:p>
            <a:pPr lvl="2">
              <a:buNone/>
            </a:pPr>
            <a:r>
              <a:rPr lang="cs-CZ" dirty="0" smtClean="0"/>
              <a:t>		   postřiky rostlin proti houbám a škůdcům</a:t>
            </a:r>
          </a:p>
          <a:p>
            <a:pPr lvl="2">
              <a:buNone/>
            </a:pPr>
            <a:endParaRPr lang="cs-CZ" dirty="0" smtClean="0"/>
          </a:p>
          <a:p>
            <a:pPr lvl="2"/>
            <a:r>
              <a:rPr lang="cs-CZ" dirty="0" smtClean="0"/>
              <a:t>vápenatý: sádrovec</a:t>
            </a:r>
          </a:p>
          <a:p>
            <a:pPr lvl="2">
              <a:buNone/>
            </a:pPr>
            <a:r>
              <a:rPr lang="cs-CZ" dirty="0" smtClean="0"/>
              <a:t>		   výroba sádry pro stavebnictví </a:t>
            </a:r>
          </a:p>
        </p:txBody>
      </p:sp>
      <p:pic>
        <p:nvPicPr>
          <p:cNvPr id="3079" name="Picture 7" descr="C:\Users\Jitka\AppData\Local\Microsoft\Windows\Temporary Internet Files\Content.IE5\EO7EW8UH\MC9002957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725144"/>
            <a:ext cx="1647425" cy="15212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Užití solí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Hydrogenuhličitany</a:t>
            </a:r>
            <a:endParaRPr lang="cs-CZ" b="1" dirty="0" smtClean="0">
              <a:solidFill>
                <a:srgbClr val="0070C0"/>
              </a:solidFill>
            </a:endParaRPr>
          </a:p>
          <a:p>
            <a:pPr lvl="2"/>
            <a:r>
              <a:rPr lang="cs-CZ" dirty="0" smtClean="0"/>
              <a:t>sodný: jedlá soda</a:t>
            </a:r>
          </a:p>
          <a:p>
            <a:pPr lvl="2">
              <a:buNone/>
            </a:pPr>
            <a:r>
              <a:rPr lang="cs-CZ" dirty="0" smtClean="0"/>
              <a:t>	            šumivé prášky nápojů, kypřící prášky do pečiva</a:t>
            </a:r>
          </a:p>
          <a:p>
            <a:pPr lvl="2">
              <a:buNone/>
            </a:pPr>
            <a:r>
              <a:rPr lang="cs-CZ" dirty="0" smtClean="0"/>
              <a:t>	            zmírnění kyselosti žaludku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Uhličitany</a:t>
            </a:r>
          </a:p>
          <a:p>
            <a:pPr lvl="2">
              <a:buFont typeface="Courier New" pitchFamily="49" charset="0"/>
              <a:buChar char="o"/>
            </a:pPr>
            <a:r>
              <a:rPr lang="cs-CZ" dirty="0" smtClean="0"/>
              <a:t>sodný:  změkčování vody</a:t>
            </a:r>
          </a:p>
          <a:p>
            <a:pPr lvl="2">
              <a:buNone/>
            </a:pPr>
            <a:r>
              <a:rPr lang="cs-CZ" dirty="0" smtClean="0"/>
              <a:t>	             výroba mýdla a skla</a:t>
            </a:r>
          </a:p>
          <a:p>
            <a:pPr lvl="2">
              <a:buNone/>
            </a:pPr>
            <a:endParaRPr lang="cs-CZ" dirty="0" smtClean="0"/>
          </a:p>
          <a:p>
            <a:pPr lvl="2">
              <a:buFont typeface="Courier New" pitchFamily="49" charset="0"/>
              <a:buChar char="o"/>
            </a:pPr>
            <a:r>
              <a:rPr lang="cs-CZ" dirty="0" smtClean="0"/>
              <a:t>draselný: výroba skla a mazlavých mýdel </a:t>
            </a:r>
          </a:p>
          <a:p>
            <a:pPr lvl="2">
              <a:buFont typeface="Courier New" pitchFamily="49" charset="0"/>
              <a:buChar char="o"/>
            </a:pPr>
            <a:endParaRPr lang="cs-CZ" dirty="0" smtClean="0"/>
          </a:p>
          <a:p>
            <a:pPr lvl="2">
              <a:buFont typeface="Courier New" pitchFamily="49" charset="0"/>
              <a:buChar char="o"/>
            </a:pPr>
            <a:r>
              <a:rPr lang="cs-CZ" dirty="0" smtClean="0"/>
              <a:t>vápenatý: vápenec</a:t>
            </a:r>
          </a:p>
          <a:p>
            <a:pPr lvl="6">
              <a:buFont typeface="Courier New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výroba páleného vápna</a:t>
            </a:r>
          </a:p>
          <a:p>
            <a:pPr lvl="6">
              <a:buFont typeface="Courier New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přísada při výrobě železa – struska</a:t>
            </a:r>
          </a:p>
          <a:p>
            <a:pPr lvl="6">
              <a:buFont typeface="Courier New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stavební kámen, obklady - mramor</a:t>
            </a:r>
          </a:p>
          <a:p>
            <a:pPr lvl="6">
              <a:buNone/>
            </a:pPr>
            <a:endParaRPr lang="cs-CZ" dirty="0" smtClean="0"/>
          </a:p>
          <a:p>
            <a:pPr lvl="2">
              <a:buFont typeface="Courier New" pitchFamily="49" charset="0"/>
              <a:buChar char="o"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2055" name="Picture 7" descr="C:\Users\Jitka\AppData\Local\Microsoft\Windows\Temporary Internet Files\Content.IE5\MW1EZ694\MC900215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564904"/>
            <a:ext cx="2408222" cy="2015905"/>
          </a:xfrm>
          <a:prstGeom prst="rect">
            <a:avLst/>
          </a:prstGeom>
          <a:noFill/>
        </p:spPr>
      </p:pic>
      <p:pic>
        <p:nvPicPr>
          <p:cNvPr id="2056" name="Picture 8" descr="C:\Users\Jitka\AppData\Local\Microsoft\Windows\Temporary Internet Files\Content.IE5\M66XI374\MC9002172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97152"/>
            <a:ext cx="1814170" cy="1639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Užití Solí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Křemičitany</a:t>
            </a:r>
          </a:p>
          <a:p>
            <a:pPr lvl="2"/>
            <a:r>
              <a:rPr lang="cs-CZ" dirty="0" smtClean="0"/>
              <a:t>živce, slídy</a:t>
            </a:r>
          </a:p>
          <a:p>
            <a:pPr lvl="2"/>
            <a:r>
              <a:rPr lang="cs-CZ" dirty="0" smtClean="0"/>
              <a:t>keramika, stavební materiály</a:t>
            </a:r>
          </a:p>
          <a:p>
            <a:pPr lvl="2"/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pPr lvl="2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Fosforečnany</a:t>
            </a:r>
          </a:p>
          <a:p>
            <a:pPr lvl="2"/>
            <a:r>
              <a:rPr lang="cs-CZ" dirty="0" smtClean="0"/>
              <a:t>vápenatý: fosforit, apatit</a:t>
            </a:r>
          </a:p>
          <a:p>
            <a:pPr lvl="3">
              <a:buNone/>
            </a:pPr>
            <a:r>
              <a:rPr lang="cs-CZ" dirty="0" smtClean="0"/>
              <a:t>		   výroba fosforečných hnojiv</a:t>
            </a:r>
          </a:p>
          <a:p>
            <a:pPr lvl="3">
              <a:buNone/>
            </a:pPr>
            <a:r>
              <a:rPr lang="cs-CZ" dirty="0" smtClean="0"/>
              <a:t>		   výroba fosforečných sloučenin</a:t>
            </a:r>
            <a:endParaRPr lang="cs-CZ" dirty="0"/>
          </a:p>
        </p:txBody>
      </p:sp>
      <p:pic>
        <p:nvPicPr>
          <p:cNvPr id="1027" name="Picture 3" descr="C:\Users\Jitka\AppData\Local\Microsoft\Windows\Temporary Internet Files\Content.IE5\M66XI374\MC9002372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780928"/>
            <a:ext cx="1508911" cy="1948004"/>
          </a:xfrm>
          <a:prstGeom prst="rect">
            <a:avLst/>
          </a:prstGeom>
          <a:noFill/>
        </p:spPr>
      </p:pic>
      <p:pic>
        <p:nvPicPr>
          <p:cNvPr id="1028" name="Picture 4" descr="C:\Users\Jitka\AppData\Local\Microsoft\Windows\Temporary Internet Files\Content.IE5\M66XI374\MC9000896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844824"/>
            <a:ext cx="1777594" cy="17346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Texty: vlastní práce autora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www.office.</a:t>
            </a:r>
            <a:r>
              <a:rPr lang="cs-CZ" u="sng" dirty="0" err="1" smtClean="0">
                <a:hlinkClick r:id="rId2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380</TotalTime>
  <Words>388</Words>
  <Application>Microsoft Office PowerPoint</Application>
  <PresentationFormat>Předvádění na obrazovce (4:3)</PresentationFormat>
  <Paragraphs>178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Soli</vt:lpstr>
      <vt:lpstr>Snímek 2</vt:lpstr>
      <vt:lpstr>SOLI</vt:lpstr>
      <vt:lpstr>Názvosloví</vt:lpstr>
      <vt:lpstr>Názvosloví</vt:lpstr>
      <vt:lpstr>Vzorce a názvy – vytvoř z iontů (POMŮCKA  -  šipkové pravidlo) </vt:lpstr>
      <vt:lpstr>Úkol:Vytvoř chemické názvy těchto solí</vt:lpstr>
      <vt:lpstr>Hydráty solí</vt:lpstr>
      <vt:lpstr>Hydrogensoli</vt:lpstr>
      <vt:lpstr>Vznik solí</vt:lpstr>
      <vt:lpstr>Vznik solí</vt:lpstr>
      <vt:lpstr>Vznik solí</vt:lpstr>
      <vt:lpstr>Vznik solí</vt:lpstr>
      <vt:lpstr>Demonstrační pokus  - vznik solí</vt:lpstr>
      <vt:lpstr>Užití solí</vt:lpstr>
      <vt:lpstr>Užití solí</vt:lpstr>
      <vt:lpstr>Užití solí</vt:lpstr>
      <vt:lpstr>Užití Solí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Slitiny</dc:title>
  <dc:creator>Ondra Vystavěl</dc:creator>
  <cp:lastModifiedBy>Dum</cp:lastModifiedBy>
  <cp:revision>56</cp:revision>
  <dcterms:created xsi:type="dcterms:W3CDTF">2011-12-11T18:14:07Z</dcterms:created>
  <dcterms:modified xsi:type="dcterms:W3CDTF">2012-10-24T14:56:24Z</dcterms:modified>
</cp:coreProperties>
</file>