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63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VY_32_INOVACE_12_C_16_HRANICE _SLOV_VE _VĚTĚ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SLOVA VE VĚTĚ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8113" y="2564904"/>
            <a:ext cx="6400800" cy="1248544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HRANICE SLOV VE VĚTĚ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88" y="4589122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7856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9273488"/>
              </p:ext>
            </p:extLst>
          </p:nvPr>
        </p:nvGraphicFramePr>
        <p:xfrm>
          <a:off x="1463675" y="2119313"/>
          <a:ext cx="6196013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4269"/>
                <a:gridCol w="1526406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19.10.2012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Hranice</a:t>
                      </a:r>
                      <a:r>
                        <a:rPr lang="cs-CZ" baseline="0" dirty="0" smtClean="0"/>
                        <a:t> slov </a:t>
                      </a:r>
                      <a:r>
                        <a:rPr lang="cs-CZ" baseline="0" smtClean="0"/>
                        <a:t>ve větě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Oddělení slov ve větě, výklad, skupinová práce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823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26.8.2012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5 Věty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si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přečteme jako jedno slovo, pokusíme se rozdělit ústně na jednotlivá slova – po kliknutí se slovo po slovu přebarví a nakonec se celá věta rozpadne na 4 slova. 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 druhé věty postupujeme stejně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skupinová práce – podle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barev, které si skupinky vytáhnou z klobouku rozdělí slova ve větách.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7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kontrola skupinové práce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276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126846" y="1992922"/>
            <a:ext cx="1926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Mamince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63833" y="1993712"/>
            <a:ext cx="652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4845" y="199292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narodila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1991579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holčička.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95092" y="3862861"/>
            <a:ext cx="13639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Dostala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81277" y="386467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jméno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5206" y="3864674"/>
            <a:ext cx="14851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Červená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58701" y="38610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karkulka.</a:t>
            </a:r>
            <a:endParaRPr lang="cs-CZ" sz="2800" b="1" dirty="0"/>
          </a:p>
        </p:txBody>
      </p:sp>
      <p:pic>
        <p:nvPicPr>
          <p:cNvPr id="1027" name="Picture 3" descr="C:\Users\Lenka\AppData\Local\Microsoft\Windows\Temporary Internet Files\Content.IE5\AAJJNDNG\MC900296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51815">
            <a:off x="5545018" y="321106"/>
            <a:ext cx="3273042" cy="193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W12QLEN9\MC900412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45024"/>
            <a:ext cx="1590898" cy="2370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7070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66667E-6 -1.11111E-6 L -0.02361 0.11829 " pathEditMode="relative" rAng="0" ptsTypes="AA">
                                      <p:cBhvr>
                                        <p:cTn id="28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5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2.77778E-6 4.81481E-6 L 0.00052 0.11921 " pathEditMode="relative" rAng="0" ptsTypes="AA">
                                      <p:cBhvr>
                                        <p:cTn id="3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3.05556E-6 4.81481E-6 L 0.02674 0.11921 " pathEditMode="relative" rAng="0" ptsTypes="AA">
                                      <p:cBhvr>
                                        <p:cTn id="3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7" y="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8.33333E-7 -1.11111E-6 L 0.0434 0.11829 " pathEditMode="relative" rAng="0" ptsTypes="AA">
                                      <p:cBhvr>
                                        <p:cTn id="3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0" y="5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96296E-6 L -0.02066 0.10902 " pathEditMode="relative" rAng="0" ptsTypes="AA">
                                      <p:cBhvr>
                                        <p:cTn id="57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2" y="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5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1.11111E-6 2.96296E-6 L -0.00122 0.10902 " pathEditMode="relative" rAng="0" ptsTypes="AA">
                                      <p:cBhvr>
                                        <p:cTn id="60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5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2.77778E-7 2.96296E-6 L 0.02118 0.10902 " pathEditMode="relative" rAng="0" ptsTypes="AA">
                                      <p:cBhvr>
                                        <p:cTn id="63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9" y="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75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2.77778E-7 2.96296E-6 L 0.03819 0.10902 " pathEditMode="relative" rAng="0" ptsTypes="AA">
                                      <p:cBhvr>
                                        <p:cTn id="66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0" y="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750"/>
                            </p:stCondLst>
                            <p:childTnLst>
                              <p:par>
                                <p:cTn id="6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789510" y="836712"/>
            <a:ext cx="6829395" cy="526165"/>
            <a:chOff x="1259632" y="2635424"/>
            <a:chExt cx="6829395" cy="526165"/>
          </a:xfrm>
        </p:grpSpPr>
        <p:sp>
          <p:nvSpPr>
            <p:cNvPr id="5" name="TextovéPole 4"/>
            <p:cNvSpPr txBox="1"/>
            <p:nvPr/>
          </p:nvSpPr>
          <p:spPr>
            <a:xfrm>
              <a:off x="1259632" y="2636912"/>
              <a:ext cx="16418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Maminka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706906" y="2636912"/>
              <a:ext cx="133937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poslala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826109" y="263691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babičce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050740" y="2638369"/>
              <a:ext cx="86310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jídlo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24129" y="2635424"/>
              <a:ext cx="6582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na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123309" y="2638369"/>
              <a:ext cx="196571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posilněnou.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022276" y="2447310"/>
            <a:ext cx="4323968" cy="523220"/>
            <a:chOff x="1403649" y="3501008"/>
            <a:chExt cx="4323968" cy="523220"/>
          </a:xfrm>
        </p:grpSpPr>
        <p:sp>
          <p:nvSpPr>
            <p:cNvPr id="12" name="TextovéPole 11"/>
            <p:cNvSpPr txBox="1"/>
            <p:nvPr/>
          </p:nvSpPr>
          <p:spPr>
            <a:xfrm>
              <a:off x="1403649" y="3501008"/>
              <a:ext cx="14978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Holčička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706906" y="3501008"/>
              <a:ext cx="16578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potkala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868424" y="3501008"/>
              <a:ext cx="575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v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046279" y="3501008"/>
              <a:ext cx="85390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lese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611493" y="3501008"/>
              <a:ext cx="11161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</a:rPr>
                <a:t>vlka.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426394" y="4582424"/>
            <a:ext cx="4477024" cy="523220"/>
            <a:chOff x="1619672" y="4221088"/>
            <a:chExt cx="4477024" cy="523220"/>
          </a:xfrm>
        </p:grpSpPr>
        <p:sp>
          <p:nvSpPr>
            <p:cNvPr id="18" name="TextovéPole 17"/>
            <p:cNvSpPr txBox="1"/>
            <p:nvPr/>
          </p:nvSpPr>
          <p:spPr>
            <a:xfrm>
              <a:off x="1619672" y="4221088"/>
              <a:ext cx="7122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Vlk</a:t>
              </a:r>
              <a:endParaRPr lang="cs-CZ" sz="2800" b="1" dirty="0">
                <a:solidFill>
                  <a:srgbClr val="00B0F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119816" y="4221088"/>
              <a:ext cx="11669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sežral</a:t>
              </a:r>
              <a:endParaRPr lang="cs-CZ" sz="2800" b="1" dirty="0">
                <a:solidFill>
                  <a:srgbClr val="00B0F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056483" y="4221088"/>
              <a:ext cx="162388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Karkulku</a:t>
              </a:r>
              <a:endParaRPr lang="cs-CZ" sz="2800" b="1" dirty="0">
                <a:solidFill>
                  <a:srgbClr val="00B0F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512520" y="4221088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babičku.</a:t>
              </a:r>
              <a:endParaRPr lang="cs-CZ" sz="2800" b="1" dirty="0">
                <a:solidFill>
                  <a:srgbClr val="00B0F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439202" y="4221088"/>
              <a:ext cx="35613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solidFill>
                    <a:srgbClr val="00B0F0"/>
                  </a:solidFill>
                </a:rPr>
                <a:t>i</a:t>
              </a:r>
            </a:p>
          </p:txBody>
        </p:sp>
      </p:grpSp>
      <p:pic>
        <p:nvPicPr>
          <p:cNvPr id="2050" name="Picture 2" descr="C:\Users\Lenka\AppData\Local\Microsoft\Windows\Temporary Internet Files\Content.IE5\K8DEGK3Y\MC900415614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18" t="3654" r="8418" b="6453"/>
          <a:stretch/>
        </p:blipFill>
        <p:spPr bwMode="auto">
          <a:xfrm>
            <a:off x="7020272" y="2088606"/>
            <a:ext cx="1413164" cy="249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AAJJNDNG\MC900359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7584" y="4509120"/>
            <a:ext cx="10909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63848" y="1509079"/>
            <a:ext cx="1641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Maminka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36784" y="1509079"/>
            <a:ext cx="1339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poslala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28176" y="151527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babičce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20034" y="1509079"/>
            <a:ext cx="863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jídlo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499135" y="1515277"/>
            <a:ext cx="658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95660" y="1515277"/>
            <a:ext cx="1965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posilněnou.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719366" y="3335515"/>
            <a:ext cx="149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Holčička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81112" y="3335515"/>
            <a:ext cx="16578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potkala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39497" y="3335515"/>
            <a:ext cx="575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610042" y="3335515"/>
            <a:ext cx="8539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lese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86195" y="3335515"/>
            <a:ext cx="9165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vlka.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236784" y="5255622"/>
            <a:ext cx="7122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Vlk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804310" y="5255622"/>
            <a:ext cx="1166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sežral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792419" y="5255622"/>
            <a:ext cx="16238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Karkulku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208127" y="5255622"/>
            <a:ext cx="3561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i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386195" y="525562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babičku.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26925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8" grpId="0"/>
      <p:bldP spid="39" grpId="0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Users\Lenka\AppData\Local\Microsoft\Windows\Temporary Internet Files\Content.IE5\O49NIUII\MP9004402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294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29812">
            <a:off x="1681223" y="4210844"/>
            <a:ext cx="1349896" cy="198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61378" y="4112247"/>
            <a:ext cx="2177752" cy="276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980726"/>
            <a:ext cx="6552729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Vtomokamžikutustálobrovskýpsídžin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79" y="1916832"/>
            <a:ext cx="5688633" cy="107721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DD8047"/>
              </a:buClr>
              <a:buSzPct val="85000"/>
            </a:pPr>
            <a:r>
              <a:rPr lang="cs-CZ" sz="3200" dirty="0" err="1" smtClean="0">
                <a:solidFill>
                  <a:prstClr val="black"/>
                </a:solidFill>
              </a:rPr>
              <a:t>Popadlbuldoka,natáhlho</a:t>
            </a:r>
            <a:r>
              <a:rPr lang="cs-CZ" sz="3200" dirty="0" smtClean="0">
                <a:solidFill>
                  <a:prstClr val="black"/>
                </a:solidFill>
              </a:rPr>
              <a:t>, </a:t>
            </a:r>
            <a:r>
              <a:rPr lang="cs-CZ" sz="3200" dirty="0" err="1" smtClean="0">
                <a:solidFill>
                  <a:prstClr val="black"/>
                </a:solidFill>
              </a:rPr>
              <a:t>ažbyldlouhýjakpřerostlýjezevčík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275856" y="4296344"/>
            <a:ext cx="2304256" cy="1313611"/>
          </a:xfrm>
          <a:prstGeom prst="wedgeEllipseCallout">
            <a:avLst>
              <a:gd name="adj1" fmla="val 68755"/>
              <a:gd name="adj2" fmla="val -1765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Děti, napište ve skupinkách věty správně!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3429000"/>
            <a:ext cx="7632848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Udělalnaněmuzelahodilhopřesnejbližšíplot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7215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66200" y="980728"/>
            <a:ext cx="753959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 tom okamžiku tu stál obrovský psí džin.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79" y="2104403"/>
            <a:ext cx="5688633" cy="107721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DD8047"/>
              </a:buClr>
              <a:buSzPct val="85000"/>
            </a:pPr>
            <a:r>
              <a:rPr lang="cs-CZ" sz="3200" dirty="0" smtClean="0">
                <a:solidFill>
                  <a:prstClr val="black"/>
                </a:solidFill>
              </a:rPr>
              <a:t>Popadl buldoka , natáhl ho, až byl dlouhý jak přerostlý jezevčík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287523" y="3717032"/>
            <a:ext cx="8496944" cy="648072"/>
          </a:xfrm>
          <a:prstGeom prst="rect">
            <a:avLst/>
          </a:prstGeom>
          <a:solidFill>
            <a:srgbClr val="00B0F0"/>
          </a:solidFill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Brush Script MT" pitchFamily="66" charset="0"/>
              <a:buNone/>
            </a:pPr>
            <a:r>
              <a:rPr lang="cs-CZ" sz="3200" dirty="0" smtClean="0"/>
              <a:t>Udělal na něm uzel a hodil ho přes nejbližší plot.</a:t>
            </a:r>
            <a:endParaRPr lang="cs-CZ" sz="3200" dirty="0" smtClean="0"/>
          </a:p>
        </p:txBody>
      </p:sp>
      <p:pic>
        <p:nvPicPr>
          <p:cNvPr id="1026" name="Picture 2" descr="C:\Users\Lenka\AppData\Local\Microsoft\Windows\Temporary Internet Files\Content.IE5\JKPMF78U\MC900433160[1].jpg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479" y="422108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758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Škubánek. </a:t>
            </a: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Google obrázky.com</a:t>
            </a: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[online]. 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2002[cit</a:t>
            </a: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2012-08-22]. Dostupné z: http://images.google.com/imgres?q=%C5%A0kub%C3%A1nek&amp;start=98&amp;hl=cs&amp;biw=1249&amp;bih=595&amp;tbm=isch&amp;tbnid=phIoJDDWsv8NHM:&amp;imgrefurl=http://www.uloz.to/xtFNtoW/kata-a-skubanek-jak-se-skubanek-prestal-bat-avi&amp;docid=EpyIH6YJE6EuKM&amp;imgurl=http://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thi.uloz.to/7/8/f/78f7432f34ef4dbe0271d1941b592a26.640x360.0.jpg&amp;w=640&amp;h=360&amp;ei=3M80UPjFN8f5sgaM8oBY&amp;zoom=1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Otevřená galerie Microsoft.com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A2B1E"/>
              </a:buClr>
              <a:buSzTx/>
              <a:buFontTx/>
              <a:buNone/>
              <a:tabLst/>
              <a:defRPr/>
            </a:pPr>
            <a:endParaRPr kumimoji="0" lang="cs-CZ" sz="1800" b="0" i="1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A2B1E"/>
              </a:buClr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Káťa </a:t>
            </a: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 Škubánek</a:t>
            </a: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Praha: Albatros, 2005. ISBN 80-00-01716-4.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538222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169</TotalTime>
  <Words>272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NÁZEV ŠKOLY:  ZŠ Karla Klíče Hostinné AUTOR: Mgr. Lenka Stará NÁZEV: VY_32_INOVACE_12_C_16_HRANICE _SLOV_VE _VĚTĚ TÉMA: SLOVA VE VĚTĚ ČÍSLO PROJEKTU: CZ.1.07/1.4.00/21.2131</vt:lpstr>
      <vt:lpstr>Prezentace aplikace PowerPoint</vt:lpstr>
      <vt:lpstr>Mgr. Lenka Stará datum 26.8.2012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34</cp:revision>
  <dcterms:created xsi:type="dcterms:W3CDTF">2012-07-08T13:58:44Z</dcterms:created>
  <dcterms:modified xsi:type="dcterms:W3CDTF">2012-10-21T09:49:06Z</dcterms:modified>
</cp:coreProperties>
</file>