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4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107504" y="116632"/>
            <a:ext cx="8424936" cy="1470025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1" i="0" u="none" strike="noStrike" kern="0" cap="small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Century Schoolbook"/>
              </a:rPr>
              <a:t>NÁZEV ŠKOLY:  ZŠ Karla Klíče Hostinné</a:t>
            </a:r>
            <a:br>
              <a:rPr kumimoji="0" lang="cs-CZ" sz="1600" b="1" i="0" u="none" strike="noStrike" kern="0" cap="small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1600" b="1" i="0" u="none" strike="noStrike" kern="0" cap="small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Century Schoolbook"/>
              </a:rPr>
              <a:t>AUTOR: Mgr. Lenka Stará</a:t>
            </a:r>
            <a:br>
              <a:rPr kumimoji="0" lang="cs-CZ" sz="1600" b="1" i="0" u="none" strike="noStrike" kern="0" cap="small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1600" b="1" i="0" u="none" strike="noStrike" kern="0" cap="small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Century Schoolbook"/>
              </a:rPr>
              <a:t>NÁZEV: </a:t>
            </a:r>
            <a:r>
              <a:rPr kumimoji="0" lang="cs-CZ" sz="1600" b="1" i="0" u="none" strike="noStrike" kern="0" cap="small" spc="0" normalizeH="0" baseline="0" noProof="0" dirty="0" smtClean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Century Schoolbook"/>
              </a:rPr>
              <a:t>VY_32_INOVACE_13_A_17_ODČÍTÁNÍ_S_PŘECHODEM_DESÍTKY_5</a:t>
            </a:r>
            <a:r>
              <a:rPr kumimoji="0" lang="cs-CZ" sz="1600" b="1" i="0" u="none" strike="noStrike" kern="0" cap="small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Century Schoolbook"/>
              </a:rPr>
              <a:t/>
            </a:r>
            <a:br>
              <a:rPr kumimoji="0" lang="cs-CZ" sz="1600" b="1" i="0" u="none" strike="noStrike" kern="0" cap="small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1600" b="1" i="0" u="none" strike="noStrike" kern="0" cap="small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Century Schoolbook"/>
              </a:rPr>
              <a:t>TÉMA: </a:t>
            </a:r>
            <a:r>
              <a:rPr kumimoji="0" lang="cs-CZ" sz="1600" b="1" i="0" u="none" strike="noStrike" kern="0" cap="small" spc="0" normalizeH="0" baseline="0" noProof="0" dirty="0" smtClean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Century Schoolbook"/>
              </a:rPr>
              <a:t>ODČÍTÁNÍ S PŘECHODEM DESÍTKY 5</a:t>
            </a:r>
            <a:r>
              <a:rPr kumimoji="0" lang="cs-CZ" sz="1600" b="1" i="0" u="none" strike="noStrike" kern="0" cap="small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Century Schoolbook"/>
              </a:rPr>
              <a:t/>
            </a:r>
            <a:br>
              <a:rPr kumimoji="0" lang="cs-CZ" sz="1600" b="1" i="0" u="none" strike="noStrike" kern="0" cap="small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1600" b="1" i="0" u="none" strike="noStrike" kern="0" cap="small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Century Schoolbook"/>
              </a:rPr>
              <a:t>ČÍSLO PROJEKTU: </a:t>
            </a:r>
            <a:r>
              <a:rPr kumimoji="0" lang="cs-CZ" sz="1600" b="1" i="0" u="none" strike="noStrike" kern="0" cap="small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entury Schoolbook"/>
              </a:rPr>
              <a:t>CZ.1.07/1.4.00/21.2131</a:t>
            </a:r>
            <a:endParaRPr kumimoji="0" lang="cs-CZ" sz="1600" b="0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19" y="2348880"/>
            <a:ext cx="8640960" cy="1752600"/>
          </a:xfrm>
        </p:spPr>
        <p:txBody>
          <a:bodyPr>
            <a:normAutofit/>
          </a:bodyPr>
          <a:lstStyle/>
          <a:p>
            <a:pPr algn="ctr"/>
            <a:r>
              <a:rPr lang="cs-CZ" sz="4000" b="1" i="1" dirty="0" smtClean="0"/>
              <a:t>ODČÍTÁNÍ S PŘECHODEM DESÍTKY 5</a:t>
            </a:r>
            <a:endParaRPr lang="cs-CZ" sz="4000" b="1" i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5087" y="5229200"/>
            <a:ext cx="6473825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10475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0783391"/>
              </p:ext>
            </p:extLst>
          </p:nvPr>
        </p:nvGraphicFramePr>
        <p:xfrm>
          <a:off x="1009650" y="1806575"/>
          <a:ext cx="71247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62350"/>
                <a:gridCol w="1187450"/>
                <a:gridCol w="1187450"/>
                <a:gridCol w="11874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Lenka Stará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19.10.2012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 dne</a:t>
                      </a:r>
                      <a:endParaRPr lang="cs-CZ" dirty="0"/>
                    </a:p>
                  </a:txBody>
                  <a:tcPr marL="79163" marR="79163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9163" marR="79163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 marL="79163" marR="79163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2.A</a:t>
                      </a:r>
                      <a:endParaRPr lang="cs-CZ" dirty="0"/>
                    </a:p>
                  </a:txBody>
                  <a:tcPr marL="79163" marR="79163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 a její aplikace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Odčítání s přechodem desítky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Klíčová slova</a:t>
                      </a:r>
                      <a:endParaRPr lang="cs-CZ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Odčítání,</a:t>
                      </a:r>
                      <a:r>
                        <a:rPr lang="cs-CZ" baseline="0" dirty="0" smtClean="0"/>
                        <a:t> hra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45995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Mgr. Lenka Stará</a:t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datum 19.10.2012</a:t>
            </a: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/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Určeno pro </a:t>
            </a:r>
            <a:r>
              <a:rPr kumimoji="0" lang="cs-CZ" sz="2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2. </a:t>
            </a: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ročník</a:t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Prezentace obsahuje animace.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ANOTACE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6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Praktické činnosti</a:t>
            </a:r>
            <a:r>
              <a:rPr kumimoji="0" lang="cs-CZ" sz="16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: 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16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Str. 4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–21 – děti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 se rozdělíme rovnoměrně na dvě či </a:t>
            </a:r>
            <a:r>
              <a:rPr kumimoji="0" lang="cs-CZ" sz="1400" b="1" i="1" u="none" strike="noStrike" kern="1200" cap="none" spc="0" normalizeH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více skupin, 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každé dáme jednu barvu (jaké máme k dispozici ke kreslení na tabuli – černá, zelená, červená, modrá, fix nebo srdíčka, hvězdičky apod.); z každé skupiny soutěží dvě děti proti sobě. Po kliknutí se setře bublina od </a:t>
            </a:r>
            <a:r>
              <a:rPr kumimoji="0" lang="cs-CZ" sz="1400" b="1" i="1" u="none" strike="noStrike" kern="1200" cap="none" spc="0" normalizeH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smajlíka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, kde se objeví příklad, kdo ho první správně vypočítá, získá pro svou skupinu bod – zakroužkuje barvou své skupiny srdíčko na pyramidě. Obsahuje 16 příkladů. Zvítězí ta skupina, která má více zakroužkovaných srdíček. </a:t>
            </a:r>
            <a:endParaRPr kumimoji="0" lang="cs-CZ" sz="1400" b="1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16565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276222" y="1059485"/>
            <a:ext cx="6624736" cy="5070261"/>
            <a:chOff x="1021860" y="1442476"/>
            <a:chExt cx="4315631" cy="3744417"/>
          </a:xfrm>
        </p:grpSpPr>
        <p:sp>
          <p:nvSpPr>
            <p:cNvPr id="5" name="Rovnoramenný trojúhelník 4"/>
            <p:cNvSpPr/>
            <p:nvPr/>
          </p:nvSpPr>
          <p:spPr>
            <a:xfrm>
              <a:off x="2639616" y="1442476"/>
              <a:ext cx="1080120" cy="936104"/>
            </a:xfrm>
            <a:prstGeom prst="triangle">
              <a:avLst/>
            </a:prstGeom>
            <a:ln/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1800" b="0" i="0" u="none" strike="noStrike" kern="0" cap="none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rPr>
                <a:t>	</a:t>
              </a:r>
              <a:endParaRPr kumimoji="0" lang="cs-CZ" sz="1800" b="0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Verdana"/>
                <a:ea typeface="+mn-ea"/>
                <a:cs typeface="+mn-cs"/>
              </a:endParaRPr>
            </a:p>
          </p:txBody>
        </p:sp>
        <p:sp>
          <p:nvSpPr>
            <p:cNvPr id="6" name="Rovnoramenný trojúhelník 5"/>
            <p:cNvSpPr/>
            <p:nvPr/>
          </p:nvSpPr>
          <p:spPr>
            <a:xfrm>
              <a:off x="2099556" y="2378580"/>
              <a:ext cx="1080120" cy="936104"/>
            </a:xfrm>
            <a:prstGeom prst="triangle">
              <a:avLst/>
            </a:prstGeom>
            <a:ln/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sz="1800" b="0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Verdana"/>
                <a:ea typeface="+mn-ea"/>
                <a:cs typeface="+mn-cs"/>
              </a:endParaRPr>
            </a:p>
          </p:txBody>
        </p:sp>
        <p:sp>
          <p:nvSpPr>
            <p:cNvPr id="7" name="Rovnoramenný trojúhelník 6"/>
            <p:cNvSpPr/>
            <p:nvPr/>
          </p:nvSpPr>
          <p:spPr>
            <a:xfrm rot="10800000">
              <a:off x="2639616" y="2378580"/>
              <a:ext cx="1080120" cy="936104"/>
            </a:xfrm>
            <a:prstGeom prst="triangle">
              <a:avLst/>
            </a:prstGeom>
            <a:ln/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sz="1800" b="0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Verdana"/>
                <a:ea typeface="+mn-ea"/>
                <a:cs typeface="+mn-cs"/>
              </a:endParaRPr>
            </a:p>
          </p:txBody>
        </p:sp>
        <p:sp>
          <p:nvSpPr>
            <p:cNvPr id="8" name="Rovnoramenný trojúhelník 7"/>
            <p:cNvSpPr/>
            <p:nvPr/>
          </p:nvSpPr>
          <p:spPr>
            <a:xfrm>
              <a:off x="3179676" y="2378581"/>
              <a:ext cx="1080120" cy="936104"/>
            </a:xfrm>
            <a:prstGeom prst="triangle">
              <a:avLst/>
            </a:prstGeom>
            <a:ln/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sz="1800" b="0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Verdana"/>
                <a:ea typeface="+mn-ea"/>
                <a:cs typeface="+mn-cs"/>
              </a:endParaRPr>
            </a:p>
          </p:txBody>
        </p:sp>
        <p:grpSp>
          <p:nvGrpSpPr>
            <p:cNvPr id="9" name="Skupina 8"/>
            <p:cNvGrpSpPr/>
            <p:nvPr/>
          </p:nvGrpSpPr>
          <p:grpSpPr>
            <a:xfrm>
              <a:off x="1559496" y="3314684"/>
              <a:ext cx="3235511" cy="936105"/>
              <a:chOff x="1559496" y="3314684"/>
              <a:chExt cx="3235511" cy="936105"/>
            </a:xfrm>
          </p:grpSpPr>
          <p:sp>
            <p:nvSpPr>
              <p:cNvPr id="19" name="Rovnoramenný trojúhelník 18"/>
              <p:cNvSpPr/>
              <p:nvPr/>
            </p:nvSpPr>
            <p:spPr>
              <a:xfrm>
                <a:off x="2639616" y="3314685"/>
                <a:ext cx="1080120" cy="936104"/>
              </a:xfrm>
              <a:prstGeom prst="triangle">
                <a:avLst/>
              </a:prstGeom>
              <a:ln/>
            </p:spPr>
            <p:style>
              <a:lnRef idx="1">
                <a:schemeClr val="dk1"/>
              </a:lnRef>
              <a:fillRef idx="2">
                <a:schemeClr val="dk1"/>
              </a:fillRef>
              <a:effectRef idx="1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cs-CZ" sz="1800" b="0" i="0" u="none" strike="noStrike" kern="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0" name="Rovnoramenný trojúhelník 19"/>
              <p:cNvSpPr/>
              <p:nvPr/>
            </p:nvSpPr>
            <p:spPr>
              <a:xfrm rot="10800000">
                <a:off x="2099556" y="3314685"/>
                <a:ext cx="1080120" cy="936104"/>
              </a:xfrm>
              <a:prstGeom prst="triangle">
                <a:avLst/>
              </a:prstGeom>
              <a:ln/>
            </p:spPr>
            <p:style>
              <a:lnRef idx="1">
                <a:schemeClr val="dk1"/>
              </a:lnRef>
              <a:fillRef idx="2">
                <a:schemeClr val="dk1"/>
              </a:fillRef>
              <a:effectRef idx="1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cs-CZ" sz="1800" b="0" i="0" u="none" strike="noStrike" kern="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1" name="Rovnoramenný trojúhelník 20"/>
              <p:cNvSpPr/>
              <p:nvPr/>
            </p:nvSpPr>
            <p:spPr>
              <a:xfrm rot="10800000">
                <a:off x="3179675" y="3314684"/>
                <a:ext cx="1080120" cy="936104"/>
              </a:xfrm>
              <a:prstGeom prst="triangle">
                <a:avLst/>
              </a:prstGeom>
              <a:ln/>
            </p:spPr>
            <p:style>
              <a:lnRef idx="1">
                <a:schemeClr val="dk1"/>
              </a:lnRef>
              <a:fillRef idx="2">
                <a:schemeClr val="dk1"/>
              </a:fillRef>
              <a:effectRef idx="1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cs-CZ" sz="1800" b="0" i="0" u="none" strike="noStrike" kern="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2" name="Rovnoramenný trojúhelník 21"/>
              <p:cNvSpPr/>
              <p:nvPr/>
            </p:nvSpPr>
            <p:spPr>
              <a:xfrm>
                <a:off x="3714887" y="3314685"/>
                <a:ext cx="1080120" cy="936104"/>
              </a:xfrm>
              <a:prstGeom prst="triangle">
                <a:avLst/>
              </a:prstGeom>
              <a:ln/>
            </p:spPr>
            <p:style>
              <a:lnRef idx="1">
                <a:schemeClr val="dk1"/>
              </a:lnRef>
              <a:fillRef idx="2">
                <a:schemeClr val="dk1"/>
              </a:fillRef>
              <a:effectRef idx="1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cs-CZ" sz="1800" b="0" i="0" u="none" strike="noStrike" kern="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3" name="Rovnoramenný trojúhelník 22"/>
              <p:cNvSpPr/>
              <p:nvPr/>
            </p:nvSpPr>
            <p:spPr>
              <a:xfrm>
                <a:off x="1559496" y="3314684"/>
                <a:ext cx="1080120" cy="936104"/>
              </a:xfrm>
              <a:prstGeom prst="triangle">
                <a:avLst/>
              </a:prstGeom>
              <a:ln/>
            </p:spPr>
            <p:style>
              <a:lnRef idx="1">
                <a:schemeClr val="dk1"/>
              </a:lnRef>
              <a:fillRef idx="2">
                <a:schemeClr val="dk1"/>
              </a:fillRef>
              <a:effectRef idx="1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cs-CZ" sz="1800" b="0" i="0" u="none" strike="noStrike" kern="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</p:grpSp>
        <p:grpSp>
          <p:nvGrpSpPr>
            <p:cNvPr id="10" name="Skupina 9"/>
            <p:cNvGrpSpPr/>
            <p:nvPr/>
          </p:nvGrpSpPr>
          <p:grpSpPr>
            <a:xfrm>
              <a:off x="1021860" y="4250788"/>
              <a:ext cx="4315631" cy="936105"/>
              <a:chOff x="4139952" y="1977243"/>
              <a:chExt cx="4315631" cy="936105"/>
            </a:xfrm>
          </p:grpSpPr>
          <p:sp>
            <p:nvSpPr>
              <p:cNvPr id="11" name="Rovnoramenný trojúhelník 10"/>
              <p:cNvSpPr/>
              <p:nvPr/>
            </p:nvSpPr>
            <p:spPr>
              <a:xfrm>
                <a:off x="4139952" y="1977243"/>
                <a:ext cx="1080120" cy="936104"/>
              </a:xfrm>
              <a:prstGeom prst="triangle">
                <a:avLst/>
              </a:prstGeom>
              <a:ln/>
            </p:spPr>
            <p:style>
              <a:lnRef idx="1">
                <a:schemeClr val="dk1"/>
              </a:lnRef>
              <a:fillRef idx="2">
                <a:schemeClr val="dk1"/>
              </a:fillRef>
              <a:effectRef idx="1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cs-CZ" sz="1800" b="0" i="0" u="none" strike="noStrike" kern="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2" name="Rovnoramenný trojúhelník 11"/>
              <p:cNvSpPr/>
              <p:nvPr/>
            </p:nvSpPr>
            <p:spPr>
              <a:xfrm rot="10800000">
                <a:off x="4680012" y="1977244"/>
                <a:ext cx="1080120" cy="936104"/>
              </a:xfrm>
              <a:prstGeom prst="triangle">
                <a:avLst/>
              </a:prstGeom>
              <a:ln/>
            </p:spPr>
            <p:style>
              <a:lnRef idx="1">
                <a:schemeClr val="dk1"/>
              </a:lnRef>
              <a:fillRef idx="2">
                <a:schemeClr val="dk1"/>
              </a:fillRef>
              <a:effectRef idx="1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cs-CZ" sz="1800" b="0" i="0" u="none" strike="noStrike" kern="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grpSp>
            <p:nvGrpSpPr>
              <p:cNvPr id="13" name="Skupina 12"/>
              <p:cNvGrpSpPr/>
              <p:nvPr/>
            </p:nvGrpSpPr>
            <p:grpSpPr>
              <a:xfrm>
                <a:off x="5220072" y="1977243"/>
                <a:ext cx="3235511" cy="936105"/>
                <a:chOff x="1559496" y="3314684"/>
                <a:chExt cx="3235511" cy="936105"/>
              </a:xfrm>
            </p:grpSpPr>
            <p:sp>
              <p:nvSpPr>
                <p:cNvPr id="14" name="Rovnoramenný trojúhelník 13"/>
                <p:cNvSpPr/>
                <p:nvPr/>
              </p:nvSpPr>
              <p:spPr>
                <a:xfrm>
                  <a:off x="2639616" y="3314685"/>
                  <a:ext cx="1080120" cy="936104"/>
                </a:xfrm>
                <a:prstGeom prst="triangle">
                  <a:avLst/>
                </a:prstGeom>
                <a:ln/>
              </p:spPr>
              <p:style>
                <a:lnRef idx="1">
                  <a:schemeClr val="dk1"/>
                </a:lnRef>
                <a:fillRef idx="2">
                  <a:schemeClr val="dk1"/>
                </a:fillRef>
                <a:effectRef idx="1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cs-CZ" sz="1800" b="0" i="0" u="none" strike="noStrike" kern="0" cap="none" spc="0" normalizeH="0" baseline="0" noProof="0" dirty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endParaRPr>
                </a:p>
              </p:txBody>
            </p:sp>
            <p:sp>
              <p:nvSpPr>
                <p:cNvPr id="15" name="Rovnoramenný trojúhelník 14"/>
                <p:cNvSpPr/>
                <p:nvPr/>
              </p:nvSpPr>
              <p:spPr>
                <a:xfrm rot="10800000">
                  <a:off x="2099556" y="3314685"/>
                  <a:ext cx="1080120" cy="936104"/>
                </a:xfrm>
                <a:prstGeom prst="triangle">
                  <a:avLst/>
                </a:prstGeom>
                <a:ln/>
              </p:spPr>
              <p:style>
                <a:lnRef idx="1">
                  <a:schemeClr val="dk1"/>
                </a:lnRef>
                <a:fillRef idx="2">
                  <a:schemeClr val="dk1"/>
                </a:fillRef>
                <a:effectRef idx="1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cs-CZ" sz="1800" b="0" i="0" u="none" strike="noStrike" kern="0" cap="none" spc="0" normalizeH="0" baseline="0" noProof="0" dirty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endParaRPr>
                </a:p>
              </p:txBody>
            </p:sp>
            <p:sp>
              <p:nvSpPr>
                <p:cNvPr id="16" name="Rovnoramenný trojúhelník 15"/>
                <p:cNvSpPr/>
                <p:nvPr/>
              </p:nvSpPr>
              <p:spPr>
                <a:xfrm rot="10800000">
                  <a:off x="3179675" y="3314684"/>
                  <a:ext cx="1080120" cy="936104"/>
                </a:xfrm>
                <a:prstGeom prst="triangle">
                  <a:avLst/>
                </a:prstGeom>
                <a:ln/>
              </p:spPr>
              <p:style>
                <a:lnRef idx="1">
                  <a:schemeClr val="dk1"/>
                </a:lnRef>
                <a:fillRef idx="2">
                  <a:schemeClr val="dk1"/>
                </a:fillRef>
                <a:effectRef idx="1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cs-CZ" sz="1800" b="0" i="0" u="none" strike="noStrike" kern="0" cap="none" spc="0" normalizeH="0" baseline="0" noProof="0" dirty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endParaRPr>
                </a:p>
              </p:txBody>
            </p:sp>
            <p:sp>
              <p:nvSpPr>
                <p:cNvPr id="17" name="Rovnoramenný trojúhelník 16"/>
                <p:cNvSpPr/>
                <p:nvPr/>
              </p:nvSpPr>
              <p:spPr>
                <a:xfrm>
                  <a:off x="3714887" y="3314685"/>
                  <a:ext cx="1080120" cy="936104"/>
                </a:xfrm>
                <a:prstGeom prst="triangle">
                  <a:avLst/>
                </a:prstGeom>
                <a:ln/>
              </p:spPr>
              <p:style>
                <a:lnRef idx="1">
                  <a:schemeClr val="dk1"/>
                </a:lnRef>
                <a:fillRef idx="2">
                  <a:schemeClr val="dk1"/>
                </a:fillRef>
                <a:effectRef idx="1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cs-CZ" sz="1800" b="0" i="0" u="none" strike="noStrike" kern="0" cap="none" spc="0" normalizeH="0" baseline="0" noProof="0" dirty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endParaRPr>
                </a:p>
              </p:txBody>
            </p:sp>
            <p:sp>
              <p:nvSpPr>
                <p:cNvPr id="18" name="Rovnoramenný trojúhelník 17"/>
                <p:cNvSpPr/>
                <p:nvPr/>
              </p:nvSpPr>
              <p:spPr>
                <a:xfrm>
                  <a:off x="1559496" y="3314684"/>
                  <a:ext cx="1080120" cy="936104"/>
                </a:xfrm>
                <a:prstGeom prst="triangle">
                  <a:avLst/>
                </a:prstGeom>
                <a:ln/>
              </p:spPr>
              <p:style>
                <a:lnRef idx="1">
                  <a:schemeClr val="dk1"/>
                </a:lnRef>
                <a:fillRef idx="2">
                  <a:schemeClr val="dk1"/>
                </a:fillRef>
                <a:effectRef idx="1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cs-CZ" sz="1800" b="0" i="0" u="none" strike="noStrike" kern="0" cap="none" spc="0" normalizeH="0" baseline="0" noProof="0" dirty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41" name="Srdce 40"/>
          <p:cNvSpPr/>
          <p:nvPr/>
        </p:nvSpPr>
        <p:spPr>
          <a:xfrm>
            <a:off x="1709200" y="5436808"/>
            <a:ext cx="792088" cy="648072"/>
          </a:xfrm>
          <a:prstGeom prst="hear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13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2" name="Srdce 41"/>
          <p:cNvSpPr/>
          <p:nvPr/>
        </p:nvSpPr>
        <p:spPr>
          <a:xfrm>
            <a:off x="3363523" y="2835246"/>
            <a:ext cx="792088" cy="648072"/>
          </a:xfrm>
          <a:prstGeom prst="hear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43" name="Srdce 42"/>
          <p:cNvSpPr/>
          <p:nvPr/>
        </p:nvSpPr>
        <p:spPr>
          <a:xfrm>
            <a:off x="4192544" y="5049325"/>
            <a:ext cx="792088" cy="648072"/>
          </a:xfrm>
          <a:prstGeom prst="hear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11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4" name="Srdce 43"/>
          <p:cNvSpPr/>
          <p:nvPr/>
        </p:nvSpPr>
        <p:spPr>
          <a:xfrm>
            <a:off x="4176935" y="4157666"/>
            <a:ext cx="792088" cy="648072"/>
          </a:xfrm>
          <a:prstGeom prst="hear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45" name="Srdce 44"/>
          <p:cNvSpPr/>
          <p:nvPr/>
        </p:nvSpPr>
        <p:spPr>
          <a:xfrm>
            <a:off x="4192544" y="2492896"/>
            <a:ext cx="792088" cy="648072"/>
          </a:xfrm>
          <a:prstGeom prst="hear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46" name="Srdce 45"/>
          <p:cNvSpPr/>
          <p:nvPr/>
        </p:nvSpPr>
        <p:spPr>
          <a:xfrm>
            <a:off x="4192544" y="1612441"/>
            <a:ext cx="792088" cy="648072"/>
          </a:xfrm>
          <a:prstGeom prst="hear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47" name="Srdce 46"/>
          <p:cNvSpPr/>
          <p:nvPr/>
        </p:nvSpPr>
        <p:spPr>
          <a:xfrm>
            <a:off x="2538223" y="5049325"/>
            <a:ext cx="792088" cy="648072"/>
          </a:xfrm>
          <a:prstGeom prst="hear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8" name="Srdce 47"/>
          <p:cNvSpPr/>
          <p:nvPr/>
        </p:nvSpPr>
        <p:spPr>
          <a:xfrm>
            <a:off x="5854313" y="4154905"/>
            <a:ext cx="792088" cy="648072"/>
          </a:xfrm>
          <a:prstGeom prst="hear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49" name="Srdce 48"/>
          <p:cNvSpPr/>
          <p:nvPr/>
        </p:nvSpPr>
        <p:spPr>
          <a:xfrm>
            <a:off x="2538223" y="4141051"/>
            <a:ext cx="792088" cy="648072"/>
          </a:xfrm>
          <a:prstGeom prst="hear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50" name="Srdce 49"/>
          <p:cNvSpPr/>
          <p:nvPr/>
        </p:nvSpPr>
        <p:spPr>
          <a:xfrm>
            <a:off x="3384847" y="3778098"/>
            <a:ext cx="792088" cy="648072"/>
          </a:xfrm>
          <a:prstGeom prst="hear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51" name="Srdce 50"/>
          <p:cNvSpPr/>
          <p:nvPr/>
        </p:nvSpPr>
        <p:spPr>
          <a:xfrm>
            <a:off x="5046614" y="3753036"/>
            <a:ext cx="792088" cy="648072"/>
          </a:xfrm>
          <a:prstGeom prst="hear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52" name="Srdce 51"/>
          <p:cNvSpPr/>
          <p:nvPr/>
        </p:nvSpPr>
        <p:spPr>
          <a:xfrm>
            <a:off x="5021567" y="2835246"/>
            <a:ext cx="792088" cy="648072"/>
          </a:xfrm>
          <a:prstGeom prst="hear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53" name="Srdce 52"/>
          <p:cNvSpPr/>
          <p:nvPr/>
        </p:nvSpPr>
        <p:spPr>
          <a:xfrm>
            <a:off x="6672170" y="5436808"/>
            <a:ext cx="792088" cy="648072"/>
          </a:xfrm>
          <a:prstGeom prst="hear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16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4" name="Srdce 53"/>
          <p:cNvSpPr/>
          <p:nvPr/>
        </p:nvSpPr>
        <p:spPr>
          <a:xfrm>
            <a:off x="5025290" y="5428780"/>
            <a:ext cx="792088" cy="648072"/>
          </a:xfrm>
          <a:prstGeom prst="hear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15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5" name="Srdce 54"/>
          <p:cNvSpPr/>
          <p:nvPr/>
        </p:nvSpPr>
        <p:spPr>
          <a:xfrm>
            <a:off x="3370993" y="5426132"/>
            <a:ext cx="792088" cy="648072"/>
          </a:xfrm>
          <a:prstGeom prst="hear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14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6" name="Srdce 55"/>
          <p:cNvSpPr/>
          <p:nvPr/>
        </p:nvSpPr>
        <p:spPr>
          <a:xfrm>
            <a:off x="5850592" y="5049325"/>
            <a:ext cx="792088" cy="648072"/>
          </a:xfrm>
          <a:prstGeom prst="hear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12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62" name="Picture 16" descr="C:\Users\Lenka\AppData\Local\Microsoft\Windows\Temporary Internet Files\Content.IE5\K8DEGK3Y\MC90044188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2170" y="946918"/>
            <a:ext cx="2219802" cy="3095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3" name="Oválný popisek 62"/>
          <p:cNvSpPr/>
          <p:nvPr/>
        </p:nvSpPr>
        <p:spPr>
          <a:xfrm>
            <a:off x="1709200" y="188640"/>
            <a:ext cx="4447689" cy="2391575"/>
          </a:xfrm>
          <a:prstGeom prst="wedgeEllipseCallout">
            <a:avLst>
              <a:gd name="adj1" fmla="val 65857"/>
              <a:gd name="adj2" fmla="val 38400"/>
            </a:avLst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Pokud vypočítáte příklad správně a dříve než ostatní skupiny, získáte jedno srdíčko. Vyhrává ta skupina, která bude mít srdíček více!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723966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22" presetClass="entr" presetSubtype="2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276222" y="1059485"/>
            <a:ext cx="6624736" cy="5070261"/>
            <a:chOff x="1021860" y="1442476"/>
            <a:chExt cx="4315631" cy="3744417"/>
          </a:xfrm>
        </p:grpSpPr>
        <p:sp>
          <p:nvSpPr>
            <p:cNvPr id="5" name="Rovnoramenný trojúhelník 4"/>
            <p:cNvSpPr/>
            <p:nvPr/>
          </p:nvSpPr>
          <p:spPr>
            <a:xfrm>
              <a:off x="2639616" y="1442476"/>
              <a:ext cx="1080120" cy="936104"/>
            </a:xfrm>
            <a:prstGeom prst="triangle">
              <a:avLst/>
            </a:prstGeom>
            <a:ln/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1800" b="0" i="0" u="none" strike="noStrike" kern="0" cap="none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rPr>
                <a:t>	</a:t>
              </a:r>
              <a:endParaRPr kumimoji="0" lang="cs-CZ" sz="1800" b="0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Verdana"/>
                <a:ea typeface="+mn-ea"/>
                <a:cs typeface="+mn-cs"/>
              </a:endParaRPr>
            </a:p>
          </p:txBody>
        </p:sp>
        <p:sp>
          <p:nvSpPr>
            <p:cNvPr id="6" name="Rovnoramenný trojúhelník 5"/>
            <p:cNvSpPr/>
            <p:nvPr/>
          </p:nvSpPr>
          <p:spPr>
            <a:xfrm>
              <a:off x="2099556" y="2378580"/>
              <a:ext cx="1080120" cy="936104"/>
            </a:xfrm>
            <a:prstGeom prst="triangle">
              <a:avLst/>
            </a:prstGeom>
            <a:ln/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sz="1800" b="0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Verdana"/>
                <a:ea typeface="+mn-ea"/>
                <a:cs typeface="+mn-cs"/>
              </a:endParaRPr>
            </a:p>
          </p:txBody>
        </p:sp>
        <p:sp>
          <p:nvSpPr>
            <p:cNvPr id="7" name="Rovnoramenný trojúhelník 6"/>
            <p:cNvSpPr/>
            <p:nvPr/>
          </p:nvSpPr>
          <p:spPr>
            <a:xfrm rot="10800000">
              <a:off x="2639616" y="2378580"/>
              <a:ext cx="1080120" cy="936104"/>
            </a:xfrm>
            <a:prstGeom prst="triangle">
              <a:avLst/>
            </a:prstGeom>
            <a:ln/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sz="1800" b="0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Verdana"/>
                <a:ea typeface="+mn-ea"/>
                <a:cs typeface="+mn-cs"/>
              </a:endParaRPr>
            </a:p>
          </p:txBody>
        </p:sp>
        <p:sp>
          <p:nvSpPr>
            <p:cNvPr id="8" name="Rovnoramenný trojúhelník 7"/>
            <p:cNvSpPr/>
            <p:nvPr/>
          </p:nvSpPr>
          <p:spPr>
            <a:xfrm>
              <a:off x="3179676" y="2378581"/>
              <a:ext cx="1080120" cy="936104"/>
            </a:xfrm>
            <a:prstGeom prst="triangle">
              <a:avLst/>
            </a:prstGeom>
            <a:ln/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sz="1800" b="0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Verdana"/>
                <a:ea typeface="+mn-ea"/>
                <a:cs typeface="+mn-cs"/>
              </a:endParaRPr>
            </a:p>
          </p:txBody>
        </p:sp>
        <p:grpSp>
          <p:nvGrpSpPr>
            <p:cNvPr id="9" name="Skupina 8"/>
            <p:cNvGrpSpPr/>
            <p:nvPr/>
          </p:nvGrpSpPr>
          <p:grpSpPr>
            <a:xfrm>
              <a:off x="1559496" y="3314684"/>
              <a:ext cx="3235511" cy="936105"/>
              <a:chOff x="1559496" y="3314684"/>
              <a:chExt cx="3235511" cy="936105"/>
            </a:xfrm>
          </p:grpSpPr>
          <p:sp>
            <p:nvSpPr>
              <p:cNvPr id="19" name="Rovnoramenný trojúhelník 18"/>
              <p:cNvSpPr/>
              <p:nvPr/>
            </p:nvSpPr>
            <p:spPr>
              <a:xfrm>
                <a:off x="2639616" y="3314685"/>
                <a:ext cx="1080120" cy="936104"/>
              </a:xfrm>
              <a:prstGeom prst="triangle">
                <a:avLst/>
              </a:prstGeom>
              <a:ln/>
            </p:spPr>
            <p:style>
              <a:lnRef idx="1">
                <a:schemeClr val="dk1"/>
              </a:lnRef>
              <a:fillRef idx="2">
                <a:schemeClr val="dk1"/>
              </a:fillRef>
              <a:effectRef idx="1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cs-CZ" sz="1800" b="0" i="0" u="none" strike="noStrike" kern="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0" name="Rovnoramenný trojúhelník 19"/>
              <p:cNvSpPr/>
              <p:nvPr/>
            </p:nvSpPr>
            <p:spPr>
              <a:xfrm rot="10800000">
                <a:off x="2099556" y="3314685"/>
                <a:ext cx="1080120" cy="936104"/>
              </a:xfrm>
              <a:prstGeom prst="triangle">
                <a:avLst/>
              </a:prstGeom>
              <a:ln/>
            </p:spPr>
            <p:style>
              <a:lnRef idx="1">
                <a:schemeClr val="dk1"/>
              </a:lnRef>
              <a:fillRef idx="2">
                <a:schemeClr val="dk1"/>
              </a:fillRef>
              <a:effectRef idx="1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cs-CZ" sz="1800" b="0" i="0" u="none" strike="noStrike" kern="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1" name="Rovnoramenný trojúhelník 20"/>
              <p:cNvSpPr/>
              <p:nvPr/>
            </p:nvSpPr>
            <p:spPr>
              <a:xfrm rot="10800000">
                <a:off x="3179675" y="3314684"/>
                <a:ext cx="1080120" cy="936104"/>
              </a:xfrm>
              <a:prstGeom prst="triangle">
                <a:avLst/>
              </a:prstGeom>
              <a:ln/>
            </p:spPr>
            <p:style>
              <a:lnRef idx="1">
                <a:schemeClr val="dk1"/>
              </a:lnRef>
              <a:fillRef idx="2">
                <a:schemeClr val="dk1"/>
              </a:fillRef>
              <a:effectRef idx="1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cs-CZ" sz="1800" b="0" i="0" u="none" strike="noStrike" kern="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2" name="Rovnoramenný trojúhelník 21"/>
              <p:cNvSpPr/>
              <p:nvPr/>
            </p:nvSpPr>
            <p:spPr>
              <a:xfrm>
                <a:off x="3714887" y="3314685"/>
                <a:ext cx="1080120" cy="936104"/>
              </a:xfrm>
              <a:prstGeom prst="triangle">
                <a:avLst/>
              </a:prstGeom>
              <a:ln/>
            </p:spPr>
            <p:style>
              <a:lnRef idx="1">
                <a:schemeClr val="dk1"/>
              </a:lnRef>
              <a:fillRef idx="2">
                <a:schemeClr val="dk1"/>
              </a:fillRef>
              <a:effectRef idx="1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cs-CZ" sz="1800" b="0" i="0" u="none" strike="noStrike" kern="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3" name="Rovnoramenný trojúhelník 22"/>
              <p:cNvSpPr/>
              <p:nvPr/>
            </p:nvSpPr>
            <p:spPr>
              <a:xfrm>
                <a:off x="1559496" y="3314684"/>
                <a:ext cx="1080120" cy="936104"/>
              </a:xfrm>
              <a:prstGeom prst="triangle">
                <a:avLst/>
              </a:prstGeom>
              <a:ln/>
            </p:spPr>
            <p:style>
              <a:lnRef idx="1">
                <a:schemeClr val="dk1"/>
              </a:lnRef>
              <a:fillRef idx="2">
                <a:schemeClr val="dk1"/>
              </a:fillRef>
              <a:effectRef idx="1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cs-CZ" sz="1800" b="0" i="0" u="none" strike="noStrike" kern="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</p:grpSp>
        <p:grpSp>
          <p:nvGrpSpPr>
            <p:cNvPr id="10" name="Skupina 9"/>
            <p:cNvGrpSpPr/>
            <p:nvPr/>
          </p:nvGrpSpPr>
          <p:grpSpPr>
            <a:xfrm>
              <a:off x="1021860" y="4250788"/>
              <a:ext cx="4315631" cy="936105"/>
              <a:chOff x="4139952" y="1977243"/>
              <a:chExt cx="4315631" cy="936105"/>
            </a:xfrm>
          </p:grpSpPr>
          <p:sp>
            <p:nvSpPr>
              <p:cNvPr id="11" name="Rovnoramenný trojúhelník 10"/>
              <p:cNvSpPr/>
              <p:nvPr/>
            </p:nvSpPr>
            <p:spPr>
              <a:xfrm>
                <a:off x="4139952" y="1977243"/>
                <a:ext cx="1080120" cy="936104"/>
              </a:xfrm>
              <a:prstGeom prst="triangle">
                <a:avLst/>
              </a:prstGeom>
              <a:ln/>
            </p:spPr>
            <p:style>
              <a:lnRef idx="1">
                <a:schemeClr val="dk1"/>
              </a:lnRef>
              <a:fillRef idx="2">
                <a:schemeClr val="dk1"/>
              </a:fillRef>
              <a:effectRef idx="1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cs-CZ" sz="1800" b="0" i="0" u="none" strike="noStrike" kern="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2" name="Rovnoramenný trojúhelník 11"/>
              <p:cNvSpPr/>
              <p:nvPr/>
            </p:nvSpPr>
            <p:spPr>
              <a:xfrm rot="10800000">
                <a:off x="4680012" y="1977244"/>
                <a:ext cx="1080120" cy="936104"/>
              </a:xfrm>
              <a:prstGeom prst="triangle">
                <a:avLst/>
              </a:prstGeom>
              <a:ln/>
            </p:spPr>
            <p:style>
              <a:lnRef idx="1">
                <a:schemeClr val="dk1"/>
              </a:lnRef>
              <a:fillRef idx="2">
                <a:schemeClr val="dk1"/>
              </a:fillRef>
              <a:effectRef idx="1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cs-CZ" sz="1800" b="0" i="0" u="none" strike="noStrike" kern="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grpSp>
            <p:nvGrpSpPr>
              <p:cNvPr id="13" name="Skupina 12"/>
              <p:cNvGrpSpPr/>
              <p:nvPr/>
            </p:nvGrpSpPr>
            <p:grpSpPr>
              <a:xfrm>
                <a:off x="5220072" y="1977243"/>
                <a:ext cx="3235511" cy="936105"/>
                <a:chOff x="1559496" y="3314684"/>
                <a:chExt cx="3235511" cy="936105"/>
              </a:xfrm>
            </p:grpSpPr>
            <p:sp>
              <p:nvSpPr>
                <p:cNvPr id="14" name="Rovnoramenný trojúhelník 13"/>
                <p:cNvSpPr/>
                <p:nvPr/>
              </p:nvSpPr>
              <p:spPr>
                <a:xfrm>
                  <a:off x="2639616" y="3314685"/>
                  <a:ext cx="1080120" cy="936104"/>
                </a:xfrm>
                <a:prstGeom prst="triangle">
                  <a:avLst/>
                </a:prstGeom>
                <a:ln/>
              </p:spPr>
              <p:style>
                <a:lnRef idx="1">
                  <a:schemeClr val="dk1"/>
                </a:lnRef>
                <a:fillRef idx="2">
                  <a:schemeClr val="dk1"/>
                </a:fillRef>
                <a:effectRef idx="1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cs-CZ" sz="1800" b="0" i="0" u="none" strike="noStrike" kern="0" cap="none" spc="0" normalizeH="0" baseline="0" noProof="0" dirty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endParaRPr>
                </a:p>
              </p:txBody>
            </p:sp>
            <p:sp>
              <p:nvSpPr>
                <p:cNvPr id="15" name="Rovnoramenný trojúhelník 14"/>
                <p:cNvSpPr/>
                <p:nvPr/>
              </p:nvSpPr>
              <p:spPr>
                <a:xfrm rot="10800000">
                  <a:off x="2099556" y="3314685"/>
                  <a:ext cx="1080120" cy="936104"/>
                </a:xfrm>
                <a:prstGeom prst="triangle">
                  <a:avLst/>
                </a:prstGeom>
                <a:ln/>
              </p:spPr>
              <p:style>
                <a:lnRef idx="1">
                  <a:schemeClr val="dk1"/>
                </a:lnRef>
                <a:fillRef idx="2">
                  <a:schemeClr val="dk1"/>
                </a:fillRef>
                <a:effectRef idx="1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cs-CZ" sz="1800" b="0" i="0" u="none" strike="noStrike" kern="0" cap="none" spc="0" normalizeH="0" baseline="0" noProof="0" dirty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endParaRPr>
                </a:p>
              </p:txBody>
            </p:sp>
            <p:sp>
              <p:nvSpPr>
                <p:cNvPr id="16" name="Rovnoramenný trojúhelník 15"/>
                <p:cNvSpPr/>
                <p:nvPr/>
              </p:nvSpPr>
              <p:spPr>
                <a:xfrm rot="10800000">
                  <a:off x="3179675" y="3314684"/>
                  <a:ext cx="1080120" cy="936104"/>
                </a:xfrm>
                <a:prstGeom prst="triangle">
                  <a:avLst/>
                </a:prstGeom>
                <a:ln/>
              </p:spPr>
              <p:style>
                <a:lnRef idx="1">
                  <a:schemeClr val="dk1"/>
                </a:lnRef>
                <a:fillRef idx="2">
                  <a:schemeClr val="dk1"/>
                </a:fillRef>
                <a:effectRef idx="1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cs-CZ" sz="1800" b="0" i="0" u="none" strike="noStrike" kern="0" cap="none" spc="0" normalizeH="0" baseline="0" noProof="0" dirty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endParaRPr>
                </a:p>
              </p:txBody>
            </p:sp>
            <p:sp>
              <p:nvSpPr>
                <p:cNvPr id="17" name="Rovnoramenný trojúhelník 16"/>
                <p:cNvSpPr/>
                <p:nvPr/>
              </p:nvSpPr>
              <p:spPr>
                <a:xfrm>
                  <a:off x="3714887" y="3314685"/>
                  <a:ext cx="1080120" cy="936104"/>
                </a:xfrm>
                <a:prstGeom prst="triangle">
                  <a:avLst/>
                </a:prstGeom>
                <a:ln/>
              </p:spPr>
              <p:style>
                <a:lnRef idx="1">
                  <a:schemeClr val="dk1"/>
                </a:lnRef>
                <a:fillRef idx="2">
                  <a:schemeClr val="dk1"/>
                </a:fillRef>
                <a:effectRef idx="1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cs-CZ" sz="1800" b="0" i="0" u="none" strike="noStrike" kern="0" cap="none" spc="0" normalizeH="0" baseline="0" noProof="0" dirty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endParaRPr>
                </a:p>
              </p:txBody>
            </p:sp>
            <p:sp>
              <p:nvSpPr>
                <p:cNvPr id="18" name="Rovnoramenný trojúhelník 17"/>
                <p:cNvSpPr/>
                <p:nvPr/>
              </p:nvSpPr>
              <p:spPr>
                <a:xfrm>
                  <a:off x="1559496" y="3314684"/>
                  <a:ext cx="1080120" cy="936104"/>
                </a:xfrm>
                <a:prstGeom prst="triangle">
                  <a:avLst/>
                </a:prstGeom>
                <a:ln/>
              </p:spPr>
              <p:style>
                <a:lnRef idx="1">
                  <a:schemeClr val="dk1"/>
                </a:lnRef>
                <a:fillRef idx="2">
                  <a:schemeClr val="dk1"/>
                </a:fillRef>
                <a:effectRef idx="1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cs-CZ" sz="1800" b="0" i="0" u="none" strike="noStrike" kern="0" cap="none" spc="0" normalizeH="0" baseline="0" noProof="0" dirty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41" name="Srdce 40"/>
          <p:cNvSpPr/>
          <p:nvPr/>
        </p:nvSpPr>
        <p:spPr>
          <a:xfrm>
            <a:off x="1709200" y="5436808"/>
            <a:ext cx="792088" cy="648072"/>
          </a:xfrm>
          <a:prstGeom prst="hear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13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2" name="Srdce 41"/>
          <p:cNvSpPr/>
          <p:nvPr/>
        </p:nvSpPr>
        <p:spPr>
          <a:xfrm>
            <a:off x="3363523" y="2835246"/>
            <a:ext cx="792088" cy="648072"/>
          </a:xfrm>
          <a:prstGeom prst="hear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43" name="Srdce 42"/>
          <p:cNvSpPr/>
          <p:nvPr/>
        </p:nvSpPr>
        <p:spPr>
          <a:xfrm>
            <a:off x="4192544" y="5049325"/>
            <a:ext cx="792088" cy="648072"/>
          </a:xfrm>
          <a:prstGeom prst="hear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11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4" name="Srdce 43"/>
          <p:cNvSpPr/>
          <p:nvPr/>
        </p:nvSpPr>
        <p:spPr>
          <a:xfrm>
            <a:off x="4176935" y="4157666"/>
            <a:ext cx="792088" cy="648072"/>
          </a:xfrm>
          <a:prstGeom prst="hear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45" name="Srdce 44"/>
          <p:cNvSpPr/>
          <p:nvPr/>
        </p:nvSpPr>
        <p:spPr>
          <a:xfrm>
            <a:off x="4192544" y="2492896"/>
            <a:ext cx="792088" cy="648072"/>
          </a:xfrm>
          <a:prstGeom prst="hear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46" name="Srdce 45"/>
          <p:cNvSpPr/>
          <p:nvPr/>
        </p:nvSpPr>
        <p:spPr>
          <a:xfrm>
            <a:off x="4192544" y="1612441"/>
            <a:ext cx="792088" cy="648072"/>
          </a:xfrm>
          <a:prstGeom prst="hear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47" name="Srdce 46"/>
          <p:cNvSpPr/>
          <p:nvPr/>
        </p:nvSpPr>
        <p:spPr>
          <a:xfrm>
            <a:off x="2538223" y="5049325"/>
            <a:ext cx="792088" cy="648072"/>
          </a:xfrm>
          <a:prstGeom prst="hear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8" name="Srdce 47"/>
          <p:cNvSpPr/>
          <p:nvPr/>
        </p:nvSpPr>
        <p:spPr>
          <a:xfrm>
            <a:off x="5854313" y="4154905"/>
            <a:ext cx="792088" cy="648072"/>
          </a:xfrm>
          <a:prstGeom prst="hear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49" name="Srdce 48"/>
          <p:cNvSpPr/>
          <p:nvPr/>
        </p:nvSpPr>
        <p:spPr>
          <a:xfrm>
            <a:off x="2538223" y="4141051"/>
            <a:ext cx="792088" cy="648072"/>
          </a:xfrm>
          <a:prstGeom prst="hear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50" name="Srdce 49"/>
          <p:cNvSpPr/>
          <p:nvPr/>
        </p:nvSpPr>
        <p:spPr>
          <a:xfrm>
            <a:off x="3384847" y="3778098"/>
            <a:ext cx="792088" cy="648072"/>
          </a:xfrm>
          <a:prstGeom prst="hear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51" name="Srdce 50"/>
          <p:cNvSpPr/>
          <p:nvPr/>
        </p:nvSpPr>
        <p:spPr>
          <a:xfrm>
            <a:off x="5046614" y="3753036"/>
            <a:ext cx="792088" cy="648072"/>
          </a:xfrm>
          <a:prstGeom prst="hear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52" name="Srdce 51"/>
          <p:cNvSpPr/>
          <p:nvPr/>
        </p:nvSpPr>
        <p:spPr>
          <a:xfrm>
            <a:off x="5021567" y="2835246"/>
            <a:ext cx="792088" cy="648072"/>
          </a:xfrm>
          <a:prstGeom prst="hear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53" name="Srdce 52"/>
          <p:cNvSpPr/>
          <p:nvPr/>
        </p:nvSpPr>
        <p:spPr>
          <a:xfrm>
            <a:off x="6672170" y="5436808"/>
            <a:ext cx="792088" cy="648072"/>
          </a:xfrm>
          <a:prstGeom prst="hear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16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4" name="Srdce 53"/>
          <p:cNvSpPr/>
          <p:nvPr/>
        </p:nvSpPr>
        <p:spPr>
          <a:xfrm>
            <a:off x="5025290" y="5428780"/>
            <a:ext cx="792088" cy="648072"/>
          </a:xfrm>
          <a:prstGeom prst="hear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15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5" name="Srdce 54"/>
          <p:cNvSpPr/>
          <p:nvPr/>
        </p:nvSpPr>
        <p:spPr>
          <a:xfrm>
            <a:off x="3370993" y="5426132"/>
            <a:ext cx="792088" cy="648072"/>
          </a:xfrm>
          <a:prstGeom prst="hear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14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6" name="Srdce 55"/>
          <p:cNvSpPr/>
          <p:nvPr/>
        </p:nvSpPr>
        <p:spPr>
          <a:xfrm>
            <a:off x="5850592" y="5049325"/>
            <a:ext cx="792088" cy="648072"/>
          </a:xfrm>
          <a:prstGeom prst="hear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12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40" name="Picture 24" descr="C:\Users\Lenka\AppData\Local\Microsoft\Windows\Temporary Internet Files\Content.IE5\K8DEGK3Y\MC9004418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2170" y="2058958"/>
            <a:ext cx="1758950" cy="155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ový popisek 1"/>
          <p:cNvSpPr/>
          <p:nvPr/>
        </p:nvSpPr>
        <p:spPr>
          <a:xfrm>
            <a:off x="5292080" y="764704"/>
            <a:ext cx="1656184" cy="792466"/>
          </a:xfrm>
          <a:prstGeom prst="wedgeRectCallout">
            <a:avLst>
              <a:gd name="adj1" fmla="val 45254"/>
              <a:gd name="adj2" fmla="val 68995"/>
            </a:avLst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16 – 8 </a:t>
            </a:r>
            <a:endParaRPr lang="cs-CZ" sz="2400" dirty="0"/>
          </a:p>
        </p:txBody>
      </p:sp>
      <p:sp>
        <p:nvSpPr>
          <p:cNvPr id="57" name="Obdélníkový popisek 56"/>
          <p:cNvSpPr/>
          <p:nvPr/>
        </p:nvSpPr>
        <p:spPr>
          <a:xfrm>
            <a:off x="5292080" y="764704"/>
            <a:ext cx="1656184" cy="792466"/>
          </a:xfrm>
          <a:prstGeom prst="wedgeRectCallout">
            <a:avLst>
              <a:gd name="adj1" fmla="val 45254"/>
              <a:gd name="adj2" fmla="val 68995"/>
            </a:avLst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14 – 5 </a:t>
            </a:r>
            <a:endParaRPr lang="cs-CZ" sz="2400" dirty="0"/>
          </a:p>
        </p:txBody>
      </p:sp>
      <p:sp>
        <p:nvSpPr>
          <p:cNvPr id="58" name="Obdélníkový popisek 57"/>
          <p:cNvSpPr/>
          <p:nvPr/>
        </p:nvSpPr>
        <p:spPr>
          <a:xfrm>
            <a:off x="5292080" y="764704"/>
            <a:ext cx="1656184" cy="792466"/>
          </a:xfrm>
          <a:prstGeom prst="wedgeRectCallout">
            <a:avLst>
              <a:gd name="adj1" fmla="val 45254"/>
              <a:gd name="adj2" fmla="val 68995"/>
            </a:avLst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12 – 7  </a:t>
            </a:r>
            <a:endParaRPr lang="cs-CZ" sz="2400" dirty="0"/>
          </a:p>
        </p:txBody>
      </p:sp>
      <p:sp>
        <p:nvSpPr>
          <p:cNvPr id="59" name="Obdélníkový popisek 58"/>
          <p:cNvSpPr/>
          <p:nvPr/>
        </p:nvSpPr>
        <p:spPr>
          <a:xfrm>
            <a:off x="5292080" y="764704"/>
            <a:ext cx="1656184" cy="792466"/>
          </a:xfrm>
          <a:prstGeom prst="wedgeRectCallout">
            <a:avLst>
              <a:gd name="adj1" fmla="val 45254"/>
              <a:gd name="adj2" fmla="val 68995"/>
            </a:avLst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13 – 6  </a:t>
            </a:r>
            <a:endParaRPr lang="cs-CZ" sz="2400" dirty="0"/>
          </a:p>
        </p:txBody>
      </p:sp>
      <p:sp>
        <p:nvSpPr>
          <p:cNvPr id="60" name="Obdélníkový popisek 59"/>
          <p:cNvSpPr/>
          <p:nvPr/>
        </p:nvSpPr>
        <p:spPr>
          <a:xfrm>
            <a:off x="5292080" y="764704"/>
            <a:ext cx="1656184" cy="792466"/>
          </a:xfrm>
          <a:prstGeom prst="wedgeRectCallout">
            <a:avLst>
              <a:gd name="adj1" fmla="val 45254"/>
              <a:gd name="adj2" fmla="val 68995"/>
            </a:avLst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11 – 3 </a:t>
            </a:r>
            <a:endParaRPr lang="cs-CZ" sz="2400" dirty="0"/>
          </a:p>
        </p:txBody>
      </p:sp>
      <p:sp>
        <p:nvSpPr>
          <p:cNvPr id="61" name="Obdélníkový popisek 60"/>
          <p:cNvSpPr/>
          <p:nvPr/>
        </p:nvSpPr>
        <p:spPr>
          <a:xfrm>
            <a:off x="5292080" y="764704"/>
            <a:ext cx="1656184" cy="792466"/>
          </a:xfrm>
          <a:prstGeom prst="wedgeRectCallout">
            <a:avLst>
              <a:gd name="adj1" fmla="val 45254"/>
              <a:gd name="adj2" fmla="val 68995"/>
            </a:avLst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15 – 9  </a:t>
            </a:r>
            <a:endParaRPr lang="cs-CZ" sz="2400" dirty="0"/>
          </a:p>
        </p:txBody>
      </p:sp>
      <p:sp>
        <p:nvSpPr>
          <p:cNvPr id="62" name="Obdélníkový popisek 61"/>
          <p:cNvSpPr/>
          <p:nvPr/>
        </p:nvSpPr>
        <p:spPr>
          <a:xfrm>
            <a:off x="5292080" y="764704"/>
            <a:ext cx="1656184" cy="792466"/>
          </a:xfrm>
          <a:prstGeom prst="wedgeRectCallout">
            <a:avLst>
              <a:gd name="adj1" fmla="val 45254"/>
              <a:gd name="adj2" fmla="val 68995"/>
            </a:avLst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18 – 9   </a:t>
            </a:r>
            <a:endParaRPr lang="cs-CZ" sz="2400" dirty="0"/>
          </a:p>
        </p:txBody>
      </p:sp>
      <p:sp>
        <p:nvSpPr>
          <p:cNvPr id="63" name="Obdélníkový popisek 62"/>
          <p:cNvSpPr/>
          <p:nvPr/>
        </p:nvSpPr>
        <p:spPr>
          <a:xfrm>
            <a:off x="5292080" y="764704"/>
            <a:ext cx="1656184" cy="792466"/>
          </a:xfrm>
          <a:prstGeom prst="wedgeRectCallout">
            <a:avLst>
              <a:gd name="adj1" fmla="val 45254"/>
              <a:gd name="adj2" fmla="val 68995"/>
            </a:avLst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12 – 4 </a:t>
            </a:r>
            <a:endParaRPr lang="cs-CZ" sz="2400" dirty="0"/>
          </a:p>
        </p:txBody>
      </p:sp>
      <p:sp>
        <p:nvSpPr>
          <p:cNvPr id="64" name="Obdélníkový popisek 63"/>
          <p:cNvSpPr/>
          <p:nvPr/>
        </p:nvSpPr>
        <p:spPr>
          <a:xfrm>
            <a:off x="5292080" y="764704"/>
            <a:ext cx="1656184" cy="792466"/>
          </a:xfrm>
          <a:prstGeom prst="wedgeRectCallout">
            <a:avLst>
              <a:gd name="adj1" fmla="val 45254"/>
              <a:gd name="adj2" fmla="val 68995"/>
            </a:avLst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15 – 7  </a:t>
            </a:r>
            <a:endParaRPr lang="cs-CZ" sz="2400" dirty="0"/>
          </a:p>
        </p:txBody>
      </p:sp>
      <p:sp>
        <p:nvSpPr>
          <p:cNvPr id="65" name="Obdélníkový popisek 64"/>
          <p:cNvSpPr/>
          <p:nvPr/>
        </p:nvSpPr>
        <p:spPr>
          <a:xfrm>
            <a:off x="5292080" y="764704"/>
            <a:ext cx="1656184" cy="792466"/>
          </a:xfrm>
          <a:prstGeom prst="wedgeRectCallout">
            <a:avLst>
              <a:gd name="adj1" fmla="val 45254"/>
              <a:gd name="adj2" fmla="val 68995"/>
            </a:avLst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11 – 6  </a:t>
            </a:r>
            <a:endParaRPr lang="cs-CZ" sz="2400" dirty="0"/>
          </a:p>
        </p:txBody>
      </p:sp>
      <p:sp>
        <p:nvSpPr>
          <p:cNvPr id="66" name="Obdélníkový popisek 65"/>
          <p:cNvSpPr/>
          <p:nvPr/>
        </p:nvSpPr>
        <p:spPr>
          <a:xfrm>
            <a:off x="5292080" y="764704"/>
            <a:ext cx="1656184" cy="792466"/>
          </a:xfrm>
          <a:prstGeom prst="wedgeRectCallout">
            <a:avLst>
              <a:gd name="adj1" fmla="val 45254"/>
              <a:gd name="adj2" fmla="val 68995"/>
            </a:avLst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16 – 9  </a:t>
            </a:r>
            <a:endParaRPr lang="cs-CZ" sz="2400" dirty="0"/>
          </a:p>
        </p:txBody>
      </p:sp>
      <p:sp>
        <p:nvSpPr>
          <p:cNvPr id="67" name="Obdélníkový popisek 66"/>
          <p:cNvSpPr/>
          <p:nvPr/>
        </p:nvSpPr>
        <p:spPr>
          <a:xfrm>
            <a:off x="5291367" y="764704"/>
            <a:ext cx="1656184" cy="792466"/>
          </a:xfrm>
          <a:prstGeom prst="wedgeRectCallout">
            <a:avLst>
              <a:gd name="adj1" fmla="val 45254"/>
              <a:gd name="adj2" fmla="val 68995"/>
            </a:avLst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13 – 5  </a:t>
            </a:r>
            <a:endParaRPr lang="cs-CZ" sz="2400" dirty="0"/>
          </a:p>
        </p:txBody>
      </p:sp>
      <p:sp>
        <p:nvSpPr>
          <p:cNvPr id="68" name="Obdélníkový popisek 67"/>
          <p:cNvSpPr/>
          <p:nvPr/>
        </p:nvSpPr>
        <p:spPr>
          <a:xfrm>
            <a:off x="5301684" y="764704"/>
            <a:ext cx="1656184" cy="792466"/>
          </a:xfrm>
          <a:prstGeom prst="wedgeRectCallout">
            <a:avLst>
              <a:gd name="adj1" fmla="val 45254"/>
              <a:gd name="adj2" fmla="val 68995"/>
            </a:avLst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14 – 8  </a:t>
            </a:r>
            <a:endParaRPr lang="cs-CZ" sz="2400" dirty="0"/>
          </a:p>
        </p:txBody>
      </p:sp>
      <p:sp>
        <p:nvSpPr>
          <p:cNvPr id="69" name="Obdélníkový popisek 68"/>
          <p:cNvSpPr/>
          <p:nvPr/>
        </p:nvSpPr>
        <p:spPr>
          <a:xfrm>
            <a:off x="5292080" y="764704"/>
            <a:ext cx="1656184" cy="792466"/>
          </a:xfrm>
          <a:prstGeom prst="wedgeRectCallout">
            <a:avLst>
              <a:gd name="adj1" fmla="val 45254"/>
              <a:gd name="adj2" fmla="val 68995"/>
            </a:avLst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11 – 8  </a:t>
            </a:r>
            <a:endParaRPr lang="cs-CZ" sz="2400" dirty="0"/>
          </a:p>
        </p:txBody>
      </p:sp>
      <p:sp>
        <p:nvSpPr>
          <p:cNvPr id="70" name="Obdélníkový popisek 69"/>
          <p:cNvSpPr/>
          <p:nvPr/>
        </p:nvSpPr>
        <p:spPr>
          <a:xfrm>
            <a:off x="5301684" y="764704"/>
            <a:ext cx="1656184" cy="792466"/>
          </a:xfrm>
          <a:prstGeom prst="wedgeRectCallout">
            <a:avLst>
              <a:gd name="adj1" fmla="val 45254"/>
              <a:gd name="adj2" fmla="val 68995"/>
            </a:avLst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14 – 6  </a:t>
            </a:r>
            <a:endParaRPr lang="cs-CZ" sz="2400" dirty="0"/>
          </a:p>
        </p:txBody>
      </p:sp>
      <p:sp>
        <p:nvSpPr>
          <p:cNvPr id="71" name="Obdélníkový popisek 70"/>
          <p:cNvSpPr/>
          <p:nvPr/>
        </p:nvSpPr>
        <p:spPr>
          <a:xfrm>
            <a:off x="5301684" y="764704"/>
            <a:ext cx="1656184" cy="792466"/>
          </a:xfrm>
          <a:prstGeom prst="wedgeRectCallout">
            <a:avLst>
              <a:gd name="adj1" fmla="val 45254"/>
              <a:gd name="adj2" fmla="val 68995"/>
            </a:avLst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13 – 9  </a:t>
            </a:r>
            <a:endParaRPr lang="cs-CZ" sz="2400" dirty="0"/>
          </a:p>
        </p:txBody>
      </p:sp>
      <p:pic>
        <p:nvPicPr>
          <p:cNvPr id="72" name="Picture 26" descr="C:\Users\Lenka\AppData\Local\Microsoft\Windows\Temporary Internet Files\Content.IE5\8L1AH8J8\MC9004419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9836" y="107491"/>
            <a:ext cx="3606800" cy="1504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0743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1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5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4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7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4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9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4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1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10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9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4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3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4" dur="10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4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5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6" dur="10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10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3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4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7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8" dur="10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5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6" fill="hold">
                      <p:stCondLst>
                        <p:cond delay="indefinite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4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9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0" dur="10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0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7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4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1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2" dur="1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1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5" presetID="47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6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7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2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3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57" grpId="0" animBg="1"/>
      <p:bldP spid="57" grpId="1" animBg="1"/>
      <p:bldP spid="58" grpId="0" animBg="1"/>
      <p:bldP spid="58" grpId="1" animBg="1"/>
      <p:bldP spid="59" grpId="0" animBg="1"/>
      <p:bldP spid="59" grpId="1" animBg="1"/>
      <p:bldP spid="60" grpId="0" animBg="1"/>
      <p:bldP spid="60" grpId="1" animBg="1"/>
      <p:bldP spid="61" grpId="0" animBg="1"/>
      <p:bldP spid="61" grpId="1" animBg="1"/>
      <p:bldP spid="62" grpId="0" animBg="1"/>
      <p:bldP spid="62" grpId="1" animBg="1"/>
      <p:bldP spid="63" grpId="0" animBg="1"/>
      <p:bldP spid="63" grpId="1" animBg="1"/>
      <p:bldP spid="64" grpId="0" animBg="1"/>
      <p:bldP spid="64" grpId="1" animBg="1"/>
      <p:bldP spid="65" grpId="0" animBg="1"/>
      <p:bldP spid="65" grpId="1" animBg="1"/>
      <p:bldP spid="66" grpId="0" animBg="1"/>
      <p:bldP spid="66" grpId="1" animBg="1"/>
      <p:bldP spid="67" grpId="0" animBg="1"/>
      <p:bldP spid="67" grpId="1" animBg="1"/>
      <p:bldP spid="68" grpId="0" animBg="1"/>
      <p:bldP spid="68" grpId="1" animBg="1"/>
      <p:bldP spid="69" grpId="0" animBg="1"/>
      <p:bldP spid="69" grpId="1" animBg="1"/>
      <p:bldP spid="70" grpId="0" animBg="1"/>
      <p:bldP spid="70" grpId="1" animBg="1"/>
      <p:bldP spid="71" grpId="0" animBg="1"/>
      <p:bldP spid="71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marL="0" indent="0">
              <a:buNone/>
            </a:pPr>
            <a:r>
              <a:rPr lang="cs-CZ" dirty="0" smtClean="0"/>
              <a:t>Otevřená galerie </a:t>
            </a:r>
            <a:r>
              <a:rPr lang="cs-CZ" smtClean="0"/>
              <a:t>MS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37689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Infinity">
      <a:dk1>
        <a:sysClr val="windowText" lastClr="000000"/>
      </a:dk1>
      <a:lt1>
        <a:sysClr val="window" lastClr="FFFFFF"/>
      </a:lt1>
      <a:dk2>
        <a:srgbClr val="EABB00"/>
      </a:dk2>
      <a:lt2>
        <a:srgbClr val="DEF2FA"/>
      </a:lt2>
      <a:accent1>
        <a:srgbClr val="983DB1"/>
      </a:accent1>
      <a:accent2>
        <a:srgbClr val="47D147"/>
      </a:accent2>
      <a:accent3>
        <a:srgbClr val="CC0053"/>
      </a:accent3>
      <a:accent4>
        <a:srgbClr val="EA950D"/>
      </a:accent4>
      <a:accent5>
        <a:srgbClr val="C800C8"/>
      </a:accent5>
      <a:accent6>
        <a:srgbClr val="6161FF"/>
      </a:accent6>
      <a:hlink>
        <a:srgbClr val="755D00"/>
      </a:hlink>
      <a:folHlink>
        <a:srgbClr val="31AEE0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148</TotalTime>
  <Words>264</Words>
  <Application>Microsoft Office PowerPoint</Application>
  <PresentationFormat>Předvádění na obrazovce (4:3)</PresentationFormat>
  <Paragraphs>75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Summer</vt:lpstr>
      <vt:lpstr>NÁZEV ŠKOLY:  ZŠ Karla Klíče Hostinné AUTOR: Mgr. Lenka Stará NÁZEV: VY_32_INOVACE_13_A_17_ODČÍTÁNÍ_S_PŘECHODEM_DESÍTKY_5 TÉMA: ODČÍTÁNÍ S PŘECHODEM DESÍTKY 5 ČÍSLO PROJEKTU: CZ.1.07/1.4.00/21.2131</vt:lpstr>
      <vt:lpstr>Prezentace aplikace PowerPoint</vt:lpstr>
      <vt:lpstr>Mgr. Lenka Stará datum 19.10.2012 Určeno pro 2. ročník Prezentace obsahuje animace.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Martin a Lída</cp:lastModifiedBy>
  <cp:revision>27</cp:revision>
  <dcterms:created xsi:type="dcterms:W3CDTF">2012-07-08T13:52:34Z</dcterms:created>
  <dcterms:modified xsi:type="dcterms:W3CDTF">2012-10-24T20:52:51Z</dcterms:modified>
</cp:coreProperties>
</file>