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60" r:id="rId3"/>
    <p:sldId id="262" r:id="rId4"/>
    <p:sldId id="256" r:id="rId5"/>
    <p:sldId id="263" r:id="rId6"/>
    <p:sldId id="264" r:id="rId7"/>
    <p:sldId id="265" r:id="rId8"/>
    <p:sldId id="258" r:id="rId9"/>
    <p:sldId id="257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3313"/>
    <a:srgbClr val="669900"/>
    <a:srgbClr val="21511F"/>
    <a:srgbClr val="540600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875803-A383-4E6B-B9A5-470E18ED9E13}" type="datetimeFigureOut">
              <a:rPr lang="cs-CZ" smtClean="0"/>
              <a:t>25.10.2012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9A5C0C-7033-4E35-A86E-11EF6609AE9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58192" y="1634030"/>
            <a:ext cx="7772400" cy="1656184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946224" y="3578246"/>
            <a:ext cx="7488832" cy="1777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4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VY_32_INOVACE_ENV_04</a:t>
            </a:r>
          </a:p>
          <a:p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328" y="409894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795420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87523" y="1498898"/>
            <a:ext cx="8496944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Environmentální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výchova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Zábavná ekologie,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Stupeň vzdělávání: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1. stupeň ZŠ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a 5.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14.7. 2011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starším žákům a zaměřuje se na rozdíl mezi přirozenou a uměle vytvořenou loukou, na společenství rostlin a živočichů a na význam a ohrožení luk.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přirozená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uměle vytvořená louka,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senoseč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otava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pastva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luční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rostliny a živočichové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 Ivana Geislerová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308" y="260648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4462"/>
            <a:ext cx="8604001" cy="64539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1259632" y="4315168"/>
            <a:ext cx="6408712" cy="2016224"/>
          </a:xfrm>
          <a:prstGeom prst="ellipse">
            <a:avLst/>
          </a:prstGeom>
          <a:gradFill>
            <a:gsLst>
              <a:gs pos="0">
                <a:srgbClr val="669900"/>
              </a:gs>
              <a:gs pos="100000">
                <a:srgbClr val="153313"/>
              </a:gs>
            </a:gsLst>
            <a:lin ang="5400000" scaled="0"/>
          </a:gra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accent4">
                    <a:lumMod val="75000"/>
                  </a:schemeClr>
                </a:solidFill>
                <a:latin typeface="Algerian" pitchFamily="82" charset="0"/>
              </a:rPr>
              <a:t>LOUKA</a:t>
            </a:r>
            <a:endParaRPr lang="cs-CZ" sz="8000" b="1" dirty="0">
              <a:solidFill>
                <a:schemeClr val="accent4">
                  <a:lumMod val="75000"/>
                </a:schemeClr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9129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96090" y="369529"/>
            <a:ext cx="7915308" cy="1015663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6000" b="1" u="sng" spc="300" dirty="0">
                <a:ln w="11430" cmpd="sng">
                  <a:solidFill>
                    <a:srgbClr val="153313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Ekosystém louka</a:t>
            </a:r>
            <a:endParaRPr lang="cs-CZ" sz="6000" b="1" spc="300" dirty="0">
              <a:ln w="11430" cmpd="sng">
                <a:solidFill>
                  <a:srgbClr val="153313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385192"/>
            <a:ext cx="860444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buFont typeface="Arial" pitchFamily="34" charset="0"/>
              <a:buChar char="•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přírodní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ekosystémy obhospodařované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člověkem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přirozené louka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– na vrcholcích hor</a:t>
            </a:r>
          </a:p>
          <a:p>
            <a:pPr marL="571500" lvl="0" indent="-571500">
              <a:buFont typeface="Arial" pitchFamily="34" charset="0"/>
              <a:buChar char="•"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umělé 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louky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– vytvořil člověk kácením lesů</a:t>
            </a:r>
          </a:p>
          <a:p>
            <a:pPr marL="571500" lvl="0" indent="-571500">
              <a:buFont typeface="Arial" pitchFamily="34" charset="0"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louky se udržují </a:t>
            </a:r>
            <a:r>
              <a:rPr lang="cs-CZ" sz="4000" u="sng" dirty="0">
                <a:latin typeface="Times New Roman" pitchFamily="18" charset="0"/>
                <a:cs typeface="Times New Roman" pitchFamily="18" charset="0"/>
              </a:rPr>
              <a:t>kosením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(2x ročně – senoseč, otava), </a:t>
            </a:r>
            <a:r>
              <a:rPr lang="cs-CZ" sz="4000" u="sng" dirty="0">
                <a:latin typeface="Times New Roman" pitchFamily="18" charset="0"/>
                <a:cs typeface="Times New Roman" pitchFamily="18" charset="0"/>
              </a:rPr>
              <a:t>nebo pastvou 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= pastviny</a:t>
            </a:r>
          </a:p>
        </p:txBody>
      </p:sp>
    </p:spTree>
    <p:extLst>
      <p:ext uri="{BB962C8B-B14F-4D97-AF65-F5344CB8AC3E}">
        <p14:creationId xmlns:p14="http://schemas.microsoft.com/office/powerpoint/2010/main" val="11001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1416"/>
            <a:ext cx="7955929" cy="59678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8230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215312" cy="5445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898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8268261" cy="48687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973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1259632" y="2924944"/>
            <a:ext cx="6771073" cy="25202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CCFF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>
                <a:solidFill>
                  <a:srgbClr val="CCFF99"/>
                </a:solidFill>
                <a:latin typeface="Times New Roman" pitchFamily="18" charset="0"/>
                <a:cs typeface="Times New Roman" pitchFamily="18" charset="0"/>
              </a:rPr>
              <a:t>byliny</a:t>
            </a:r>
            <a:r>
              <a:rPr lang="cs-CZ" sz="3600" b="1" dirty="0" smtClean="0">
                <a:solidFill>
                  <a:srgbClr val="CCFF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>
              <a:solidFill>
                <a:srgbClr val="CCFF99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b="1" dirty="0">
                <a:solidFill>
                  <a:srgbClr val="CCFF99"/>
                </a:solidFill>
                <a:latin typeface="Times New Roman" pitchFamily="18" charset="0"/>
                <a:cs typeface="Times New Roman" pitchFamily="18" charset="0"/>
              </a:rPr>
              <a:t>– pampeliška lékařská, kohoutek luční</a:t>
            </a:r>
          </a:p>
        </p:txBody>
      </p:sp>
      <p:sp>
        <p:nvSpPr>
          <p:cNvPr id="2" name="Obdélník 1"/>
          <p:cNvSpPr/>
          <p:nvPr/>
        </p:nvSpPr>
        <p:spPr>
          <a:xfrm>
            <a:off x="2555776" y="332656"/>
            <a:ext cx="3965083" cy="1015663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000" b="1" u="sng" spc="50" dirty="0">
                <a:ln w="11430"/>
                <a:solidFill>
                  <a:srgbClr val="92D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Rostliny</a:t>
            </a:r>
            <a:endParaRPr lang="cs-CZ" sz="6000" b="1" spc="50" dirty="0">
              <a:ln w="11430"/>
              <a:solidFill>
                <a:srgbClr val="92D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045929" y="1358944"/>
            <a:ext cx="6984776" cy="1864657"/>
          </a:xfrm>
          <a:prstGeom prst="ellipse">
            <a:avLst/>
          </a:prstGeom>
          <a:blipFill dpi="0" rotWithShape="1">
            <a:blip r:embed="rId2"/>
            <a:srcRect/>
            <a:tile tx="25400" ty="0" sx="100000" sy="100000" flip="none" algn="tl"/>
          </a:blip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luční trávy </a:t>
            </a:r>
          </a:p>
          <a:p>
            <a:pPr algn="ctr"/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– bojínek luční, </a:t>
            </a:r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lipnice </a:t>
            </a:r>
            <a:r>
              <a:rPr lang="cs-CZ" sz="3600" b="1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luční</a:t>
            </a:r>
          </a:p>
        </p:txBody>
      </p:sp>
      <p:sp>
        <p:nvSpPr>
          <p:cNvPr id="3" name="Ovál 2"/>
          <p:cNvSpPr/>
          <p:nvPr/>
        </p:nvSpPr>
        <p:spPr>
          <a:xfrm>
            <a:off x="1045929" y="5229200"/>
            <a:ext cx="7486511" cy="1440160"/>
          </a:xfrm>
          <a:prstGeom prst="ellipse">
            <a:avLst/>
          </a:prstGeom>
          <a:solidFill>
            <a:srgbClr val="669900"/>
          </a:solidFill>
          <a:ln>
            <a:solidFill>
              <a:srgbClr val="1533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ZNÁTE NĚJAKÉ DALŠÍ ROSTLINY VYSKYTUJÍCÍ SE NA LOUCE?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8357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vál 14"/>
          <p:cNvSpPr/>
          <p:nvPr/>
        </p:nvSpPr>
        <p:spPr>
          <a:xfrm>
            <a:off x="217333" y="4257573"/>
            <a:ext cx="5952822" cy="2232248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 smtClean="0">
                <a:latin typeface="Times New Roman" pitchFamily="18" charset="0"/>
                <a:cs typeface="Times New Roman" pitchFamily="18" charset="0"/>
              </a:rPr>
              <a:t>ptáci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– bažant obecný, poštolka obecná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vrabec polní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78994" y="335549"/>
            <a:ext cx="5282152" cy="1015663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u="sng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 Black" pitchFamily="34" charset="0"/>
              </a:rPr>
              <a:t>Živočichové</a:t>
            </a:r>
            <a:endParaRPr lang="cs-CZ" sz="6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17333" y="1549869"/>
            <a:ext cx="5400600" cy="273722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bezobratlí </a:t>
            </a:r>
            <a:r>
              <a:rPr lang="cs-CZ" sz="40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ž. </a:t>
            </a:r>
          </a:p>
          <a:p>
            <a:pPr algn="ctr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– saranče, kobylka, včela medonosná, 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čmelák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motýli</a:t>
            </a:r>
          </a:p>
        </p:txBody>
      </p:sp>
      <p:sp>
        <p:nvSpPr>
          <p:cNvPr id="16" name="Ovál 15"/>
          <p:cNvSpPr/>
          <p:nvPr/>
        </p:nvSpPr>
        <p:spPr>
          <a:xfrm>
            <a:off x="5220070" y="1916832"/>
            <a:ext cx="3358785" cy="144016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rgbClr val="540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 smtClean="0">
                <a:solidFill>
                  <a:srgbClr val="540600"/>
                </a:solidFill>
                <a:latin typeface="Times New Roman" pitchFamily="18" charset="0"/>
                <a:cs typeface="Times New Roman" pitchFamily="18" charset="0"/>
              </a:rPr>
              <a:t>savci</a:t>
            </a:r>
          </a:p>
          <a:p>
            <a:pPr algn="ctr"/>
            <a:r>
              <a:rPr lang="cs-CZ" sz="2800" b="1" dirty="0" smtClean="0">
                <a:solidFill>
                  <a:srgbClr val="5406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800" b="1" dirty="0">
                <a:solidFill>
                  <a:srgbClr val="5406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="1" dirty="0" smtClean="0">
                <a:solidFill>
                  <a:srgbClr val="540600"/>
                </a:solidFill>
                <a:latin typeface="Times New Roman" pitchFamily="18" charset="0"/>
                <a:cs typeface="Times New Roman" pitchFamily="18" charset="0"/>
              </a:rPr>
              <a:t>ysel obecný</a:t>
            </a:r>
            <a:endParaRPr lang="cs-CZ" sz="2800" b="1" dirty="0">
              <a:solidFill>
                <a:srgbClr val="540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971880" y="3465004"/>
            <a:ext cx="4919866" cy="1656184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rgbClr val="1533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rgbClr val="153313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u="sng" dirty="0">
                <a:solidFill>
                  <a:srgbClr val="153313"/>
                </a:solidFill>
                <a:latin typeface="Times New Roman" pitchFamily="18" charset="0"/>
                <a:cs typeface="Times New Roman" pitchFamily="18" charset="0"/>
              </a:rPr>
              <a:t>plazi </a:t>
            </a:r>
          </a:p>
          <a:p>
            <a:pPr algn="ctr"/>
            <a:r>
              <a:rPr lang="cs-CZ" sz="2800" b="1" dirty="0">
                <a:solidFill>
                  <a:srgbClr val="153313"/>
                </a:solidFill>
                <a:latin typeface="Times New Roman" pitchFamily="18" charset="0"/>
                <a:cs typeface="Times New Roman" pitchFamily="18" charset="0"/>
              </a:rPr>
              <a:t>– ještěrka obecná</a:t>
            </a:r>
          </a:p>
        </p:txBody>
      </p:sp>
    </p:spTree>
    <p:extLst>
      <p:ext uri="{BB962C8B-B14F-4D97-AF65-F5344CB8AC3E}">
        <p14:creationId xmlns:p14="http://schemas.microsoft.com/office/powerpoint/2010/main" val="223057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3" grpId="0" animBg="1"/>
      <p:bldP spid="16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07194" y="260362"/>
            <a:ext cx="338426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Význam luk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31787" y="1136858"/>
            <a:ext cx="587651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potrava pro hospodářská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zvířata</a:t>
            </a:r>
          </a:p>
          <a:p>
            <a:pPr lvl="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omov pro rostliny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živočichy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69603" y="2762610"/>
            <a:ext cx="440088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u="sng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Arial Black" pitchFamily="34" charset="0"/>
              </a:rPr>
              <a:t>Ohrožení luk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2005" y="3854942"/>
            <a:ext cx="37160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vypalování suché trávy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4935" y="4149080"/>
            <a:ext cx="8244408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Bez péče člověka začnou louky zarůstat keři </a:t>
            </a:r>
            <a:endParaRPr lang="cs-CZ" sz="3200" b="1" dirty="0" smtClean="0">
              <a:solidFill>
                <a:schemeClr val="accent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stromy → vracet se k původnímu lesnímu ekosystému.</a:t>
            </a:r>
          </a:p>
        </p:txBody>
      </p:sp>
    </p:spTree>
    <p:extLst>
      <p:ext uri="{BB962C8B-B14F-4D97-AF65-F5344CB8AC3E}">
        <p14:creationId xmlns:p14="http://schemas.microsoft.com/office/powerpoint/2010/main" val="298966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160" y="56649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Zdroje: </a:t>
            </a:r>
            <a:r>
              <a:rPr lang="cs-CZ" dirty="0" smtClean="0"/>
              <a:t>vlastní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339706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174</TotalTime>
  <Words>216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22</cp:revision>
  <dcterms:created xsi:type="dcterms:W3CDTF">2012-03-13T13:50:08Z</dcterms:created>
  <dcterms:modified xsi:type="dcterms:W3CDTF">2012-10-25T08:59:23Z</dcterms:modified>
</cp:coreProperties>
</file>