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2" r:id="rId2"/>
    <p:sldId id="263" r:id="rId3"/>
    <p:sldId id="256" r:id="rId4"/>
    <p:sldId id="257" r:id="rId5"/>
    <p:sldId id="261" r:id="rId6"/>
    <p:sldId id="258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3" autoAdjust="0"/>
    <p:restoredTop sz="94660"/>
  </p:normalViewPr>
  <p:slideViewPr>
    <p:cSldViewPr>
      <p:cViewPr varScale="1">
        <p:scale>
          <a:sx n="65" d="100"/>
          <a:sy n="65" d="100"/>
        </p:scale>
        <p:origin x="-160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04D4B06-2348-455F-BFAE-69E9DA5A649B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2D1CB17-74CC-4FBA-A2E4-0300B1B8D06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20960" y="2116022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53416" y="2488161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048" y="209481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36935" y="4509120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 _32_INOVACE_ENV_26</a:t>
            </a:r>
            <a:endParaRPr lang="cs-CZ" sz="1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26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1601044"/>
            <a:ext cx="7632848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16.2. 2012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je určena pro starší žáky. Vysvětluje jim, že objemný odpad je velký nebo těžký a nevejde se do popelnice – uvádí příklady. Popisuje možnosti sběru ve sběrných dvorech nebo do velkokapacitních kontejnerů a následné třídění. </a:t>
            </a:r>
            <a:endParaRPr lang="cs-CZ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Objemný odpad, 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běrný dvůr, Velkokapacitní kontejner</a:t>
            </a:r>
            <a:endParaRPr lang="cs-CZ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657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196752"/>
            <a:ext cx="406845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800" b="1" dirty="0" smtClean="0">
              <a:solidFill>
                <a:schemeClr val="tx2"/>
              </a:solidFill>
              <a:latin typeface="Arial Black" pitchFamily="34" charset="0"/>
              <a:cs typeface="Aharoni" pitchFamily="2" charset="-79"/>
            </a:endParaRP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  <a:cs typeface="Aharoni" pitchFamily="2" charset="-79"/>
              </a:rPr>
              <a:t>OBJEMNÝ ODPAD JE TAKOVÝ ODPAD, KTERÝ JE PŘÍLIŠ ROZMĚRNÝ NEBO PŘÍLIŠ TEŽKÝ NA TO, ABY SE VEŠEL DO BĚŽNÉ POPELNICE NEBO KONTEJNERU.</a:t>
            </a:r>
            <a:endParaRPr lang="cs-CZ" sz="3200" dirty="0">
              <a:solidFill>
                <a:schemeClr val="bg1"/>
              </a:solidFill>
              <a:latin typeface="+mj-lt"/>
              <a:cs typeface="Aharoni" pitchFamily="2" charset="-79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OBJEMNÝ ODPAD</a:t>
            </a:r>
            <a:r>
              <a:rPr lang="cs-CZ" sz="4000" dirty="0">
                <a:solidFill>
                  <a:schemeClr val="tx2"/>
                </a:solidFill>
                <a:latin typeface="Arial Black" pitchFamily="34" charset="0"/>
                <a:cs typeface="Aharoni" pitchFamily="2" charset="-79"/>
              </a:rPr>
              <a:t/>
            </a:r>
            <a:br>
              <a:rPr lang="cs-CZ" sz="4000" dirty="0">
                <a:solidFill>
                  <a:schemeClr val="tx2"/>
                </a:solidFill>
                <a:latin typeface="Arial Black" pitchFamily="34" charset="0"/>
                <a:cs typeface="Aharoni" pitchFamily="2" charset="-79"/>
              </a:rPr>
            </a:br>
            <a:endParaRPr lang="cs-CZ" dirty="0"/>
          </a:p>
        </p:txBody>
      </p:sp>
      <p:pic>
        <p:nvPicPr>
          <p:cNvPr id="1026" name="Picture 2" descr="C:\Users\admin\Desktop\ddddum\26 okno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80928"/>
            <a:ext cx="2608788" cy="306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9028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536" y="1124744"/>
            <a:ext cx="8064896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/>
                </a:solidFill>
              </a:rPr>
              <a:t>starý nábytek – skříň, židle, postel …,podlahové krytiny – linolea, koberce, umyvadla, vybavení koupelny …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n</a:t>
            </a:r>
            <a:r>
              <a:rPr lang="cs-CZ" sz="3200" dirty="0" smtClean="0">
                <a:solidFill>
                  <a:schemeClr val="bg1"/>
                </a:solidFill>
              </a:rPr>
              <a:t>epatří sem domácí elektrospotřebiče – televize, ledničky, pračky …, stavební odpad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tx2"/>
                </a:solidFill>
              </a:rPr>
              <a:t>s</a:t>
            </a:r>
            <a:r>
              <a:rPr lang="cs-CZ" sz="3200" dirty="0" smtClean="0">
                <a:solidFill>
                  <a:schemeClr val="tx2"/>
                </a:solidFill>
              </a:rPr>
              <a:t>bírá se do velkokapacitních kontejnerů </a:t>
            </a:r>
            <a:r>
              <a:rPr lang="cs-CZ" sz="2000" dirty="0" smtClean="0">
                <a:solidFill>
                  <a:schemeClr val="tx2"/>
                </a:solidFill>
              </a:rPr>
              <a:t>(velký plechový kontejner – obsah 5 000  - 40 000 litrů – koupelnová vana – 200 litrů) 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37828" y="260648"/>
            <a:ext cx="7380312" cy="1143000"/>
          </a:xfrm>
        </p:spPr>
        <p:txBody>
          <a:bodyPr>
            <a:normAutofit fontScale="90000"/>
          </a:bodyPr>
          <a:lstStyle/>
          <a:p>
            <a:r>
              <a:rPr lang="cs-CZ" sz="49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OBJEMNÝ </a:t>
            </a:r>
            <a:r>
              <a:rPr lang="cs-CZ" sz="49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ODPAD</a:t>
            </a:r>
            <a:r>
              <a:rPr lang="cs-CZ" sz="4400" i="1" u="sng" dirty="0" smtClean="0">
                <a:solidFill>
                  <a:schemeClr val="tx2"/>
                </a:solidFill>
              </a:rPr>
              <a:t/>
            </a:r>
            <a:br>
              <a:rPr lang="cs-CZ" sz="4400" i="1" u="sng" dirty="0" smtClean="0">
                <a:solidFill>
                  <a:schemeClr val="tx2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127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dmin\Desktop\EKOLOGIE\2. EKO FOTO\6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89" y="836712"/>
            <a:ext cx="8658225" cy="4267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37902" y="4509120"/>
            <a:ext cx="676980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VELKOOBJEMOVÝ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KONTEJNER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53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67544" y="415610"/>
            <a:ext cx="8208912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endParaRPr lang="cs-CZ" sz="1000" dirty="0" smtClean="0">
              <a:solidFill>
                <a:schemeClr val="tx2"/>
              </a:solidFill>
            </a:endParaRPr>
          </a:p>
          <a:p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			</a:t>
            </a:r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SBĚR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elkokapacitní </a:t>
            </a:r>
            <a:r>
              <a:rPr lang="cs-CZ" sz="2800" dirty="0" smtClean="0">
                <a:solidFill>
                  <a:schemeClr val="bg1"/>
                </a:solidFill>
              </a:rPr>
              <a:t>kontejnery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(v určitý čas, na určitém místě, po určitou dobu)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tx2"/>
                </a:solidFill>
              </a:rPr>
              <a:t>s</a:t>
            </a:r>
            <a:r>
              <a:rPr lang="cs-CZ" sz="3200" dirty="0" smtClean="0">
                <a:solidFill>
                  <a:schemeClr val="tx2"/>
                </a:solidFill>
              </a:rPr>
              <a:t>běrné dvory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>
              <a:solidFill>
                <a:schemeClr val="tx2"/>
              </a:solidFill>
            </a:endParaRPr>
          </a:p>
          <a:p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			</a:t>
            </a:r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SVOZ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/>
                </a:solidFill>
              </a:rPr>
              <a:t>třídí se: kovové odpady – dřevěné odpady – spalitelné odpady …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pro naplněný kontejner přijede auto s ramenovým nosičem kontejnerů, nebo s hydraulickým hákem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0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3801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1340768"/>
            <a:ext cx="77048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00" b="1" i="1" u="sng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tx2"/>
                </a:solidFill>
              </a:rPr>
              <a:t>t</a:t>
            </a:r>
            <a:r>
              <a:rPr lang="cs-CZ" sz="3200" dirty="0" smtClean="0">
                <a:solidFill>
                  <a:schemeClr val="tx2"/>
                </a:solidFill>
              </a:rPr>
              <a:t>řídí se ve sběrných dvorech nebo na překladišti odpadů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ybírají se využitelné odpady – kov, </a:t>
            </a:r>
            <a:r>
              <a:rPr lang="cs-CZ" sz="3200" dirty="0">
                <a:solidFill>
                  <a:schemeClr val="bg1"/>
                </a:solidFill>
              </a:rPr>
              <a:t>d</a:t>
            </a:r>
            <a:r>
              <a:rPr lang="cs-CZ" sz="3200" dirty="0" smtClean="0">
                <a:solidFill>
                  <a:schemeClr val="bg1"/>
                </a:solidFill>
              </a:rPr>
              <a:t>řevo, textil, plasty, papír</a:t>
            </a:r>
          </a:p>
          <a:p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tx2"/>
                </a:solidFill>
              </a:rPr>
              <a:t>t</a:t>
            </a:r>
            <a:r>
              <a:rPr lang="cs-CZ" sz="3200" dirty="0" smtClean="0">
                <a:solidFill>
                  <a:schemeClr val="tx2"/>
                </a:solidFill>
              </a:rPr>
              <a:t>řídí se na věci spalitelné </a:t>
            </a:r>
            <a:r>
              <a:rPr lang="cs-CZ" sz="2000" dirty="0" smtClean="0">
                <a:solidFill>
                  <a:schemeClr val="tx2"/>
                </a:solidFill>
              </a:rPr>
              <a:t>(palivo pro spalovny, teplárny, elektrárny, cementárny) </a:t>
            </a:r>
            <a:r>
              <a:rPr lang="cs-CZ" sz="3200" dirty="0" smtClean="0">
                <a:solidFill>
                  <a:schemeClr val="tx2"/>
                </a:solidFill>
              </a:rPr>
              <a:t>a nespalitelné </a:t>
            </a:r>
            <a:r>
              <a:rPr lang="cs-CZ" sz="2000" dirty="0" smtClean="0">
                <a:solidFill>
                  <a:schemeClr val="tx2"/>
                </a:solidFill>
              </a:rPr>
              <a:t>(skládky)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435975" cy="1143000"/>
          </a:xfrm>
        </p:spPr>
        <p:txBody>
          <a:bodyPr>
            <a:normAutofit fontScale="90000"/>
          </a:bodyPr>
          <a:lstStyle/>
          <a:p>
            <a:r>
              <a:rPr lang="cs-CZ" sz="4900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ÚPRAVA  A ODSTRANĚNÍ</a:t>
            </a:r>
            <a:r>
              <a:rPr lang="cs-CZ" sz="4400" i="1" u="sng" dirty="0">
                <a:solidFill>
                  <a:schemeClr val="tx2"/>
                </a:solidFill>
              </a:rPr>
              <a:t/>
            </a:r>
            <a:br>
              <a:rPr lang="cs-CZ" sz="4400" i="1" u="sng" dirty="0">
                <a:solidFill>
                  <a:schemeClr val="tx2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513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Desktop\EKOLOGIE\2. EKO FOTO\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41" y="245865"/>
            <a:ext cx="2504922" cy="333989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EKOLOGIE\2. EKO FOTO\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474" y="267502"/>
            <a:ext cx="2961953" cy="394927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Desktop\EKOLOGIE\2. EKO FOTO\2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564" y="355300"/>
            <a:ext cx="2340769" cy="312102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Desktop\EKOLOGIE\2. EKO FOTO\2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40968"/>
            <a:ext cx="2512835" cy="335044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Desktop\EKOLOGIE\2. EKO FOTO\2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114" y="2842239"/>
            <a:ext cx="2629594" cy="350612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411760" y="4361231"/>
            <a:ext cx="4248472" cy="1987134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Arial Black" pitchFamily="34" charset="0"/>
              </a:rPr>
              <a:t>dveře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Arial Black" pitchFamily="34" charset="0"/>
              </a:rPr>
              <a:t>křeslo    skříň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  <a:latin typeface="Arial Black" pitchFamily="34" charset="0"/>
              </a:rPr>
              <a:t> kamna</a:t>
            </a:r>
            <a:endParaRPr lang="cs-CZ" sz="2800" b="1" dirty="0">
              <a:solidFill>
                <a:srgbClr val="0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034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6489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dirty="0" smtClean="0">
                <a:solidFill>
                  <a:schemeClr val="bg1"/>
                </a:solidFill>
              </a:rPr>
              <a:t>vlastní fotografie a obrázky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1455598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92</TotalTime>
  <Words>254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Výukový materiál  zpracovaný v rámci projektu "EU peníze školám"</vt:lpstr>
      <vt:lpstr>Prezentace aplikace PowerPoint</vt:lpstr>
      <vt:lpstr>OBJEMNÝ ODPAD </vt:lpstr>
      <vt:lpstr>OBJEMNÝ ODPAD </vt:lpstr>
      <vt:lpstr>Prezentace aplikace PowerPoint</vt:lpstr>
      <vt:lpstr>Prezentace aplikace PowerPoint</vt:lpstr>
      <vt:lpstr>ÚPRAVA  A ODSTRANĚNÍ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14</cp:revision>
  <dcterms:created xsi:type="dcterms:W3CDTF">2012-02-14T08:30:00Z</dcterms:created>
  <dcterms:modified xsi:type="dcterms:W3CDTF">2012-09-05T05:49:28Z</dcterms:modified>
</cp:coreProperties>
</file>