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83" r:id="rId3"/>
    <p:sldId id="284" r:id="rId4"/>
    <p:sldId id="292" r:id="rId5"/>
    <p:sldId id="295" r:id="rId6"/>
    <p:sldId id="294" r:id="rId7"/>
    <p:sldId id="27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B119938-828B-4335-BE26-9CB9A4CEC4F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988840"/>
            <a:ext cx="7766680" cy="2592288"/>
          </a:xfrm>
        </p:spPr>
        <p:txBody>
          <a:bodyPr>
            <a:noAutofit/>
          </a:bodyPr>
          <a:lstStyle/>
          <a:p>
            <a:r>
              <a:rPr lang="cs-CZ" sz="1800" dirty="0"/>
              <a:t>Název školy: ZŠ Štětí, Ostrovní 300</a:t>
            </a:r>
            <a:br>
              <a:rPr lang="cs-CZ" sz="1800" dirty="0"/>
            </a:br>
            <a:r>
              <a:rPr lang="cs-CZ" sz="1800" dirty="0"/>
              <a:t>Autor: Mgr. Štěpánka Beranová</a:t>
            </a:r>
            <a:br>
              <a:rPr lang="cs-CZ" sz="1800" dirty="0"/>
            </a:br>
            <a:r>
              <a:rPr lang="cs-CZ" sz="1800" dirty="0"/>
              <a:t>Datum: </a:t>
            </a:r>
            <a:r>
              <a:rPr lang="cs-CZ" sz="1800" dirty="0" smtClean="0"/>
              <a:t> 20.4. 2012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Jazyk a jazyková komunikace, Český jazyk a literatura, Jazyková výchova, </a:t>
            </a:r>
            <a:r>
              <a:rPr lang="cs-CZ" sz="1800" dirty="0" smtClean="0"/>
              <a:t>Zájmena.</a:t>
            </a:r>
            <a:br>
              <a:rPr lang="cs-CZ" sz="1800" dirty="0" smtClean="0"/>
            </a:br>
            <a:r>
              <a:rPr lang="cs-CZ" sz="1800" dirty="0" smtClean="0"/>
              <a:t>Název </a:t>
            </a:r>
            <a:r>
              <a:rPr lang="cs-CZ" sz="1800" dirty="0" smtClean="0"/>
              <a:t>materiálu: </a:t>
            </a:r>
            <a:r>
              <a:rPr lang="cs-CZ" sz="1800" dirty="0" smtClean="0"/>
              <a:t>VY_32_INOVACE_CJ.5.B.09_</a:t>
            </a:r>
            <a:r>
              <a:rPr lang="cs-CZ" sz="1800" smtClean="0"/>
              <a:t>zajmena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Název: Zájmena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Číslo </a:t>
            </a:r>
            <a:r>
              <a:rPr lang="cs-CZ" sz="1800" dirty="0"/>
              <a:t>operačního programu: </a:t>
            </a:r>
            <a:r>
              <a:rPr lang="cs-CZ" sz="1800" dirty="0" smtClean="0"/>
              <a:t> CZ.1.07/1.4.00/21.1693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Název projektu: </a:t>
            </a:r>
            <a:r>
              <a:rPr lang="cs-CZ" sz="1800" dirty="0" smtClean="0"/>
              <a:t> PRIMA </a:t>
            </a:r>
            <a:r>
              <a:rPr lang="cs-CZ" sz="1800" dirty="0"/>
              <a:t>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5229200"/>
            <a:ext cx="7550656" cy="1248544"/>
          </a:xfrm>
        </p:spPr>
        <p:txBody>
          <a:bodyPr/>
          <a:lstStyle/>
          <a:p>
            <a:r>
              <a:rPr lang="cs-CZ" sz="1800" dirty="0"/>
              <a:t>Anotace:  Materiál je určen pro žáky 5. ročníku, slouží k seznámení a procvičení </a:t>
            </a:r>
            <a:r>
              <a:rPr lang="cs-CZ" sz="1800" dirty="0" smtClean="0"/>
              <a:t>nového učiva o zájmenech.</a:t>
            </a:r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691680" y="836710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1093886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008460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Zájmena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149552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Zájmena</a:t>
            </a:r>
            <a:r>
              <a:rPr lang="cs-CZ" sz="2400" dirty="0" smtClean="0"/>
              <a:t> </a:t>
            </a:r>
          </a:p>
          <a:p>
            <a:pPr>
              <a:buFontTx/>
              <a:buChar char="-"/>
            </a:pPr>
            <a:r>
              <a:rPr lang="cs-CZ" sz="2400" dirty="0" smtClean="0"/>
              <a:t>Zastupují jména nebo na ně ukazují</a:t>
            </a:r>
          </a:p>
          <a:p>
            <a:pPr marL="82296" indent="0">
              <a:buNone/>
            </a:pPr>
            <a:endParaRPr lang="cs-CZ" sz="2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Tx/>
              <a:buChar char="-"/>
            </a:pPr>
            <a:endParaRPr lang="cs-CZ" sz="24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2296" indent="0">
              <a:buNone/>
            </a:pPr>
            <a:endParaRPr lang="cs-CZ" sz="2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2296" indent="0">
              <a:buNone/>
            </a:pPr>
            <a:endParaRPr lang="cs-CZ" sz="24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2296" indent="0">
              <a:buNone/>
            </a:pPr>
            <a:r>
              <a:rPr lang="cs-CZ" sz="2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zájmen</a:t>
            </a:r>
          </a:p>
          <a:p>
            <a:pPr marL="82296" indent="0">
              <a:buNone/>
            </a:pPr>
            <a:endParaRPr lang="cs-CZ" sz="2400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2296" indent="0">
              <a:buNone/>
            </a:pPr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Zájmena </a:t>
            </a:r>
            <a:r>
              <a:rPr lang="cs-CZ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osobní</a:t>
            </a:r>
            <a:r>
              <a:rPr lang="cs-CZ" sz="2400" dirty="0"/>
              <a:t> </a:t>
            </a:r>
          </a:p>
          <a:p>
            <a:pPr marL="82296" indent="0">
              <a:buNone/>
            </a:pPr>
            <a:r>
              <a:rPr lang="cs-CZ" sz="2400" dirty="0"/>
              <a:t>- označují první, druhou nebo třetí mluvnickou osobu</a:t>
            </a:r>
          </a:p>
          <a:p>
            <a:pPr marL="82296" indent="0">
              <a:buNone/>
            </a:pPr>
            <a:r>
              <a:rPr lang="cs-CZ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Já, ty, on, ona, ono, my, vy, oni, ony, ona</a:t>
            </a:r>
          </a:p>
          <a:p>
            <a:pPr marL="82296" indent="0">
              <a:buNone/>
            </a:pP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84214" y="2564904"/>
            <a:ext cx="8481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ona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98119" y="2567010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tento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50247" y="2567010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jejich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2570083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který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23728" y="3093303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někdo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10057" y="2570083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jenž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393537" y="3099791"/>
            <a:ext cx="7247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nic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125093" y="3099791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onen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Veselý obličej 9"/>
          <p:cNvSpPr/>
          <p:nvPr/>
        </p:nvSpPr>
        <p:spPr>
          <a:xfrm>
            <a:off x="7020272" y="3226967"/>
            <a:ext cx="792088" cy="792088"/>
          </a:xfrm>
          <a:prstGeom prst="smileyFac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5179488" y="3099791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žádný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34198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0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1" grpId="0"/>
      <p:bldP spid="12" grpId="0"/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Druhy zájmen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149552"/>
          </a:xfrm>
        </p:spPr>
        <p:txBody>
          <a:bodyPr>
            <a:normAutofit lnSpcReduction="10000"/>
          </a:bodyPr>
          <a:lstStyle/>
          <a:p>
            <a:pPr marL="82296" indent="0">
              <a:buNone/>
            </a:pPr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Zájmena ukazovací</a:t>
            </a:r>
            <a:endParaRPr lang="cs-CZ" sz="2400" dirty="0" smtClean="0"/>
          </a:p>
          <a:p>
            <a:pPr marL="82296" indent="0">
              <a:buNone/>
            </a:pPr>
            <a:r>
              <a:rPr lang="cs-CZ" sz="2400" dirty="0" smtClean="0"/>
              <a:t>- ukazují na první, druhou nebo třetí mluvnickou osobu</a:t>
            </a:r>
          </a:p>
          <a:p>
            <a:pPr marL="82296" indent="0">
              <a:buNone/>
            </a:pP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Ten, tento, onen, takový, týž, tentýž, sám, se</a:t>
            </a:r>
            <a:endParaRPr lang="cs-CZ" sz="2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r>
              <a:rPr lang="cs-CZ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Zájmena </a:t>
            </a:r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přivlastňovací</a:t>
            </a:r>
            <a:endParaRPr lang="cs-CZ" sz="2400" dirty="0"/>
          </a:p>
          <a:p>
            <a:pPr marL="82296" indent="0">
              <a:buNone/>
            </a:pPr>
            <a:r>
              <a:rPr lang="cs-CZ" sz="2400" dirty="0" smtClean="0"/>
              <a:t>- přivlastňujeme první, druhou nebo třetí osobu</a:t>
            </a:r>
            <a:endParaRPr lang="cs-CZ" sz="2400" dirty="0"/>
          </a:p>
          <a:p>
            <a:pPr marL="82296" indent="0">
              <a:buNone/>
            </a:pP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Můj, tvůj, jeho, její, jejich, náš, váš, svůj</a:t>
            </a:r>
          </a:p>
          <a:p>
            <a:pPr marL="82296" indent="0">
              <a:buNone/>
            </a:pPr>
            <a:endParaRPr lang="cs-CZ" sz="2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2296" indent="0">
              <a:buNone/>
            </a:pPr>
            <a:r>
              <a:rPr lang="cs-CZ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Zájmena tázací</a:t>
            </a:r>
            <a:r>
              <a:rPr lang="cs-CZ" sz="2400" dirty="0"/>
              <a:t> </a:t>
            </a:r>
          </a:p>
          <a:p>
            <a:pPr marL="82296" indent="0">
              <a:buNone/>
            </a:pPr>
            <a:r>
              <a:rPr lang="cs-CZ" sz="2400" dirty="0"/>
              <a:t>- tážeme se po osobě, zvířeti, věci nebo vlastnosti </a:t>
            </a:r>
          </a:p>
          <a:p>
            <a:pPr marL="82296" indent="0">
              <a:buNone/>
            </a:pPr>
            <a:r>
              <a:rPr lang="cs-CZ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Kdo, co, jaký, který, jaký čí</a:t>
            </a:r>
          </a:p>
          <a:p>
            <a:pPr marL="82296" indent="0">
              <a:buNone/>
            </a:pPr>
            <a:endParaRPr lang="cs-CZ" sz="24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28228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Druhy zájmen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149552"/>
          </a:xfrm>
        </p:spPr>
        <p:txBody>
          <a:bodyPr>
            <a:normAutofit fontScale="92500"/>
          </a:bodyPr>
          <a:lstStyle/>
          <a:p>
            <a:pPr marL="82296" indent="0">
              <a:buNone/>
            </a:pPr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Zájmena vztažná</a:t>
            </a:r>
            <a:endParaRPr lang="cs-CZ" sz="2400" dirty="0" smtClean="0"/>
          </a:p>
          <a:p>
            <a:pPr marL="82296" indent="0">
              <a:buNone/>
            </a:pPr>
            <a:r>
              <a:rPr lang="cs-CZ" sz="2400" dirty="0" smtClean="0"/>
              <a:t>- připojují k sobě věty v souvětí</a:t>
            </a:r>
          </a:p>
          <a:p>
            <a:pPr marL="82296" indent="0">
              <a:buNone/>
            </a:pP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Kdo</a:t>
            </a:r>
            <a:r>
              <a:rPr lang="cs-CZ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co, jaký, který</a:t>
            </a:r>
            <a:r>
              <a:rPr lang="cs-CZ" sz="240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40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jenž</a:t>
            </a:r>
            <a:endParaRPr lang="cs-CZ" sz="2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r>
              <a:rPr lang="cs-CZ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Zájmena </a:t>
            </a:r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neurčitá</a:t>
            </a:r>
            <a:endParaRPr lang="cs-CZ" sz="2400" dirty="0"/>
          </a:p>
          <a:p>
            <a:pPr marL="82296" indent="0">
              <a:buNone/>
            </a:pPr>
            <a:r>
              <a:rPr lang="cs-CZ" sz="2400" dirty="0" smtClean="0"/>
              <a:t>- blíže neurčujeme, o kom nebo o čem se mluví, obecně </a:t>
            </a:r>
            <a:endParaRPr lang="cs-CZ" sz="2400" dirty="0"/>
          </a:p>
          <a:p>
            <a:pPr marL="82296" indent="0">
              <a:buNone/>
            </a:pP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Někdo, něco, některý, nějaký, něčí, leckdo, kdokoli, cosi</a:t>
            </a:r>
          </a:p>
          <a:p>
            <a:pPr marL="82296" indent="0">
              <a:buNone/>
            </a:pPr>
            <a:endParaRPr lang="cs-CZ" sz="2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2296" indent="0">
              <a:buNone/>
            </a:pPr>
            <a:r>
              <a:rPr lang="cs-CZ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Zájmena </a:t>
            </a:r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záporná</a:t>
            </a:r>
            <a:r>
              <a:rPr lang="cs-CZ" sz="2400" dirty="0" smtClean="0"/>
              <a:t> </a:t>
            </a:r>
            <a:endParaRPr lang="cs-CZ" sz="2400" dirty="0"/>
          </a:p>
          <a:p>
            <a:pPr marL="82296" indent="0">
              <a:buNone/>
            </a:pPr>
            <a:r>
              <a:rPr lang="cs-CZ" sz="2400" dirty="0"/>
              <a:t>- p</a:t>
            </a:r>
            <a:r>
              <a:rPr lang="cs-CZ" sz="2400" dirty="0" smtClean="0"/>
              <a:t>opíráme existenci nějaké osoby, zvířete, věci, vlastnosti </a:t>
            </a:r>
            <a:endParaRPr lang="cs-CZ" sz="2400" dirty="0"/>
          </a:p>
          <a:p>
            <a:pPr marL="82296" indent="0">
              <a:buNone/>
            </a:pPr>
            <a:r>
              <a:rPr lang="cs-CZ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N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ikdo, nic, nijaký, ničí, žádný</a:t>
            </a:r>
            <a:endParaRPr lang="cs-CZ" sz="2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2296" indent="0">
              <a:buNone/>
            </a:pPr>
            <a:endParaRPr lang="cs-CZ" sz="24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09575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Urči druhy zájmen</a:t>
            </a:r>
            <a:endParaRPr lang="cs-CZ" sz="36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69416172"/>
              </p:ext>
            </p:extLst>
          </p:nvPr>
        </p:nvGraphicFramePr>
        <p:xfrm>
          <a:off x="1547664" y="1628800"/>
          <a:ext cx="6096000" cy="453644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Zájmena</a:t>
                      </a:r>
                      <a:endParaRPr lang="cs-CZ" sz="2400" b="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Druh</a:t>
                      </a:r>
                      <a:endParaRPr lang="cs-CZ" sz="2400" b="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Ono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Takový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Jenž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Můj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Kterýsi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Čí?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Žádný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Ten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Nic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Cosi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Která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364446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Správně spoj </a:t>
            </a:r>
            <a:endParaRPr lang="cs-CZ" sz="3600" dirty="0"/>
          </a:p>
        </p:txBody>
      </p:sp>
      <p:sp>
        <p:nvSpPr>
          <p:cNvPr id="4" name="Mrak 3"/>
          <p:cNvSpPr/>
          <p:nvPr/>
        </p:nvSpPr>
        <p:spPr>
          <a:xfrm>
            <a:off x="1259632" y="2780928"/>
            <a:ext cx="1584176" cy="792088"/>
          </a:xfrm>
          <a:prstGeom prst="clou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osobní</a:t>
            </a:r>
            <a:endParaRPr lang="cs-CZ" sz="2000" dirty="0"/>
          </a:p>
        </p:txBody>
      </p:sp>
      <p:sp>
        <p:nvSpPr>
          <p:cNvPr id="5" name="Mrak 4"/>
          <p:cNvSpPr/>
          <p:nvPr/>
        </p:nvSpPr>
        <p:spPr>
          <a:xfrm>
            <a:off x="2987824" y="2384884"/>
            <a:ext cx="1819556" cy="792088"/>
          </a:xfrm>
          <a:prstGeom prst="cloud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ukazovací</a:t>
            </a:r>
            <a:endParaRPr lang="cs-CZ" sz="2000" dirty="0"/>
          </a:p>
        </p:txBody>
      </p:sp>
      <p:sp>
        <p:nvSpPr>
          <p:cNvPr id="6" name="Mrak 5"/>
          <p:cNvSpPr/>
          <p:nvPr/>
        </p:nvSpPr>
        <p:spPr>
          <a:xfrm>
            <a:off x="1691680" y="3681028"/>
            <a:ext cx="2448272" cy="792088"/>
          </a:xfrm>
          <a:prstGeom prst="clou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přivlastňovací</a:t>
            </a:r>
            <a:endParaRPr lang="cs-CZ" sz="2000" dirty="0"/>
          </a:p>
        </p:txBody>
      </p:sp>
      <p:sp>
        <p:nvSpPr>
          <p:cNvPr id="7" name="Mrak 6"/>
          <p:cNvSpPr/>
          <p:nvPr/>
        </p:nvSpPr>
        <p:spPr>
          <a:xfrm>
            <a:off x="5004048" y="2538238"/>
            <a:ext cx="1440160" cy="828092"/>
          </a:xfrm>
          <a:prstGeom prst="cloud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tázací</a:t>
            </a:r>
            <a:endParaRPr lang="cs-CZ" sz="2000" dirty="0"/>
          </a:p>
        </p:txBody>
      </p:sp>
      <p:sp>
        <p:nvSpPr>
          <p:cNvPr id="8" name="Mrak 7"/>
          <p:cNvSpPr/>
          <p:nvPr/>
        </p:nvSpPr>
        <p:spPr>
          <a:xfrm>
            <a:off x="4396393" y="3485040"/>
            <a:ext cx="1512168" cy="864096"/>
          </a:xfrm>
          <a:prstGeom prst="cloud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vztažná</a:t>
            </a:r>
            <a:endParaRPr lang="cs-CZ" sz="2000" dirty="0"/>
          </a:p>
        </p:txBody>
      </p:sp>
      <p:sp>
        <p:nvSpPr>
          <p:cNvPr id="9" name="Mrak 8"/>
          <p:cNvSpPr/>
          <p:nvPr/>
        </p:nvSpPr>
        <p:spPr>
          <a:xfrm>
            <a:off x="6686706" y="2502234"/>
            <a:ext cx="1629709" cy="864096"/>
          </a:xfrm>
          <a:prstGeom prst="cloud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neurčitá</a:t>
            </a:r>
            <a:endParaRPr lang="cs-CZ" sz="2000" dirty="0"/>
          </a:p>
        </p:txBody>
      </p:sp>
      <p:sp>
        <p:nvSpPr>
          <p:cNvPr id="10" name="Mrak 9"/>
          <p:cNvSpPr/>
          <p:nvPr/>
        </p:nvSpPr>
        <p:spPr>
          <a:xfrm>
            <a:off x="6084168" y="3681028"/>
            <a:ext cx="1584176" cy="792088"/>
          </a:xfrm>
          <a:prstGeom prst="cloud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záporná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1403648" y="1628800"/>
            <a:ext cx="936104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já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203848" y="1412776"/>
            <a:ext cx="936104" cy="46805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tento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854842" y="1412776"/>
            <a:ext cx="864096" cy="61206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co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290662" y="1376772"/>
            <a:ext cx="792088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něco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7501560" y="1412776"/>
            <a:ext cx="814855" cy="46805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tvůj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547664" y="4941168"/>
            <a:ext cx="1008112" cy="64807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terý?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3491596" y="4941168"/>
            <a:ext cx="900100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nikdo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5152477" y="4982815"/>
            <a:ext cx="931691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její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2763543" y="5877272"/>
            <a:ext cx="936104" cy="57606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6876256" y="4941168"/>
            <a:ext cx="1032731" cy="64807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váš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4423722" y="5877272"/>
            <a:ext cx="864096" cy="57606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ničí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6146646" y="5877272"/>
            <a:ext cx="936104" cy="57606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něčí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33891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400" dirty="0" smtClean="0"/>
              <a:t>MIKULENKOVÁ H. </a:t>
            </a:r>
            <a:r>
              <a:rPr lang="cs-CZ" sz="2400" i="1" dirty="0" smtClean="0"/>
              <a:t>Český jazyk 5, učebnice pro pátý ročník</a:t>
            </a:r>
            <a:r>
              <a:rPr lang="cs-CZ" sz="2400" dirty="0" smtClean="0"/>
              <a:t>. </a:t>
            </a:r>
            <a:r>
              <a:rPr lang="cs-CZ" sz="2400" dirty="0" err="1" smtClean="0"/>
              <a:t>Prodos</a:t>
            </a:r>
            <a:r>
              <a:rPr lang="cs-CZ" sz="2400" dirty="0" smtClean="0"/>
              <a:t>, Olomouc, 2008, s.49-50. ISBN 978-80-7230-217-8.</a:t>
            </a:r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r>
              <a:rPr lang="cs-CZ" sz="2400" dirty="0" smtClean="0"/>
              <a:t>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693030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Metodický návod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dirty="0"/>
              <a:t>Žáci </a:t>
            </a:r>
            <a:r>
              <a:rPr lang="cs-CZ" sz="2600" dirty="0" smtClean="0"/>
              <a:t>se seznámí s druhy zájmen. </a:t>
            </a:r>
          </a:p>
          <a:p>
            <a:r>
              <a:rPr lang="cs-CZ" sz="2600" dirty="0" smtClean="0"/>
              <a:t>Na čtvrté straně žáci určují druhy zájmen.</a:t>
            </a:r>
          </a:p>
          <a:p>
            <a:r>
              <a:rPr lang="cs-CZ" sz="2600" dirty="0" smtClean="0"/>
              <a:t>Na páté straně žáci spojují zájmena se správným druhem.</a:t>
            </a:r>
          </a:p>
          <a:p>
            <a:pPr marL="82296" indent="0">
              <a:buNone/>
            </a:pPr>
            <a:endParaRPr lang="cs-CZ" sz="2600" dirty="0" smtClean="0"/>
          </a:p>
          <a:p>
            <a:endParaRPr lang="cs-CZ" sz="2600" dirty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9459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1318</TotalTime>
  <Words>329</Words>
  <Application>Microsoft Office PowerPoint</Application>
  <PresentationFormat>Předvádění na obrazovce (4:3)</PresentationFormat>
  <Paragraphs>90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Název školy: ZŠ Štětí, Ostrovní 300 Autor: Mgr. Štěpánka Beranová Datum:  20.4. 2012 Jazyk a jazyková komunikace, Český jazyk a literatura, Jazyková výchova, Zájmena. Název materiálu: VY_32_INOVACE_CJ.5.B.09_zajmena Název: Zájmena Číslo operačního programu:  CZ.1.07/1.4.00/21.1693 Název projektu:  PRIMA ŠKOLA</vt:lpstr>
      <vt:lpstr>Zájmena</vt:lpstr>
      <vt:lpstr>Druhy zájmen</vt:lpstr>
      <vt:lpstr>Druhy zájmen</vt:lpstr>
      <vt:lpstr>Urči druhy zájmen</vt:lpstr>
      <vt:lpstr>Správně spoj </vt:lpstr>
      <vt:lpstr>Použité zdroje:</vt:lpstr>
      <vt:lpstr>Metodický návod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PC-29T3</dc:creator>
  <cp:lastModifiedBy>Základní škola Ostrovní</cp:lastModifiedBy>
  <cp:revision>156</cp:revision>
  <dcterms:created xsi:type="dcterms:W3CDTF">2011-10-24T08:20:33Z</dcterms:created>
  <dcterms:modified xsi:type="dcterms:W3CDTF">2012-10-15T09:13:57Z</dcterms:modified>
</cp:coreProperties>
</file>