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68" r:id="rId3"/>
    <p:sldId id="269" r:id="rId4"/>
    <p:sldId id="270" r:id="rId5"/>
    <p:sldId id="271" r:id="rId6"/>
    <p:sldId id="27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750EC34-C25E-4AC9-A251-4DD280A975C2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750EC34-C25E-4AC9-A251-4DD280A975C2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750EC34-C25E-4AC9-A251-4DD280A975C2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792262"/>
            <a:ext cx="7772400" cy="2644849"/>
          </a:xfrm>
        </p:spPr>
        <p:txBody>
          <a:bodyPr>
            <a:normAutofit/>
          </a:bodyPr>
          <a:lstStyle/>
          <a:p>
            <a:pPr algn="l"/>
            <a:r>
              <a:rPr lang="cs-CZ" sz="2000" dirty="0"/>
              <a:t>Název školy: ZŠ Štětí, Ostrovní 300</a:t>
            </a:r>
            <a:br>
              <a:rPr lang="cs-CZ" sz="2000" dirty="0"/>
            </a:br>
            <a:r>
              <a:rPr lang="cs-CZ" sz="2000" dirty="0"/>
              <a:t>Autor: Mgr. Štěpánka Beranová</a:t>
            </a:r>
            <a:br>
              <a:rPr lang="cs-CZ" sz="2000" dirty="0"/>
            </a:br>
            <a:r>
              <a:rPr lang="cs-CZ" sz="2000" dirty="0"/>
              <a:t>Datum: </a:t>
            </a:r>
            <a:r>
              <a:rPr lang="cs-CZ" sz="2000" dirty="0" smtClean="0"/>
              <a:t>10.5.2012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Matematika a její aplikace, Číslo a početní operace.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Název materiálu: </a:t>
            </a:r>
            <a:r>
              <a:rPr lang="cs-CZ" sz="2000" dirty="0" smtClean="0"/>
              <a:t>VY_32_INOVACE_M.5.B.05_</a:t>
            </a:r>
            <a:r>
              <a:rPr lang="cs-CZ" sz="2000" smtClean="0"/>
              <a:t>rovnobeznik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Název: </a:t>
            </a:r>
            <a:r>
              <a:rPr lang="cs-CZ" sz="2000" dirty="0" smtClean="0"/>
              <a:t>Rovnoběžník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operačního programu: CZ.1.07/1.4.00/21.1693</a:t>
            </a:r>
            <a:br>
              <a:rPr lang="cs-CZ" sz="2000" dirty="0"/>
            </a:br>
            <a:r>
              <a:rPr lang="cs-CZ" sz="2000" dirty="0"/>
              <a:t>Název projektu: PRIMA ŠKOLA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4509120"/>
            <a:ext cx="7772400" cy="720079"/>
          </a:xfrm>
        </p:spPr>
        <p:txBody>
          <a:bodyPr/>
          <a:lstStyle/>
          <a:p>
            <a:pPr algn="l"/>
            <a:r>
              <a:rPr lang="cs-CZ" sz="1800" dirty="0"/>
              <a:t>Anotace: Materiál je určen pro žáky 5. ročníku, slouží k </a:t>
            </a:r>
            <a:r>
              <a:rPr lang="cs-CZ" sz="1800" dirty="0" smtClean="0"/>
              <a:t>výkladu a procvičení </a:t>
            </a:r>
            <a:r>
              <a:rPr lang="cs-CZ" sz="1800" dirty="0"/>
              <a:t>nového učiva.</a:t>
            </a:r>
          </a:p>
          <a:p>
            <a:pPr algn="l"/>
            <a:endParaRPr lang="cs-CZ" dirty="0"/>
          </a:p>
        </p:txBody>
      </p:sp>
      <p:pic>
        <p:nvPicPr>
          <p:cNvPr id="4" name="obrázek 3" descr="Hlavička"/>
          <p:cNvPicPr/>
          <p:nvPr/>
        </p:nvPicPr>
        <p:blipFill>
          <a:blip r:embed="rId2" cstate="print"/>
          <a:srcRect t="15385" r="79313"/>
          <a:stretch>
            <a:fillRect/>
          </a:stretch>
        </p:blipFill>
        <p:spPr bwMode="auto">
          <a:xfrm>
            <a:off x="1835696" y="620688"/>
            <a:ext cx="146685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1873" y="918442"/>
            <a:ext cx="3398520" cy="657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8169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cs-CZ" dirty="0" smtClean="0"/>
              <a:t>  KL II MN     </a:t>
            </a:r>
            <a:r>
              <a:rPr lang="cs-CZ" dirty="0" smtClean="0">
                <a:solidFill>
                  <a:srgbClr val="FF0000"/>
                </a:solidFill>
              </a:rPr>
              <a:t>-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protější strany rovnoběžníku</a:t>
            </a:r>
            <a:r>
              <a:rPr lang="cs-CZ" dirty="0" smtClean="0"/>
              <a:t>      </a:t>
            </a:r>
          </a:p>
          <a:p>
            <a:pPr marL="109728" indent="0">
              <a:buNone/>
            </a:pPr>
            <a:r>
              <a:rPr lang="cs-CZ" dirty="0" smtClean="0"/>
              <a:t>  LM II KN              </a:t>
            </a:r>
            <a:r>
              <a:rPr lang="cs-CZ" b="1" dirty="0" smtClean="0">
                <a:solidFill>
                  <a:srgbClr val="FF0000"/>
                </a:solidFill>
              </a:rPr>
              <a:t>jsou rovnoběžné</a:t>
            </a:r>
          </a:p>
          <a:p>
            <a:pPr marL="109728" indent="0">
              <a:buNone/>
            </a:pPr>
            <a:r>
              <a:rPr lang="cs-CZ" dirty="0" smtClean="0"/>
              <a:t> IKLI = IMNI  </a:t>
            </a:r>
            <a:r>
              <a:rPr lang="cs-CZ" dirty="0" smtClean="0">
                <a:solidFill>
                  <a:srgbClr val="FF0000"/>
                </a:solidFill>
              </a:rPr>
              <a:t>-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protější strany rovnoběžníku </a:t>
            </a:r>
          </a:p>
          <a:p>
            <a:pPr marL="109728" indent="0">
              <a:buNone/>
            </a:pPr>
            <a:r>
              <a:rPr lang="cs-CZ" dirty="0" smtClean="0"/>
              <a:t>IMNI = IKNI           </a:t>
            </a:r>
            <a:r>
              <a:rPr lang="cs-CZ" b="1" dirty="0" smtClean="0">
                <a:solidFill>
                  <a:srgbClr val="FF0000"/>
                </a:solidFill>
              </a:rPr>
              <a:t>jsou stejně dlouhé</a:t>
            </a:r>
            <a:r>
              <a:rPr lang="cs-CZ" dirty="0" smtClean="0"/>
              <a:t>   </a:t>
            </a:r>
            <a:endParaRPr lang="cs-CZ" dirty="0"/>
          </a:p>
          <a:p>
            <a:pPr marL="109728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Rovnoběžník</a:t>
            </a:r>
            <a:endParaRPr lang="cs-CZ" sz="3600" dirty="0"/>
          </a:p>
        </p:txBody>
      </p:sp>
      <p:sp>
        <p:nvSpPr>
          <p:cNvPr id="4" name="Kosoúhelník 3"/>
          <p:cNvSpPr/>
          <p:nvPr/>
        </p:nvSpPr>
        <p:spPr>
          <a:xfrm rot="21387934">
            <a:off x="2831236" y="4143757"/>
            <a:ext cx="3291120" cy="1751565"/>
          </a:xfrm>
          <a:prstGeom prst="parallelogram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34733" y="5684255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L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019997" y="3843921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780375" y="3998487"/>
            <a:ext cx="360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N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530756" y="597141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320693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Rovnoběžníky můžeme roztřídit takto: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Rovnoběžník</a:t>
            </a:r>
          </a:p>
        </p:txBody>
      </p:sp>
      <p:sp>
        <p:nvSpPr>
          <p:cNvPr id="4" name="Obdélník 3"/>
          <p:cNvSpPr/>
          <p:nvPr/>
        </p:nvSpPr>
        <p:spPr>
          <a:xfrm>
            <a:off x="1315695" y="2492896"/>
            <a:ext cx="1224136" cy="11521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499992" y="2492896"/>
            <a:ext cx="1872208" cy="115212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Kosočtverec 5"/>
          <p:cNvSpPr/>
          <p:nvPr/>
        </p:nvSpPr>
        <p:spPr>
          <a:xfrm>
            <a:off x="2480343" y="4149080"/>
            <a:ext cx="1512168" cy="1728192"/>
          </a:xfrm>
          <a:prstGeom prst="diamond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Kosoúhelník 6"/>
          <p:cNvSpPr/>
          <p:nvPr/>
        </p:nvSpPr>
        <p:spPr>
          <a:xfrm>
            <a:off x="5436096" y="4437112"/>
            <a:ext cx="2304256" cy="1152128"/>
          </a:xfrm>
          <a:prstGeom prst="parallelogram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423707" y="364502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čtverec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60032" y="364502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obdélník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80343" y="587727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kosočtverec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832140" y="557550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kosodélník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21216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Najdi a vybarvi rovnoběžníky</a:t>
            </a:r>
            <a:endParaRPr lang="cs-CZ" sz="3600" dirty="0"/>
          </a:p>
        </p:txBody>
      </p:sp>
      <p:sp>
        <p:nvSpPr>
          <p:cNvPr id="4" name="Šestiúhelník 3"/>
          <p:cNvSpPr/>
          <p:nvPr/>
        </p:nvSpPr>
        <p:spPr>
          <a:xfrm>
            <a:off x="6084168" y="2282440"/>
            <a:ext cx="1656184" cy="1440160"/>
          </a:xfrm>
          <a:prstGeom prst="hexag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 rot="16200000">
            <a:off x="3347864" y="2204864"/>
            <a:ext cx="2160240" cy="1296144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Rovnoramenný trojúhelník 5"/>
          <p:cNvSpPr/>
          <p:nvPr/>
        </p:nvSpPr>
        <p:spPr>
          <a:xfrm rot="10800000">
            <a:off x="1763688" y="4365104"/>
            <a:ext cx="2376264" cy="1728192"/>
          </a:xfrm>
          <a:prstGeom prst="triangl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55576" y="1772816"/>
            <a:ext cx="1512168" cy="187220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 flipV="1">
            <a:off x="4283968" y="4365104"/>
            <a:ext cx="3384376" cy="1296144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4427984" y="5013176"/>
            <a:ext cx="3312368" cy="144016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5652120" y="4509120"/>
            <a:ext cx="2664296" cy="1152128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5364088" y="5013176"/>
            <a:ext cx="3168352" cy="1296144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597835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Najdi a vybarvi rovnoběžníky</a:t>
            </a:r>
          </a:p>
        </p:txBody>
      </p:sp>
      <p:sp>
        <p:nvSpPr>
          <p:cNvPr id="4" name="Kosočtverec 3"/>
          <p:cNvSpPr/>
          <p:nvPr/>
        </p:nvSpPr>
        <p:spPr>
          <a:xfrm>
            <a:off x="4644008" y="1637304"/>
            <a:ext cx="2088232" cy="2232248"/>
          </a:xfrm>
          <a:prstGeom prst="diamond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Rovnoramenný trojúhelník 15"/>
          <p:cNvSpPr/>
          <p:nvPr/>
        </p:nvSpPr>
        <p:spPr>
          <a:xfrm>
            <a:off x="755576" y="2932008"/>
            <a:ext cx="2952328" cy="2844316"/>
          </a:xfrm>
          <a:prstGeom prst="triangl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8" name="Přímá spojnice 17"/>
          <p:cNvCxnSpPr/>
          <p:nvPr/>
        </p:nvCxnSpPr>
        <p:spPr>
          <a:xfrm>
            <a:off x="1086358" y="2276872"/>
            <a:ext cx="1384950" cy="25922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V="1">
            <a:off x="2471308" y="1988840"/>
            <a:ext cx="1164588" cy="288032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V="1">
            <a:off x="1086358" y="1988840"/>
            <a:ext cx="2549538" cy="30136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6" name="Obdélník 35"/>
          <p:cNvSpPr/>
          <p:nvPr/>
        </p:nvSpPr>
        <p:spPr>
          <a:xfrm rot="16200000">
            <a:off x="6197649" y="2914006"/>
            <a:ext cx="3744416" cy="6590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Kříž 36"/>
          <p:cNvSpPr/>
          <p:nvPr/>
        </p:nvSpPr>
        <p:spPr>
          <a:xfrm>
            <a:off x="4499992" y="4179615"/>
            <a:ext cx="1656184" cy="1872208"/>
          </a:xfrm>
          <a:prstGeom prst="plu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6702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6" grpId="0" animBg="1"/>
      <p:bldP spid="36" grpId="0" animBg="1"/>
      <p:bldP spid="3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Narýsuj rovnoběžníky</a:t>
            </a:r>
            <a:endParaRPr lang="cs-CZ" sz="3600" dirty="0"/>
          </a:p>
        </p:txBody>
      </p:sp>
    </p:spTree>
    <p:extLst>
      <p:ext uri="{BB962C8B-B14F-4D97-AF65-F5344CB8AC3E}">
        <p14:creationId xmlns="" xmlns:p14="http://schemas.microsoft.com/office/powerpoint/2010/main" val="4042433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cs-CZ" sz="2400" dirty="0" smtClean="0"/>
              <a:t>MOLNÁR J., MIKULENKOVÁ </a:t>
            </a:r>
            <a:r>
              <a:rPr lang="cs-CZ" sz="2400" dirty="0"/>
              <a:t>H. </a:t>
            </a:r>
            <a:r>
              <a:rPr lang="cs-CZ" sz="2400" i="1" dirty="0" smtClean="0"/>
              <a:t>Matematika a její aplikace, 5 ročník, 2.díl</a:t>
            </a:r>
            <a:r>
              <a:rPr lang="cs-CZ" sz="2400" dirty="0" smtClean="0"/>
              <a:t>. </a:t>
            </a:r>
            <a:r>
              <a:rPr lang="cs-CZ" sz="2400" dirty="0" err="1"/>
              <a:t>Prodos</a:t>
            </a:r>
            <a:r>
              <a:rPr lang="cs-CZ" sz="2400" dirty="0"/>
              <a:t>, Olomouc, 2008, s. </a:t>
            </a:r>
            <a:r>
              <a:rPr lang="cs-CZ" sz="2400" dirty="0" smtClean="0"/>
              <a:t>14-17. </a:t>
            </a:r>
            <a:r>
              <a:rPr lang="cs-CZ" sz="2400" dirty="0"/>
              <a:t>ISBN </a:t>
            </a:r>
            <a:r>
              <a:rPr lang="cs-CZ" sz="2400" dirty="0" smtClean="0"/>
              <a:t>978-80-7230-208-6.</a:t>
            </a:r>
            <a:endParaRPr lang="cs-CZ" sz="2400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Použité zdroje</a:t>
            </a:r>
            <a:endParaRPr lang="cs-CZ" sz="3600" dirty="0"/>
          </a:p>
        </p:txBody>
      </p:sp>
    </p:spTree>
    <p:extLst>
      <p:ext uri="{BB962C8B-B14F-4D97-AF65-F5344CB8AC3E}">
        <p14:creationId xmlns="" xmlns:p14="http://schemas.microsoft.com/office/powerpoint/2010/main" val="1368721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Žáci se na první straně seznámí s rovnoběžníkem – jak vypadá a jaké má vlastnosti.</a:t>
            </a:r>
          </a:p>
          <a:p>
            <a:r>
              <a:rPr lang="cs-CZ" sz="2400" dirty="0" smtClean="0"/>
              <a:t>Na druhé straně žáci zjistí, jak můžeme roztřídit rovnoběžníky.</a:t>
            </a:r>
          </a:p>
          <a:p>
            <a:r>
              <a:rPr lang="cs-CZ" sz="2400" dirty="0" smtClean="0"/>
              <a:t>Na třetí a čtvrté straně je hledají </a:t>
            </a:r>
            <a:r>
              <a:rPr lang="cs-CZ" sz="2400" smtClean="0"/>
              <a:t>a vybarvují.</a:t>
            </a:r>
            <a:endParaRPr lang="cs-CZ" sz="2400" dirty="0" smtClean="0"/>
          </a:p>
          <a:p>
            <a:r>
              <a:rPr lang="cs-CZ" sz="2400" dirty="0" smtClean="0"/>
              <a:t>Na páté straně žáci sami zkouší rýsovat rovnoběžníky.</a:t>
            </a:r>
          </a:p>
          <a:p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Metodický návod</a:t>
            </a:r>
            <a:endParaRPr lang="cs-CZ" sz="3600" dirty="0"/>
          </a:p>
        </p:txBody>
      </p:sp>
    </p:spTree>
    <p:extLst>
      <p:ext uri="{BB962C8B-B14F-4D97-AF65-F5344CB8AC3E}">
        <p14:creationId xmlns="" xmlns:p14="http://schemas.microsoft.com/office/powerpoint/2010/main" val="1718123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364</TotalTime>
  <Words>159</Words>
  <Application>Microsoft Office PowerPoint</Application>
  <PresentationFormat>Předvádění na obrazovce (4:3)</PresentationFormat>
  <Paragraphs>27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Shluk</vt:lpstr>
      <vt:lpstr>Název školy: ZŠ Štětí, Ostrovní 300 Autor: Mgr. Štěpánka Beranová Datum: 10.5.2012 Matematika a její aplikace, Číslo a početní operace. Název materiálu: VY_32_INOVACE_M.5.B.05_rovnobeznik Název: Rovnoběžník Číslo operačního programu: CZ.1.07/1.4.00/21.1693 Název projektu: PRIMA ŠKOLA</vt:lpstr>
      <vt:lpstr>Rovnoběžník</vt:lpstr>
      <vt:lpstr>Rovnoběžník</vt:lpstr>
      <vt:lpstr>Najdi a vybarvi rovnoběžníky</vt:lpstr>
      <vt:lpstr>Najdi a vybarvi rovnoběžníky</vt:lpstr>
      <vt:lpstr>Narýsuj rovnoběžníky</vt:lpstr>
      <vt:lpstr>Použité zdroje</vt:lpstr>
      <vt:lpstr>Metodický návod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Štětí, Ostrovní 300 Autor: Mgr. Štěpánka Beranová Název materiálu: VY_32_INOVACE_M.5.B.01_KOSTERNÍ SOUSTAVA Název: KOSTERNÍ SOUSTAVA Číslo operačního programu: CZ.1.07/1.4.00/21.1693 Název projektu: PRIMA ŠKOLA</dc:title>
  <dc:creator>PC-29T3</dc:creator>
  <cp:lastModifiedBy>Základní škola Ostrovní</cp:lastModifiedBy>
  <cp:revision>54</cp:revision>
  <dcterms:created xsi:type="dcterms:W3CDTF">2011-11-21T09:27:56Z</dcterms:created>
  <dcterms:modified xsi:type="dcterms:W3CDTF">2012-10-15T09:17:54Z</dcterms:modified>
</cp:coreProperties>
</file>