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5206F7-0B8D-4A65-9E87-105D0CF15778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18E63D-7741-4D5F-B856-93A93A519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652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4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281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Většina</a:t>
            </a:r>
            <a:r>
              <a:rPr lang="cs-CZ" baseline="0" dirty="0" smtClean="0"/>
              <a:t> je umístěna před křižovatkami, ale někdy je třeba upravit přednost v jízdě i mimo křižovatky, např. při zúžení komunikace na mostě.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924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Tyto značky jsou ve tvaru trojúhelníku, čtverce, kosočtverce, kruhu i osmiúhelníku.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614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Přednost protijedoucích vozidel</a:t>
            </a:r>
            <a:r>
              <a:rPr lang="cs-CZ" baseline="0" dirty="0" smtClean="0"/>
              <a:t> je červený kruh, zatímco přednost před protijedoucími vozidly je modrý čtverec. Červený kruh symbolizuje zákaz vjet dříve než vozidlo proti nám, modrý čtverec symbolizuje informaci, že můžu jet první</a:t>
            </a:r>
            <a:r>
              <a:rPr lang="cs-CZ" baseline="0" dirty="0" smtClean="0"/>
              <a:t>. Porovnat se snímkem č. 5.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3192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Důležité</a:t>
            </a:r>
            <a:r>
              <a:rPr lang="cs-CZ" baseline="0" dirty="0" smtClean="0"/>
              <a:t> jsou i dodatkové tabulky. Dej přednost v jízdě tramvaji neznamená, že musíme dát přednost v jízdě i jiným vozidlům.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654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00994-2A4E-4CC5-AC86-4EB0E656B21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C77A6-A4E2-4C3F-A0A0-8376937776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984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00994-2A4E-4CC5-AC86-4EB0E656B21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C77A6-A4E2-4C3F-A0A0-8376937776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58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00994-2A4E-4CC5-AC86-4EB0E656B21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C77A6-A4E2-4C3F-A0A0-8376937776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447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00994-2A4E-4CC5-AC86-4EB0E656B21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C77A6-A4E2-4C3F-A0A0-8376937776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770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00994-2A4E-4CC5-AC86-4EB0E656B21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C77A6-A4E2-4C3F-A0A0-8376937776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08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00994-2A4E-4CC5-AC86-4EB0E656B21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C77A6-A4E2-4C3F-A0A0-8376937776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60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00994-2A4E-4CC5-AC86-4EB0E656B21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C77A6-A4E2-4C3F-A0A0-8376937776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86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00994-2A4E-4CC5-AC86-4EB0E656B21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C77A6-A4E2-4C3F-A0A0-8376937776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443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00994-2A4E-4CC5-AC86-4EB0E656B21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C77A6-A4E2-4C3F-A0A0-8376937776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777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00994-2A4E-4CC5-AC86-4EB0E656B21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C77A6-A4E2-4C3F-A0A0-8376937776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687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00994-2A4E-4CC5-AC86-4EB0E656B21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C77A6-A4E2-4C3F-A0A0-8376937776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493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600994-2A4E-4CC5-AC86-4EB0E656B210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C77A6-A4E2-4C3F-A0A0-8376937776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008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.jpe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.jpg"/><Relationship Id="rId11" Type="http://schemas.microsoft.com/office/2007/relationships/hdphoto" Target="../media/hdphoto3.wdp"/><Relationship Id="rId5" Type="http://schemas.microsoft.com/office/2007/relationships/hdphoto" Target="../media/hdphoto1.wdp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Dopravn%C3%AD_zna%C4%8Den%C3%AD_v_%C4%8Cesku&amp;oldid=790618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1705163"/>
              </p:ext>
            </p:extLst>
          </p:nvPr>
        </p:nvGraphicFramePr>
        <p:xfrm>
          <a:off x="1403648" y="1340768"/>
          <a:ext cx="6480720" cy="425548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 značky upravující přednost v jízdě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05/2012</a:t>
                      </a:r>
                    </a:p>
                    <a:p>
                      <a:r>
                        <a:rPr lang="cs-CZ" dirty="0" smtClean="0"/>
                        <a:t>15.6.2012/3.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výchovy pro žáky 3. ročníku. Obsahuje vyobrazení a názvy značek upravujících přednost v jízdě podle </a:t>
            </a:r>
            <a:r>
              <a:rPr lang="cs-CZ" dirty="0" smtClean="0"/>
              <a:t>Vyhlášky </a:t>
            </a:r>
            <a:r>
              <a:rPr lang="cs-CZ" dirty="0" smtClean="0"/>
              <a:t>č. 30/2001 Sb. </a:t>
            </a:r>
          </a:p>
          <a:p>
            <a:pPr algn="just"/>
            <a:r>
              <a:rPr lang="cs-CZ" dirty="0" smtClean="0"/>
              <a:t>Prezentace obsahuje poznámky a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Upravující přednost v jízdě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74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939642">
            <a:off x="5226749" y="4477333"/>
            <a:ext cx="1239227" cy="18919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47382" y1="3500" x2="748" y2="47500"/>
                        <a14:foregroundMark x1="2494" y1="51250" x2="48379" y2="97750"/>
                        <a14:foregroundMark x1="51621" y1="96750" x2="99252" y2="49750"/>
                        <a14:foregroundMark x1="96509" y1="49000" x2="50125" y2="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0086" y="2877745"/>
            <a:ext cx="2058882" cy="205374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3008313" cy="116205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Dopravní značky upravující přednost v jízdě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2204864"/>
            <a:ext cx="3388660" cy="4104456"/>
          </a:xfrm>
        </p:spPr>
        <p:txBody>
          <a:bodyPr>
            <a:normAutofit/>
          </a:bodyPr>
          <a:lstStyle/>
          <a:p>
            <a:pPr algn="ctr"/>
            <a:endParaRPr lang="cs-CZ" sz="4000" i="1" dirty="0"/>
          </a:p>
          <a:p>
            <a:pPr algn="ctr"/>
            <a:r>
              <a:rPr lang="cs-CZ" sz="4000" i="1" dirty="0" smtClean="0"/>
              <a:t>Upravují průjezd křižovatkou.</a:t>
            </a:r>
            <a:endParaRPr lang="cs-CZ" sz="4000" i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676267">
            <a:off x="6554344" y="3977123"/>
            <a:ext cx="1913874" cy="1913874"/>
          </a:xfrm>
          <a:prstGeom prst="rect">
            <a:avLst/>
          </a:prstGeom>
        </p:spPr>
      </p:pic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49110">
            <a:off x="5922327" y="2403063"/>
            <a:ext cx="2054593" cy="2054593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500" r="100000">
                        <a14:foregroundMark x1="19250" y1="16750" x2="83000" y2="12250"/>
                        <a14:foregroundMark x1="83000" y1="12250" x2="83750" y2="82250"/>
                        <a14:foregroundMark x1="84250" y1="82750" x2="19000" y2="83750"/>
                        <a14:foregroundMark x1="19000" y1="83750" x2="19500" y2="15250"/>
                        <a14:foregroundMark x1="76000" y1="52750" x2="76000" y2="52750"/>
                        <a14:foregroundMark x1="76000" y1="52750" x2="19500" y2="17250"/>
                        <a14:foregroundMark x1="76500" y1="53500" x2="20000" y2="82250"/>
                        <a14:foregroundMark x1="47000" y1="35000" x2="23000" y2="73250"/>
                        <a14:foregroundMark x1="48000" y1="34750" x2="48000" y2="66750"/>
                        <a14:foregroundMark x1="35500" y1="56000" x2="19000" y2="17750"/>
                        <a14:foregroundMark x1="34750" y1="53750" x2="49500" y2="67000"/>
                        <a14:foregroundMark x1="57000" y1="64500" x2="52750" y2="83250"/>
                        <a14:foregroundMark x1="70500" y1="55750" x2="82500" y2="80750"/>
                        <a14:foregroundMark x1="55250" y1="83250" x2="78000" y2="65000"/>
                        <a14:foregroundMark x1="62000" y1="42250" x2="81750" y2="13000"/>
                        <a14:foregroundMark x1="71500" y1="30000" x2="83750" y2="49250"/>
                        <a14:foregroundMark x1="50000" y1="16750" x2="65500" y2="66250"/>
                        <a14:foregroundMark x1="69750" y1="14250" x2="53750" y2="40750"/>
                        <a14:foregroundMark x1="49000" y1="17000" x2="32500" y2="42500"/>
                        <a14:foregroundMark x1="35750" y1="21000" x2="35750" y2="21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44446">
            <a:off x="6494532" y="1038410"/>
            <a:ext cx="2097359" cy="20973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1538" r="100000">
                        <a14:foregroundMark x1="55604" y1="4500" x2="99341" y2="94000"/>
                        <a14:foregroundMark x1="50330" y1="4000" x2="1538" y2="94000"/>
                        <a14:foregroundMark x1="3516" y1="96500" x2="99341" y2="97500"/>
                        <a14:foregroundMark x1="44615" y1="79250" x2="44615" y2="79250"/>
                        <a14:foregroundMark x1="44615" y1="79250" x2="44615" y2="79250"/>
                        <a14:foregroundMark x1="47912" y1="54750" x2="47912" y2="54750"/>
                        <a14:foregroundMark x1="47912" y1="54750" x2="47912" y2="54750"/>
                        <a14:foregroundMark x1="51429" y1="32000" x2="51429" y2="32000"/>
                        <a14:foregroundMark x1="51429" y1="32000" x2="51429" y2="32000"/>
                        <a14:foregroundMark x1="65934" y1="27750" x2="9451" y2="80250"/>
                        <a14:foregroundMark x1="32527" y1="34500" x2="68352" y2="99750"/>
                        <a14:foregroundMark x1="32967" y1="69750" x2="32967" y2="69750"/>
                        <a14:foregroundMark x1="32967" y1="69750" x2="80879" y2="54750"/>
                        <a14:foregroundMark x1="24176" y1="49250" x2="50989" y2="96500"/>
                        <a14:foregroundMark x1="30989" y1="77750" x2="30989" y2="77750"/>
                        <a14:foregroundMark x1="36703" y1="76500" x2="12967" y2="91500"/>
                        <a14:foregroundMark x1="64396" y1="26500" x2="39780" y2="26000"/>
                        <a14:foregroundMark x1="54725" y1="14000" x2="54725" y2="14000"/>
                        <a14:foregroundMark x1="54725" y1="14000" x2="54725" y2="14000"/>
                        <a14:foregroundMark x1="47033" y1="18500" x2="47033" y2="18500"/>
                        <a14:foregroundMark x1="47033" y1="18500" x2="47033" y2="18500"/>
                        <a14:foregroundMark x1="47033" y1="18500" x2="47033" y2="18500"/>
                        <a14:foregroundMark x1="26154" y1="75250" x2="26154" y2="75250"/>
                        <a14:foregroundMark x1="26154" y1="75250" x2="26154" y2="75250"/>
                        <a14:foregroundMark x1="54505" y1="34000" x2="54505" y2="34000"/>
                        <a14:foregroundMark x1="54505" y1="34000" x2="54505" y2="34000"/>
                        <a14:foregroundMark x1="64176" y1="21000" x2="38242" y2="41750"/>
                        <a14:foregroundMark x1="71429" y1="42250" x2="41758" y2="60000"/>
                        <a14:foregroundMark x1="86374" y1="69000" x2="60220" y2="86500"/>
                        <a14:foregroundMark x1="61538" y1="86500" x2="43077" y2="85500"/>
                        <a14:foregroundMark x1="71868" y1="57000" x2="65275" y2="88250"/>
                        <a14:foregroundMark x1="64615" y1="68000" x2="64615" y2="68000"/>
                        <a14:foregroundMark x1="63736" y1="68500" x2="63736" y2="68500"/>
                        <a14:foregroundMark x1="41538" y1="15500" x2="41538" y2="15500"/>
                        <a14:foregroundMark x1="41538" y1="15500" x2="41538" y2="15500"/>
                        <a14:foregroundMark x1="46593" y1="3750" x2="46593" y2="3750"/>
                        <a14:foregroundMark x1="46593" y1="3750" x2="46593" y2="3750"/>
                        <a14:foregroundMark x1="47912" y1="2500" x2="12088" y2="70500"/>
                        <a14:foregroundMark x1="4615" y1="97500" x2="41978" y2="99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567984">
            <a:off x="4664430" y="1331812"/>
            <a:ext cx="1895871" cy="1666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92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Dopravní značky upravující přednost v jízdě jsou různobarevné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Křižovatka s vedlejší pozemní komunikací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223" y="2818588"/>
            <a:ext cx="3030141" cy="266386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932040" y="1556792"/>
            <a:ext cx="4041775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Přednost před protijedoucími vozidly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0247" y="2708921"/>
            <a:ext cx="2957264" cy="2957264"/>
          </a:xfrm>
        </p:spPr>
      </p:pic>
    </p:spTree>
    <p:extLst>
      <p:ext uri="{BB962C8B-B14F-4D97-AF65-F5344CB8AC3E}">
        <p14:creationId xmlns:p14="http://schemas.microsoft.com/office/powerpoint/2010/main" val="265441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Mají také různé tvary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Hlavní pozemní komunikace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223" y="2639226"/>
            <a:ext cx="3030141" cy="302258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Stůj, dej přednost v jízdě!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0247" y="2634853"/>
            <a:ext cx="3031331" cy="3031331"/>
          </a:xfrm>
        </p:spPr>
      </p:pic>
    </p:spTree>
    <p:extLst>
      <p:ext uri="{BB962C8B-B14F-4D97-AF65-F5344CB8AC3E}">
        <p14:creationId xmlns:p14="http://schemas.microsoft.com/office/powerpoint/2010/main" val="1639257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Některé jsou navíc </a:t>
            </a:r>
            <a:r>
              <a:rPr lang="cs-CZ" sz="4000" b="1" dirty="0" smtClean="0">
                <a:solidFill>
                  <a:srgbClr val="FF0000"/>
                </a:solidFill>
              </a:rPr>
              <a:t>černě </a:t>
            </a:r>
            <a:r>
              <a:rPr lang="cs-CZ" sz="4000" b="1" dirty="0" smtClean="0">
                <a:solidFill>
                  <a:srgbClr val="FF0000"/>
                </a:solidFill>
              </a:rPr>
              <a:t>přeškrtnuté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043608" y="2204864"/>
            <a:ext cx="3346704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Konec hlavní pozemní komunikace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343" y="3140968"/>
            <a:ext cx="2576578" cy="258303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76056" y="2276872"/>
            <a:ext cx="3346704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Přednost protijedoucích vozidel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140968"/>
            <a:ext cx="2537519" cy="2537519"/>
          </a:xfrm>
        </p:spPr>
      </p:pic>
    </p:spTree>
    <p:extLst>
      <p:ext uri="{BB962C8B-B14F-4D97-AF65-F5344CB8AC3E}">
        <p14:creationId xmlns:p14="http://schemas.microsoft.com/office/powerpoint/2010/main" val="3003179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971600" y="908720"/>
            <a:ext cx="3346704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Dej přednost v jízdě!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132856"/>
            <a:ext cx="2862318" cy="251080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220072" y="1052736"/>
            <a:ext cx="3346704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Dej přednost v jízdě tramvaji!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0127" y="2060848"/>
            <a:ext cx="2932313" cy="4476816"/>
          </a:xfrm>
        </p:spPr>
      </p:pic>
    </p:spTree>
    <p:extLst>
      <p:ext uri="{BB962C8B-B14F-4D97-AF65-F5344CB8AC3E}">
        <p14:creationId xmlns:p14="http://schemas.microsoft.com/office/powerpoint/2010/main" val="122432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522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dopravních značek jsou obrazovou </a:t>
            </a:r>
            <a:r>
              <a:rPr lang="cs-CZ"/>
              <a:t>přílohou </a:t>
            </a:r>
            <a:r>
              <a:rPr lang="cs-CZ" smtClean="0"/>
              <a:t>Vyhlášky </a:t>
            </a:r>
            <a:r>
              <a:rPr lang="cs-CZ" dirty="0"/>
              <a:t>č. 30/2001 Sb. a jsou staženy z:</a:t>
            </a:r>
          </a:p>
          <a:p>
            <a:r>
              <a:rPr lang="cs-CZ" i="1" dirty="0"/>
              <a:t>Wikipedie: Otevřená encyklopedie: Dopravní značení v Česku</a:t>
            </a:r>
            <a:r>
              <a:rPr lang="cs-CZ" dirty="0"/>
              <a:t> [online]. c2012 [citováno 14. </a:t>
            </a:r>
            <a:r>
              <a:rPr lang="cs-CZ" dirty="0" smtClean="0"/>
              <a:t>4. </a:t>
            </a:r>
            <a:r>
              <a:rPr lang="cs-CZ" dirty="0"/>
              <a:t>2012]. Dostupný z WWW: &lt;</a:t>
            </a:r>
            <a:r>
              <a:rPr lang="cs-CZ" dirty="0">
                <a:hlinkClick r:id="rId2"/>
              </a:rPr>
              <a:t>http://cs.wikipedia.org/w/</a:t>
            </a:r>
            <a:r>
              <a:rPr lang="cs-CZ" dirty="0" err="1">
                <a:hlinkClick r:id="rId2"/>
              </a:rPr>
              <a:t>index.php?title</a:t>
            </a:r>
            <a:r>
              <a:rPr lang="cs-CZ" dirty="0">
                <a:hlinkClick r:id="rId2"/>
              </a:rPr>
              <a:t>=Dopravn%C3%AD_zna%C4%8Den%C3%AD_v_%C4%8Cesku&amp;oldid=7906188</a:t>
            </a:r>
            <a:r>
              <a:rPr lang="cs-CZ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321</Words>
  <Application>Microsoft Office PowerPoint</Application>
  <PresentationFormat>Předvádění na obrazovce (4:3)</PresentationFormat>
  <Paragraphs>47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Dopravní značky</vt:lpstr>
      <vt:lpstr>Dopravní značky upravující přednost v jízdě</vt:lpstr>
      <vt:lpstr>Dopravní značky upravující přednost v jízdě jsou různobarevné</vt:lpstr>
      <vt:lpstr>Mají také různé tvary</vt:lpstr>
      <vt:lpstr>Některé jsou navíc černě přeškrtnuté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7</cp:revision>
  <dcterms:created xsi:type="dcterms:W3CDTF">2012-07-11T07:51:09Z</dcterms:created>
  <dcterms:modified xsi:type="dcterms:W3CDTF">2012-10-25T10:40:18Z</dcterms:modified>
</cp:coreProperties>
</file>