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59" r:id="rId3"/>
    <p:sldId id="261" r:id="rId4"/>
    <p:sldId id="260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647" autoAdjust="0"/>
  </p:normalViewPr>
  <p:slideViewPr>
    <p:cSldViewPr>
      <p:cViewPr varScale="1">
        <p:scale>
          <a:sx n="70" d="100"/>
          <a:sy n="70" d="100"/>
        </p:scale>
        <p:origin x="-63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FEF812-25E0-4885-A14E-E5EF514706C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0379A2-D292-4E18-8F49-B02F1E2AC47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0F4D5B-EDD3-4BD9-B4D0-92F9C055E075}" type="presOf" srcId="{D8197B8C-B260-4A16-BDF4-0947B075E274}" destId="{5A5FFA88-C948-4069-8E93-59FA12366E83}" srcOrd="1" destOrd="0" presId="urn:microsoft.com/office/officeart/2005/8/layout/target3"/>
    <dgm:cxn modelId="{E9E7C696-E6F1-4E67-9CCE-5CADCD546BA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1441C-C626-4825-BC38-E7BDFD044BE4}" type="presOf" srcId="{D1B46980-6531-4606-95E6-44980827E919}" destId="{2BE915AB-18AA-4053-B92C-3BFC9ED204BB}" srcOrd="1" destOrd="0" presId="urn:microsoft.com/office/officeart/2005/8/layout/target3"/>
    <dgm:cxn modelId="{35BB3109-DBF4-42BA-8DE9-E27115DEC968}" type="presOf" srcId="{757F3AB3-0718-4624-B441-E567A8F0AB56}" destId="{333A1088-737F-45CB-B68E-254E46348037}" srcOrd="0" destOrd="0" presId="urn:microsoft.com/office/officeart/2005/8/layout/target3"/>
    <dgm:cxn modelId="{1F9E30CF-8563-4A15-BD12-6AEF0E9C8453}" type="presOf" srcId="{D8197B8C-B260-4A16-BDF4-0947B075E274}" destId="{25B08C86-7E15-44DC-BE7F-FFB55DD49D12}" srcOrd="0" destOrd="0" presId="urn:microsoft.com/office/officeart/2005/8/layout/target3"/>
    <dgm:cxn modelId="{822F2609-D2A7-466C-A5D0-66F00DA17DF9}" type="presOf" srcId="{D1D4F407-5343-4D3F-B5B9-D407B03CAEB4}" destId="{D005CE8C-CC26-4C3E-AC11-E15060ECD759}" srcOrd="0" destOrd="0" presId="urn:microsoft.com/office/officeart/2005/8/layout/target3"/>
    <dgm:cxn modelId="{D265F373-3A67-47A6-8465-F39F73CA93F8}" type="presOf" srcId="{4C35D32F-0EAB-4CD7-82EE-45574DC2A586}" destId="{8BEBB6EC-1DAA-4CAC-8A25-BC0FCBD5DBD5}" srcOrd="0" destOrd="0" presId="urn:microsoft.com/office/officeart/2005/8/layout/target3"/>
    <dgm:cxn modelId="{F7F72D23-665A-418D-A308-5D3EAB74FC03}" type="presOf" srcId="{4C35D32F-0EAB-4CD7-82EE-45574DC2A586}" destId="{890E4F0B-2866-4A3F-A3C7-2A14B1797930}" srcOrd="1" destOrd="0" presId="urn:microsoft.com/office/officeart/2005/8/layout/target3"/>
    <dgm:cxn modelId="{787866A1-6074-46D6-8B27-59DBBA1239C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81121E-53A1-4A29-A0DF-E0552248295A}" type="presParOf" srcId="{333A1088-737F-45CB-B68E-254E46348037}" destId="{F5ABB229-8D3B-4694-996A-96F23CF14429}" srcOrd="0" destOrd="0" presId="urn:microsoft.com/office/officeart/2005/8/layout/target3"/>
    <dgm:cxn modelId="{C16C59DF-817A-4387-A1C8-03191314E564}" type="presParOf" srcId="{333A1088-737F-45CB-B68E-254E46348037}" destId="{F41139FD-01EE-4571-8B17-4FB00FC51163}" srcOrd="1" destOrd="0" presId="urn:microsoft.com/office/officeart/2005/8/layout/target3"/>
    <dgm:cxn modelId="{C7455A6A-94BC-4C27-8B3F-9120010A3CBC}" type="presParOf" srcId="{333A1088-737F-45CB-B68E-254E46348037}" destId="{D005CE8C-CC26-4C3E-AC11-E15060ECD759}" srcOrd="2" destOrd="0" presId="urn:microsoft.com/office/officeart/2005/8/layout/target3"/>
    <dgm:cxn modelId="{F1228B20-3FC3-4431-A9FF-B2C9B8B0A584}" type="presParOf" srcId="{333A1088-737F-45CB-B68E-254E46348037}" destId="{2C702D82-9B77-49B7-9568-BB8EB47C3372}" srcOrd="3" destOrd="0" presId="urn:microsoft.com/office/officeart/2005/8/layout/target3"/>
    <dgm:cxn modelId="{74837E02-C8C6-4327-869A-D7C8AE0849E9}" type="presParOf" srcId="{333A1088-737F-45CB-B68E-254E46348037}" destId="{A52A0455-90FF-4808-ABD0-F02540D31D5A}" srcOrd="4" destOrd="0" presId="urn:microsoft.com/office/officeart/2005/8/layout/target3"/>
    <dgm:cxn modelId="{64ED6B19-70CD-42B4-B070-120749D0CA0E}" type="presParOf" srcId="{333A1088-737F-45CB-B68E-254E46348037}" destId="{6140AFEC-043D-4C43-A2F9-D0F5331DF3A3}" srcOrd="5" destOrd="0" presId="urn:microsoft.com/office/officeart/2005/8/layout/target3"/>
    <dgm:cxn modelId="{C2D930A1-B9B8-4019-B0FA-B00F6928B8AA}" type="presParOf" srcId="{333A1088-737F-45CB-B68E-254E46348037}" destId="{9358AC05-5D7D-4327-9F80-1AD486AEA664}" srcOrd="6" destOrd="0" presId="urn:microsoft.com/office/officeart/2005/8/layout/target3"/>
    <dgm:cxn modelId="{60E01785-250F-4FCA-AC51-09155B606C69}" type="presParOf" srcId="{333A1088-737F-45CB-B68E-254E46348037}" destId="{313FC574-E1CD-4FB4-B054-0B805CE0447D}" srcOrd="7" destOrd="0" presId="urn:microsoft.com/office/officeart/2005/8/layout/target3"/>
    <dgm:cxn modelId="{5D0DB976-A3B6-4A07-A451-C9D697B5DF3E}" type="presParOf" srcId="{333A1088-737F-45CB-B68E-254E46348037}" destId="{619D679B-A015-4ECF-8348-D1034C574F40}" srcOrd="8" destOrd="0" presId="urn:microsoft.com/office/officeart/2005/8/layout/target3"/>
    <dgm:cxn modelId="{145995F4-BE87-4921-856B-4AA003F761A8}" type="presParOf" srcId="{333A1088-737F-45CB-B68E-254E46348037}" destId="{322283A8-4A27-4CDA-BAE3-F381106A9174}" srcOrd="9" destOrd="0" presId="urn:microsoft.com/office/officeart/2005/8/layout/target3"/>
    <dgm:cxn modelId="{F3B932F9-46FA-48FD-993E-CFD1CFF1C08C}" type="presParOf" srcId="{333A1088-737F-45CB-B68E-254E46348037}" destId="{FFC9F71D-1B4F-4AD9-A4A6-86ADEFC8AF5C}" srcOrd="10" destOrd="0" presId="urn:microsoft.com/office/officeart/2005/8/layout/target3"/>
    <dgm:cxn modelId="{4606678F-8640-442C-B7A4-22F916EC28E9}" type="presParOf" srcId="{333A1088-737F-45CB-B68E-254E46348037}" destId="{25B08C86-7E15-44DC-BE7F-FFB55DD49D12}" srcOrd="11" destOrd="0" presId="urn:microsoft.com/office/officeart/2005/8/layout/target3"/>
    <dgm:cxn modelId="{E58D1ECB-8D79-446C-9B35-02FFEBF56707}" type="presParOf" srcId="{333A1088-737F-45CB-B68E-254E46348037}" destId="{76644BE8-9D7C-4C09-B250-3D10AF48CBB7}" srcOrd="12" destOrd="0" presId="urn:microsoft.com/office/officeart/2005/8/layout/target3"/>
    <dgm:cxn modelId="{80233A76-23C5-470E-9791-17B7BB9C1431}" type="presParOf" srcId="{333A1088-737F-45CB-B68E-254E46348037}" destId="{EE85B701-7295-41C0-BA7A-34D3756A2AE6}" srcOrd="13" destOrd="0" presId="urn:microsoft.com/office/officeart/2005/8/layout/target3"/>
    <dgm:cxn modelId="{99795B5B-6B85-4ED9-B2F2-8FF46E710FA0}" type="presParOf" srcId="{333A1088-737F-45CB-B68E-254E46348037}" destId="{8BEBB6EC-1DAA-4CAC-8A25-BC0FCBD5DBD5}" srcOrd="14" destOrd="0" presId="urn:microsoft.com/office/officeart/2005/8/layout/target3"/>
    <dgm:cxn modelId="{C7AB7F81-39DA-4088-B557-167BEB0F9F61}" type="presParOf" srcId="{333A1088-737F-45CB-B68E-254E46348037}" destId="{AED2198E-93D5-4001-81B4-73124B309672}" srcOrd="15" destOrd="0" presId="urn:microsoft.com/office/officeart/2005/8/layout/target3"/>
    <dgm:cxn modelId="{76E99CD2-B3E6-4EBD-94AA-845ADEEFFFC9}" type="presParOf" srcId="{333A1088-737F-45CB-B68E-254E46348037}" destId="{2BE915AB-18AA-4053-B92C-3BFC9ED204BB}" srcOrd="16" destOrd="0" presId="urn:microsoft.com/office/officeart/2005/8/layout/target3"/>
    <dgm:cxn modelId="{0D3D7164-9B29-44BF-872D-B75C2C50F307}" type="presParOf" srcId="{333A1088-737F-45CB-B68E-254E46348037}" destId="{6BB5E863-4638-4E1D-BFDE-399D028AC4ED}" srcOrd="17" destOrd="0" presId="urn:microsoft.com/office/officeart/2005/8/layout/target3"/>
    <dgm:cxn modelId="{6D89BEF1-797A-478C-A886-AB43D0E9028F}" type="presParOf" srcId="{333A1088-737F-45CB-B68E-254E46348037}" destId="{5A5FFA88-C948-4069-8E93-59FA12366E83}" srcOrd="18" destOrd="0" presId="urn:microsoft.com/office/officeart/2005/8/layout/target3"/>
    <dgm:cxn modelId="{2198FCC6-B392-4B7E-A595-150D130AA19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DFC2F-1D09-457B-870B-1EFCD1C047CC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89409-7E71-4249-9BBD-0235491D2B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54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třídu Trouba, která má proměnné instance -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prikon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pocFunkci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pro všechny instance nastavte počáteční hodnotu proměnné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pocFunkci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= 2. Dále vytvořte proměnnou třídy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cenakWh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která bude obsahovat aktuální cenu 1 kWh.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Konstruktor bude mít parametr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prikon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setter pro hodnotu proměnné cena tak, aby se zapisovala pouze cena z intervalu 4-5. Pokud uživatel napíše cenu mimo tento rozsah, program mu oznámí že je mimo interval.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getter pro hodnotu statické proměnné cena tak, aby byla v návratové hodnotě metody.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setter proměnné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pocFunkci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hodnota bude předávána jako parametr funkce s názvem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podFukce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Pokud bude zadána hodnota menší než 3 zůstane hodnota nezměněna a vypíše se chybové hlášení.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metodu </a:t>
            </a:r>
            <a:r>
              <a:rPr lang="cs-CZ" sz="9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cenaPeceni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 celočíselným parametrem parametrem doba v minutách. Návratová hodnota bude obsahovat cenu spotřebovaného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el.proudu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korunách.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dvě instance třídy Trouba </a:t>
            </a:r>
            <a:r>
              <a:rPr lang="cs-CZ" sz="9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nova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 </a:t>
            </a:r>
            <a:r>
              <a:rPr lang="cs-CZ" sz="9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Stará trouba má 1 funkci a příkon 1,12 kW za hodinu. Nová trouba má 8 funkcí a příkon 0,87 kW za hodinu.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Porovnejte náklady na upečení koláče v obou troubách, když doba pečení je 42 minut.</a:t>
            </a:r>
          </a:p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třídu Trouba, která má proměnné instance -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prikon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pocFunkci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pro všechny instance nastavte počáteční hodnotu proměnné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pocFunkci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= 2. Dále vytvořte proměnnou třídy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cenakWh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která bude obsahovat aktuální cenu 1 kWh.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Konstruktor bude mít parametr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prikon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setter pro hodnotu proměnné cena tak, aby se zapisovala pouze cena z intervalu 4-5. Pokud uživatel napíše cenu mimo tento rozsah, program mu oznámí že je mimo interval.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getter pro hodnotu statické proměnné cena tak, aby byla v návratové hodnotě metody.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setter proměnné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pocFunkci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hodnota bude předávána jako parametr funkce s názvem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podFukce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Pokud bude zadána hodnota menší než 3 zůstane hodnota nezměněna a vypíše se chybové hlášení.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metodu </a:t>
            </a:r>
            <a:r>
              <a:rPr lang="cs-CZ" sz="9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cenaPeceni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 celočíselným parametrem parametrem doba v minutách. Návratová hodnota bude obsahovat cenu spotřebovaného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el.proudu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korunách.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dvě instance třídy Trouba </a:t>
            </a:r>
            <a:r>
              <a:rPr lang="cs-CZ" sz="9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nova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 </a:t>
            </a:r>
            <a:r>
              <a:rPr lang="cs-CZ" sz="9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Stará trouba má 1 funkci a příkon 1,12 kW za hodinu. Nová trouba má 8 funkcí a příkon 0,87 kW za hodinu.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Porovnejte náklady na upečení koláče v obou troubách, když doba pečení je 42 minut.</a:t>
            </a:r>
          </a:p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89409-7E71-4249-9BBD-0235491D2BD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75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89409-7E71-4249-9BBD-0235491D2BD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7567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89409-7E71-4249-9BBD-0235491D2BD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7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589409-7E71-4249-9BBD-0235491D2BD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756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0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4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6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43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1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2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975817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32656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3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2461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Použití </a:t>
            </a:r>
            <a:r>
              <a:rPr lang="cs-CZ" dirty="0" err="1" smtClean="0">
                <a:solidFill>
                  <a:prstClr val="white"/>
                </a:solidFill>
              </a:rPr>
              <a:t>this</a:t>
            </a:r>
            <a:r>
              <a:rPr lang="cs-CZ" dirty="0" smtClean="0">
                <a:solidFill>
                  <a:prstClr val="white"/>
                </a:solidFill>
              </a:rPr>
              <a:t>, </a:t>
            </a:r>
            <a:r>
              <a:rPr lang="cs-CZ" dirty="0" err="1" smtClean="0">
                <a:solidFill>
                  <a:prstClr val="white"/>
                </a:solidFill>
              </a:rPr>
              <a:t>get</a:t>
            </a:r>
            <a:r>
              <a:rPr lang="cs-CZ" dirty="0" smtClean="0">
                <a:solidFill>
                  <a:prstClr val="white"/>
                </a:solidFill>
              </a:rPr>
              <a:t> a set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0166" y="908720"/>
            <a:ext cx="39509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class</a:t>
            </a:r>
            <a:r>
              <a:rPr lang="cs-CZ" dirty="0">
                <a:solidFill>
                  <a:schemeClr val="bg1"/>
                </a:solidFill>
              </a:rPr>
              <a:t> Trouba</a:t>
            </a:r>
            <a:r>
              <a:rPr lang="cs-CZ" dirty="0" smtClean="0">
                <a:solidFill>
                  <a:schemeClr val="bg1"/>
                </a:solidFill>
              </a:rPr>
              <a:t>  </a:t>
            </a:r>
            <a:r>
              <a:rPr lang="en-US" dirty="0">
                <a:solidFill>
                  <a:schemeClr val="bg1"/>
                </a:solidFill>
              </a:rPr>
              <a:t>{</a:t>
            </a:r>
            <a:endParaRPr lang="cs-CZ" dirty="0">
              <a:solidFill>
                <a:schemeClr val="bg1"/>
              </a:solidFill>
            </a:endParaRPr>
          </a:p>
          <a:p>
            <a:pPr indent="360363"/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private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static double </a:t>
            </a:r>
            <a:r>
              <a:rPr lang="cs-CZ" dirty="0" err="1">
                <a:solidFill>
                  <a:schemeClr val="bg1"/>
                </a:solidFill>
              </a:rPr>
              <a:t>cenakWh</a:t>
            </a:r>
            <a:r>
              <a:rPr lang="cs-CZ" dirty="0">
                <a:solidFill>
                  <a:schemeClr val="bg1"/>
                </a:solidFill>
              </a:rPr>
              <a:t> = 0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indent="355600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public double </a:t>
            </a:r>
            <a:r>
              <a:rPr lang="cs-CZ" dirty="0" err="1">
                <a:solidFill>
                  <a:schemeClr val="bg1"/>
                </a:solidFill>
              </a:rPr>
              <a:t>prikon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indent="355600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private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int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pocFunkci</a:t>
            </a:r>
            <a:r>
              <a:rPr lang="cs-CZ" dirty="0">
                <a:solidFill>
                  <a:schemeClr val="bg1"/>
                </a:solidFill>
              </a:rPr>
              <a:t> = 2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11560" y="2560258"/>
            <a:ext cx="30809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Trouba(double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prikon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cs-CZ" dirty="0">
                <a:solidFill>
                  <a:schemeClr val="bg1"/>
                </a:solidFill>
              </a:rPr>
              <a:t>{ </a:t>
            </a:r>
            <a:endParaRPr lang="cs-CZ" dirty="0" smtClean="0">
              <a:solidFill>
                <a:schemeClr val="bg1"/>
              </a:solidFill>
            </a:endParaRPr>
          </a:p>
          <a:p>
            <a:pPr indent="263525"/>
            <a:r>
              <a:rPr lang="cs-CZ" dirty="0" err="1" smtClean="0">
                <a:solidFill>
                  <a:schemeClr val="bg1"/>
                </a:solidFill>
              </a:rPr>
              <a:t>this.prikon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>
                <a:solidFill>
                  <a:schemeClr val="bg1"/>
                </a:solidFill>
              </a:rPr>
              <a:t>prikon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3657798"/>
            <a:ext cx="719164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static </a:t>
            </a:r>
            <a:r>
              <a:rPr lang="cs-CZ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void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setCena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indent="27146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("Aktuální cena 1 kWh</a:t>
            </a:r>
            <a:r>
              <a:rPr lang="cs-CZ" dirty="0" smtClean="0">
                <a:solidFill>
                  <a:schemeClr val="bg1"/>
                </a:solidFill>
              </a:rPr>
              <a:t>.");</a:t>
            </a:r>
          </a:p>
          <a:p>
            <a:pPr indent="27146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double cena = </a:t>
            </a:r>
            <a:r>
              <a:rPr lang="cs-CZ" dirty="0" err="1">
                <a:solidFill>
                  <a:schemeClr val="bg1"/>
                </a:solidFill>
              </a:rPr>
              <a:t>double.Parse</a:t>
            </a:r>
            <a:r>
              <a:rPr lang="cs-CZ" dirty="0">
                <a:solidFill>
                  <a:schemeClr val="bg1"/>
                </a:solidFill>
              </a:rPr>
              <a:t>(</a:t>
            </a:r>
            <a:r>
              <a:rPr lang="cs-CZ" dirty="0" err="1">
                <a:solidFill>
                  <a:schemeClr val="bg1"/>
                </a:solidFill>
              </a:rPr>
              <a:t>Console.ReadLine</a:t>
            </a:r>
            <a:r>
              <a:rPr lang="cs-CZ" dirty="0" smtClean="0">
                <a:solidFill>
                  <a:schemeClr val="bg1"/>
                </a:solidFill>
              </a:rPr>
              <a:t>());</a:t>
            </a:r>
          </a:p>
          <a:p>
            <a:pPr indent="27146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if</a:t>
            </a:r>
            <a:r>
              <a:rPr lang="cs-CZ" dirty="0">
                <a:solidFill>
                  <a:schemeClr val="bg1"/>
                </a:solidFill>
              </a:rPr>
              <a:t> (cena &gt;4 &amp;&amp; cena&lt;5) </a:t>
            </a:r>
            <a:endParaRPr lang="cs-CZ" dirty="0" smtClean="0">
              <a:solidFill>
                <a:schemeClr val="bg1"/>
              </a:solidFill>
            </a:endParaRPr>
          </a:p>
          <a:p>
            <a:pPr indent="542925"/>
            <a:r>
              <a:rPr lang="cs-CZ" dirty="0" err="1" smtClean="0">
                <a:solidFill>
                  <a:schemeClr val="bg1"/>
                </a:solidFill>
              </a:rPr>
              <a:t>cenakWh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= cena; </a:t>
            </a:r>
            <a:endParaRPr lang="cs-CZ" dirty="0" smtClean="0">
              <a:solidFill>
                <a:schemeClr val="bg1"/>
              </a:solidFill>
            </a:endParaRPr>
          </a:p>
          <a:p>
            <a:pPr indent="360363"/>
            <a:r>
              <a:rPr lang="cs-CZ" dirty="0" err="1" smtClean="0">
                <a:solidFill>
                  <a:schemeClr val="bg1"/>
                </a:solidFill>
              </a:rPr>
              <a:t>else</a:t>
            </a:r>
            <a:endParaRPr lang="cs-CZ" dirty="0" smtClean="0">
              <a:solidFill>
                <a:schemeClr val="bg1"/>
              </a:solidFill>
            </a:endParaRPr>
          </a:p>
          <a:p>
            <a:pPr indent="542925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("Aktuální cena není mezi 4,00 a 5,00 korunami.");</a:t>
            </a:r>
          </a:p>
        </p:txBody>
      </p:sp>
    </p:spTree>
    <p:extLst>
      <p:ext uri="{BB962C8B-B14F-4D97-AF65-F5344CB8AC3E}">
        <p14:creationId xmlns:p14="http://schemas.microsoft.com/office/powerpoint/2010/main" val="331475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" grpId="0" build="p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522792" y="980728"/>
            <a:ext cx="31504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static double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getCena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en-US" b="1" dirty="0">
                <a:solidFill>
                  <a:schemeClr val="bg1"/>
                </a:solidFill>
              </a:rPr>
              <a:t>{ </a:t>
            </a:r>
            <a:endParaRPr lang="cs-CZ" b="1" dirty="0" smtClean="0">
              <a:solidFill>
                <a:schemeClr val="bg1"/>
              </a:solidFill>
            </a:endParaRPr>
          </a:p>
          <a:p>
            <a:pPr indent="179388"/>
            <a:r>
              <a:rPr lang="en-US" dirty="0" smtClean="0">
                <a:solidFill>
                  <a:schemeClr val="bg1"/>
                </a:solidFill>
              </a:rPr>
              <a:t>return </a:t>
            </a:r>
            <a:r>
              <a:rPr lang="en-US" dirty="0" err="1">
                <a:solidFill>
                  <a:schemeClr val="bg1"/>
                </a:solidFill>
              </a:rPr>
              <a:t>cenakWh</a:t>
            </a:r>
            <a:r>
              <a:rPr lang="en-US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2792" y="2035877"/>
            <a:ext cx="600087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void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setFunkce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int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pocFunkci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indent="185738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if</a:t>
            </a:r>
            <a:r>
              <a:rPr lang="cs-CZ" dirty="0">
                <a:solidFill>
                  <a:schemeClr val="bg1"/>
                </a:solidFill>
              </a:rPr>
              <a:t> (</a:t>
            </a:r>
            <a:r>
              <a:rPr lang="cs-CZ" dirty="0" err="1">
                <a:solidFill>
                  <a:schemeClr val="bg1"/>
                </a:solidFill>
              </a:rPr>
              <a:t>pocFunkci</a:t>
            </a:r>
            <a:r>
              <a:rPr lang="cs-CZ" dirty="0">
                <a:solidFill>
                  <a:schemeClr val="bg1"/>
                </a:solidFill>
              </a:rPr>
              <a:t>&lt;=1</a:t>
            </a:r>
            <a:r>
              <a:rPr lang="cs-CZ" dirty="0" smtClean="0">
                <a:solidFill>
                  <a:schemeClr val="bg1"/>
                </a:solidFill>
              </a:rPr>
              <a:t>)</a:t>
            </a:r>
          </a:p>
          <a:p>
            <a:pPr indent="44291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("Trouba musí mít více než 2 funkce</a:t>
            </a:r>
            <a:r>
              <a:rPr lang="cs-CZ" dirty="0" smtClean="0">
                <a:solidFill>
                  <a:schemeClr val="bg1"/>
                </a:solidFill>
              </a:rPr>
              <a:t>.");</a:t>
            </a:r>
          </a:p>
          <a:p>
            <a:pPr indent="179388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else</a:t>
            </a:r>
            <a:endParaRPr lang="cs-CZ" dirty="0" smtClean="0">
              <a:solidFill>
                <a:schemeClr val="bg1"/>
              </a:solidFill>
            </a:endParaRPr>
          </a:p>
          <a:p>
            <a:pPr indent="44291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this.pocFunkci</a:t>
            </a:r>
            <a:r>
              <a:rPr lang="cs-CZ" dirty="0">
                <a:solidFill>
                  <a:schemeClr val="bg1"/>
                </a:solidFill>
              </a:rPr>
              <a:t> = </a:t>
            </a:r>
            <a:r>
              <a:rPr lang="cs-CZ" dirty="0" err="1">
                <a:solidFill>
                  <a:schemeClr val="bg1"/>
                </a:solidFill>
              </a:rPr>
              <a:t>pocFunkci</a:t>
            </a:r>
            <a:r>
              <a:rPr lang="cs-CZ" dirty="0">
                <a:solidFill>
                  <a:schemeClr val="bg1"/>
                </a:solidFill>
              </a:rPr>
              <a:t>; }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22792" y="3645024"/>
            <a:ext cx="38406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double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cenaPeceni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int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doba)</a:t>
            </a:r>
            <a:r>
              <a:rPr lang="cs-CZ" dirty="0">
                <a:solidFill>
                  <a:schemeClr val="bg1"/>
                </a:solidFill>
              </a:rPr>
              <a:t>{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cs-CZ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indent="179388"/>
            <a:r>
              <a:rPr lang="cs-CZ" dirty="0" smtClean="0">
                <a:solidFill>
                  <a:schemeClr val="bg1"/>
                </a:solidFill>
              </a:rPr>
              <a:t>return </a:t>
            </a:r>
            <a:r>
              <a:rPr lang="cs-CZ" dirty="0" err="1">
                <a:solidFill>
                  <a:schemeClr val="bg1"/>
                </a:solidFill>
              </a:rPr>
              <a:t>cenakWh</a:t>
            </a:r>
            <a:r>
              <a:rPr lang="cs-CZ" dirty="0">
                <a:solidFill>
                  <a:schemeClr val="bg1"/>
                </a:solidFill>
              </a:rPr>
              <a:t>/60 * </a:t>
            </a:r>
            <a:r>
              <a:rPr lang="cs-CZ" dirty="0" err="1">
                <a:solidFill>
                  <a:schemeClr val="bg1"/>
                </a:solidFill>
              </a:rPr>
              <a:t>prikon</a:t>
            </a:r>
            <a:r>
              <a:rPr lang="cs-CZ" dirty="0">
                <a:solidFill>
                  <a:schemeClr val="bg1"/>
                </a:solidFill>
              </a:rPr>
              <a:t> * doba;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39101" y="292586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3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292586"/>
            <a:ext cx="2461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Použití </a:t>
            </a:r>
            <a:r>
              <a:rPr lang="cs-CZ" dirty="0" err="1" smtClean="0">
                <a:solidFill>
                  <a:prstClr val="white"/>
                </a:solidFill>
              </a:rPr>
              <a:t>this</a:t>
            </a:r>
            <a:r>
              <a:rPr lang="cs-CZ" dirty="0" smtClean="0">
                <a:solidFill>
                  <a:prstClr val="white"/>
                </a:solidFill>
              </a:rPr>
              <a:t>, </a:t>
            </a:r>
            <a:r>
              <a:rPr lang="cs-CZ" dirty="0" err="1" smtClean="0">
                <a:solidFill>
                  <a:prstClr val="white"/>
                </a:solidFill>
              </a:rPr>
              <a:t>get</a:t>
            </a:r>
            <a:r>
              <a:rPr lang="cs-CZ" dirty="0" smtClean="0">
                <a:solidFill>
                  <a:prstClr val="white"/>
                </a:solidFill>
              </a:rPr>
              <a:t> a set</a:t>
            </a:r>
          </a:p>
        </p:txBody>
      </p:sp>
    </p:spTree>
    <p:extLst>
      <p:ext uri="{BB962C8B-B14F-4D97-AF65-F5344CB8AC3E}">
        <p14:creationId xmlns:p14="http://schemas.microsoft.com/office/powerpoint/2010/main" val="174501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0" grpId="0" build="p"/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78334" y="2386048"/>
            <a:ext cx="5210081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cs-CZ" kern="0" dirty="0" smtClean="0">
                <a:solidFill>
                  <a:sysClr val="window" lastClr="FFFFFF"/>
                </a:solidFill>
              </a:rPr>
              <a:t>1. Jaký je rozdíl mezi modifikátorem </a:t>
            </a:r>
            <a:r>
              <a:rPr lang="cs-CZ" kern="0" dirty="0" err="1" smtClean="0">
                <a:solidFill>
                  <a:sysClr val="window" lastClr="FFFFFF"/>
                </a:solidFill>
              </a:rPr>
              <a:t>private</a:t>
            </a:r>
            <a:r>
              <a:rPr lang="cs-CZ" kern="0" dirty="0" smtClean="0">
                <a:solidFill>
                  <a:sysClr val="window" lastClr="FFFFFF"/>
                </a:solidFill>
              </a:rPr>
              <a:t> a public? </a:t>
            </a:r>
            <a:endParaRPr lang="cs-CZ" kern="0" dirty="0">
              <a:solidFill>
                <a:sysClr val="window" lastClr="FFFFFF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423" y="2924944"/>
            <a:ext cx="7587985" cy="369332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kern="0" dirty="0" err="1" smtClean="0">
                <a:solidFill>
                  <a:sysClr val="windowText" lastClr="000000"/>
                </a:solidFill>
              </a:rPr>
              <a:t>Private</a:t>
            </a:r>
            <a:r>
              <a:rPr lang="cs-CZ" kern="0" dirty="0" smtClean="0">
                <a:solidFill>
                  <a:sysClr val="windowText" lastClr="000000"/>
                </a:solidFill>
              </a:rPr>
              <a:t> určuje použití jen v aktuální třídě, public i v jiných třídách.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8333" y="3645024"/>
            <a:ext cx="6115777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cs-CZ" kern="0" dirty="0" smtClean="0">
                <a:solidFill>
                  <a:sysClr val="window" lastClr="FFFFFF"/>
                </a:solidFill>
              </a:rPr>
              <a:t>2. Které proměnné jsou jen deklarovány a které i inicializovány?</a:t>
            </a:r>
            <a:endParaRPr lang="cs-CZ" kern="0" dirty="0">
              <a:solidFill>
                <a:sysClr val="window" lastClr="FFFFFF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6422" y="4293096"/>
            <a:ext cx="7732002" cy="369332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kern="0" dirty="0" smtClean="0">
                <a:solidFill>
                  <a:sysClr val="windowText" lastClr="000000"/>
                </a:solidFill>
              </a:rPr>
              <a:t>Jen deklarována je proměnná </a:t>
            </a:r>
            <a:r>
              <a:rPr lang="cs-CZ" kern="0" dirty="0" err="1" smtClean="0">
                <a:solidFill>
                  <a:sysClr val="windowText" lastClr="000000"/>
                </a:solidFill>
              </a:rPr>
              <a:t>prikon</a:t>
            </a:r>
            <a:r>
              <a:rPr lang="cs-CZ" kern="0" dirty="0" smtClean="0">
                <a:solidFill>
                  <a:sysClr val="windowText" lastClr="000000"/>
                </a:solidFill>
              </a:rPr>
              <a:t>, ostatní dvě jsou i inicializovány.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39101" y="292586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3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292586"/>
            <a:ext cx="2519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Použití </a:t>
            </a:r>
            <a:r>
              <a:rPr lang="cs-CZ" dirty="0" err="1" smtClean="0">
                <a:solidFill>
                  <a:prstClr val="white"/>
                </a:solidFill>
              </a:rPr>
              <a:t>this</a:t>
            </a:r>
            <a:r>
              <a:rPr lang="cs-CZ" dirty="0" smtClean="0">
                <a:solidFill>
                  <a:prstClr val="white"/>
                </a:solidFill>
              </a:rPr>
              <a:t>, </a:t>
            </a:r>
            <a:r>
              <a:rPr lang="cs-CZ" dirty="0" err="1" smtClean="0">
                <a:solidFill>
                  <a:prstClr val="white"/>
                </a:solidFill>
              </a:rPr>
              <a:t>get</a:t>
            </a:r>
            <a:r>
              <a:rPr lang="cs-CZ" dirty="0" smtClean="0">
                <a:solidFill>
                  <a:prstClr val="white"/>
                </a:solidFill>
              </a:rPr>
              <a:t> a set.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05023" y="836712"/>
            <a:ext cx="39509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class</a:t>
            </a:r>
            <a:r>
              <a:rPr lang="cs-CZ" dirty="0">
                <a:solidFill>
                  <a:schemeClr val="bg1"/>
                </a:solidFill>
              </a:rPr>
              <a:t> Trouba</a:t>
            </a:r>
            <a:r>
              <a:rPr lang="cs-CZ" dirty="0" smtClean="0">
                <a:solidFill>
                  <a:schemeClr val="bg1"/>
                </a:solidFill>
              </a:rPr>
              <a:t>  </a:t>
            </a:r>
            <a:r>
              <a:rPr lang="en-US" dirty="0">
                <a:solidFill>
                  <a:schemeClr val="bg1"/>
                </a:solidFill>
              </a:rPr>
              <a:t>{</a:t>
            </a:r>
            <a:endParaRPr lang="cs-CZ" dirty="0">
              <a:solidFill>
                <a:schemeClr val="bg1"/>
              </a:solidFill>
            </a:endParaRPr>
          </a:p>
          <a:p>
            <a:pPr indent="360363"/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private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static double </a:t>
            </a:r>
            <a:r>
              <a:rPr lang="cs-CZ" dirty="0" err="1">
                <a:solidFill>
                  <a:schemeClr val="bg1"/>
                </a:solidFill>
              </a:rPr>
              <a:t>cenakWh</a:t>
            </a:r>
            <a:r>
              <a:rPr lang="cs-CZ" dirty="0">
                <a:solidFill>
                  <a:schemeClr val="bg1"/>
                </a:solidFill>
              </a:rPr>
              <a:t> = 0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indent="355600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public double </a:t>
            </a:r>
            <a:r>
              <a:rPr lang="cs-CZ" dirty="0" err="1">
                <a:solidFill>
                  <a:schemeClr val="bg1"/>
                </a:solidFill>
              </a:rPr>
              <a:t>prikon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indent="355600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private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int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pocFunkci</a:t>
            </a:r>
            <a:r>
              <a:rPr lang="cs-CZ" dirty="0">
                <a:solidFill>
                  <a:schemeClr val="bg1"/>
                </a:solidFill>
              </a:rPr>
              <a:t> = 2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06325" y="5003884"/>
            <a:ext cx="4038285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cs-CZ" kern="0" dirty="0" smtClean="0">
                <a:solidFill>
                  <a:sysClr val="window" lastClr="FFFFFF"/>
                </a:solidFill>
              </a:rPr>
              <a:t>3. Jaký je rozdíl mezi typem </a:t>
            </a:r>
            <a:r>
              <a:rPr lang="cs-CZ" kern="0" dirty="0" err="1" smtClean="0">
                <a:solidFill>
                  <a:sysClr val="window" lastClr="FFFFFF"/>
                </a:solidFill>
              </a:rPr>
              <a:t>int</a:t>
            </a:r>
            <a:r>
              <a:rPr lang="cs-CZ" kern="0" dirty="0" smtClean="0">
                <a:solidFill>
                  <a:sysClr val="window" lastClr="FFFFFF"/>
                </a:solidFill>
              </a:rPr>
              <a:t> a double?</a:t>
            </a:r>
            <a:endParaRPr lang="cs-CZ" kern="0" dirty="0">
              <a:solidFill>
                <a:sysClr val="window" lastClr="FFFFFF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4414" y="5651956"/>
            <a:ext cx="7732002" cy="369332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kern="0" dirty="0" err="1" smtClean="0">
                <a:solidFill>
                  <a:sysClr val="windowText" lastClr="000000"/>
                </a:solidFill>
              </a:rPr>
              <a:t>Int</a:t>
            </a:r>
            <a:r>
              <a:rPr lang="cs-CZ" kern="0" dirty="0" smtClean="0">
                <a:solidFill>
                  <a:sysClr val="windowText" lastClr="000000"/>
                </a:solidFill>
              </a:rPr>
              <a:t> –integer je celočíselný typ, double – číslo s plovoucí desetinou čárkou.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8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5" grpId="0" animBg="1"/>
      <p:bldP spid="16" grpId="0" build="p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78334" y="1772816"/>
            <a:ext cx="7803739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cs-CZ" kern="0" dirty="0" smtClean="0">
                <a:solidFill>
                  <a:sysClr val="window" lastClr="FFFFFF"/>
                </a:solidFill>
              </a:rPr>
              <a:t>4. Najděte chybu v předcházejícím kódu. Popište, co příkazy vykonají v programu. </a:t>
            </a:r>
            <a:endParaRPr lang="cs-CZ" kern="0" dirty="0">
              <a:solidFill>
                <a:sysClr val="window" lastClr="FFFFFF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423" y="2339588"/>
            <a:ext cx="7587985" cy="369332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cs-CZ" b="1" dirty="0" err="1">
                <a:solidFill>
                  <a:srgbClr val="C00000"/>
                </a:solidFill>
              </a:rPr>
              <a:t>int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/>
              <a:t>cena = </a:t>
            </a:r>
            <a:r>
              <a:rPr lang="cs-CZ" b="1" dirty="0" err="1">
                <a:solidFill>
                  <a:srgbClr val="C00000"/>
                </a:solidFill>
              </a:rPr>
              <a:t>double</a:t>
            </a:r>
            <a:r>
              <a:rPr lang="cs-CZ" dirty="0" err="1"/>
              <a:t>.Parse</a:t>
            </a:r>
            <a:r>
              <a:rPr lang="cs-CZ" dirty="0"/>
              <a:t>(</a:t>
            </a:r>
            <a:r>
              <a:rPr lang="cs-CZ" dirty="0" err="1"/>
              <a:t>Console.ReadLine</a:t>
            </a:r>
            <a:r>
              <a:rPr lang="cs-CZ" dirty="0" smtClean="0"/>
              <a:t>()) – nesoulad datových typů</a:t>
            </a:r>
            <a:endParaRPr lang="cs-CZ" kern="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8333" y="5075892"/>
            <a:ext cx="3308919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cs-CZ" kern="0" dirty="0" smtClean="0">
                <a:solidFill>
                  <a:sysClr val="window" lastClr="FFFFFF"/>
                </a:solidFill>
              </a:rPr>
              <a:t>5. Celý výraz bude pravdivý když:</a:t>
            </a:r>
            <a:endParaRPr lang="cs-CZ" kern="0" dirty="0">
              <a:solidFill>
                <a:sysClr val="window" lastClr="FFFF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39101" y="292586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3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292586"/>
            <a:ext cx="2519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Použití </a:t>
            </a:r>
            <a:r>
              <a:rPr lang="cs-CZ" dirty="0" err="1" smtClean="0">
                <a:solidFill>
                  <a:prstClr val="white"/>
                </a:solidFill>
              </a:rPr>
              <a:t>this</a:t>
            </a:r>
            <a:r>
              <a:rPr lang="cs-CZ" dirty="0" smtClean="0">
                <a:solidFill>
                  <a:prstClr val="white"/>
                </a:solidFill>
              </a:rPr>
              <a:t>, </a:t>
            </a:r>
            <a:r>
              <a:rPr lang="cs-CZ" dirty="0" err="1" smtClean="0">
                <a:solidFill>
                  <a:prstClr val="white"/>
                </a:solidFill>
              </a:rPr>
              <a:t>get</a:t>
            </a:r>
            <a:r>
              <a:rPr lang="cs-CZ" dirty="0" smtClean="0">
                <a:solidFill>
                  <a:prstClr val="white"/>
                </a:solidFill>
              </a:rPr>
              <a:t> a set.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51520" y="908720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1463"/>
            <a:r>
              <a:rPr lang="cs-CZ" dirty="0" err="1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("Aktuální cena 1 kWh.");</a:t>
            </a:r>
          </a:p>
          <a:p>
            <a:pPr indent="271463"/>
            <a:r>
              <a:rPr lang="cs-CZ" dirty="0" err="1" smtClean="0">
                <a:solidFill>
                  <a:schemeClr val="bg1"/>
                </a:solidFill>
              </a:rPr>
              <a:t>int</a:t>
            </a:r>
            <a:r>
              <a:rPr lang="cs-CZ" dirty="0" smtClean="0">
                <a:solidFill>
                  <a:schemeClr val="bg1"/>
                </a:solidFill>
              </a:rPr>
              <a:t> cena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>
                <a:solidFill>
                  <a:schemeClr val="bg1"/>
                </a:solidFill>
              </a:rPr>
              <a:t>double.Parse</a:t>
            </a:r>
            <a:r>
              <a:rPr lang="cs-CZ" dirty="0">
                <a:solidFill>
                  <a:schemeClr val="bg1"/>
                </a:solidFill>
              </a:rPr>
              <a:t>(</a:t>
            </a:r>
            <a:r>
              <a:rPr lang="cs-CZ" dirty="0" err="1">
                <a:solidFill>
                  <a:schemeClr val="bg1"/>
                </a:solidFill>
              </a:rPr>
              <a:t>Console.ReadLine</a:t>
            </a:r>
            <a:r>
              <a:rPr lang="cs-CZ" dirty="0">
                <a:solidFill>
                  <a:schemeClr val="bg1"/>
                </a:solidFill>
              </a:rPr>
              <a:t>())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23150" y="2996952"/>
            <a:ext cx="5433026" cy="12003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Na konzoli se vypíše text – Aktuální cena 1 kWh.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Hodnota zadaná uživatelem se načte do programu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Načtená hodnota se převede z typu string na double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Převedená hodnota se zapíše do proměnné cena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73420" y="4499828"/>
            <a:ext cx="2658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1463"/>
            <a:r>
              <a:rPr lang="cs-CZ" dirty="0" err="1">
                <a:solidFill>
                  <a:schemeClr val="bg1"/>
                </a:solidFill>
              </a:rPr>
              <a:t>if</a:t>
            </a:r>
            <a:r>
              <a:rPr lang="cs-CZ" dirty="0">
                <a:solidFill>
                  <a:schemeClr val="bg1"/>
                </a:solidFill>
              </a:rPr>
              <a:t> (cena &gt;4 &amp;&amp; cena&lt;5) 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875550" y="5613047"/>
            <a:ext cx="4273991" cy="12003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Cena bude větší než 4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Cena bude menší než 5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Cena bude mezi 4 a 5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Cena bude větší než 4 nebo menší než 5</a:t>
            </a:r>
            <a:endParaRPr lang="cs-CZ" dirty="0"/>
          </a:p>
        </p:txBody>
      </p:sp>
      <p:sp>
        <p:nvSpPr>
          <p:cNvPr id="6" name="Šipka doleva 5"/>
          <p:cNvSpPr/>
          <p:nvPr/>
        </p:nvSpPr>
        <p:spPr>
          <a:xfrm>
            <a:off x="3793054" y="6209887"/>
            <a:ext cx="1584176" cy="3096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30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2" grpId="0"/>
      <p:bldP spid="3" grpId="0" build="p" animBg="1"/>
      <p:bldP spid="5" grpId="0"/>
      <p:bldP spid="20" grpId="0" build="p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484135" y="2924944"/>
            <a:ext cx="3743332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cs-CZ" kern="0" dirty="0" smtClean="0">
                <a:solidFill>
                  <a:sysClr val="window" lastClr="FFFFFF"/>
                </a:solidFill>
              </a:rPr>
              <a:t>6. Předcházející  kód obsahuje chybu :</a:t>
            </a:r>
            <a:endParaRPr lang="cs-CZ" kern="0" dirty="0">
              <a:solidFill>
                <a:sysClr val="window" lastClr="FFFF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039101" y="292586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3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292586"/>
            <a:ext cx="2519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Použití </a:t>
            </a:r>
            <a:r>
              <a:rPr lang="cs-CZ" dirty="0" err="1" smtClean="0">
                <a:solidFill>
                  <a:prstClr val="white"/>
                </a:solidFill>
              </a:rPr>
              <a:t>this</a:t>
            </a:r>
            <a:r>
              <a:rPr lang="cs-CZ" dirty="0" smtClean="0">
                <a:solidFill>
                  <a:prstClr val="white"/>
                </a:solidFill>
              </a:rPr>
              <a:t>, </a:t>
            </a:r>
            <a:r>
              <a:rPr lang="cs-CZ" dirty="0" err="1" smtClean="0">
                <a:solidFill>
                  <a:prstClr val="white"/>
                </a:solidFill>
              </a:rPr>
              <a:t>get</a:t>
            </a:r>
            <a:r>
              <a:rPr lang="cs-CZ" dirty="0" smtClean="0">
                <a:solidFill>
                  <a:prstClr val="white"/>
                </a:solidFill>
              </a:rPr>
              <a:t> a set.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51520" y="908720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1463"/>
            <a:r>
              <a:rPr lang="cs-CZ" dirty="0">
                <a:solidFill>
                  <a:schemeClr val="bg1"/>
                </a:solidFill>
              </a:rPr>
              <a:t>Trouba nova = new Trouba(0.87); </a:t>
            </a:r>
            <a:endParaRPr lang="cs-CZ" dirty="0" smtClean="0">
              <a:solidFill>
                <a:schemeClr val="bg1"/>
              </a:solidFill>
            </a:endParaRPr>
          </a:p>
          <a:p>
            <a:pPr indent="271463"/>
            <a:r>
              <a:rPr lang="cs-CZ" dirty="0" smtClean="0">
                <a:solidFill>
                  <a:schemeClr val="bg1"/>
                </a:solidFill>
              </a:rPr>
              <a:t>Trouba </a:t>
            </a:r>
            <a:r>
              <a:rPr lang="cs-CZ" dirty="0">
                <a:solidFill>
                  <a:schemeClr val="bg1"/>
                </a:solidFill>
              </a:rPr>
              <a:t>stara = new Trouba(1.12); </a:t>
            </a:r>
            <a:endParaRPr lang="cs-CZ" dirty="0" smtClean="0">
              <a:solidFill>
                <a:schemeClr val="bg1"/>
              </a:solidFill>
            </a:endParaRPr>
          </a:p>
          <a:p>
            <a:pPr indent="271463"/>
            <a:r>
              <a:rPr lang="cs-CZ" dirty="0" err="1" smtClean="0">
                <a:solidFill>
                  <a:schemeClr val="bg1"/>
                </a:solidFill>
              </a:rPr>
              <a:t>Trouba.setCena</a:t>
            </a:r>
            <a:r>
              <a:rPr lang="cs-CZ" dirty="0" smtClean="0">
                <a:solidFill>
                  <a:schemeClr val="bg1"/>
                </a:solidFill>
              </a:rPr>
              <a:t>();</a:t>
            </a:r>
          </a:p>
          <a:p>
            <a:pPr indent="27146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int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kolac</a:t>
            </a:r>
            <a:r>
              <a:rPr lang="cs-CZ" dirty="0">
                <a:solidFill>
                  <a:schemeClr val="bg1"/>
                </a:solidFill>
              </a:rPr>
              <a:t> = 42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indent="27146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nova.setFunkce</a:t>
            </a:r>
            <a:r>
              <a:rPr lang="cs-CZ" dirty="0">
                <a:solidFill>
                  <a:schemeClr val="bg1"/>
                </a:solidFill>
              </a:rPr>
              <a:t>(8</a:t>
            </a:r>
            <a:r>
              <a:rPr lang="cs-CZ" dirty="0" smtClean="0">
                <a:solidFill>
                  <a:schemeClr val="bg1"/>
                </a:solidFill>
              </a:rPr>
              <a:t>);</a:t>
            </a:r>
          </a:p>
          <a:p>
            <a:pPr indent="27146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stara.setFunkce</a:t>
            </a:r>
            <a:r>
              <a:rPr lang="cs-CZ" dirty="0">
                <a:solidFill>
                  <a:schemeClr val="bg1"/>
                </a:solidFill>
              </a:rPr>
              <a:t>(1);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741649" y="3645024"/>
            <a:ext cx="6494648" cy="17543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 smtClean="0"/>
              <a:t>Hodnota parametru konstruktoru nesmí být větší než 1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Za </a:t>
            </a:r>
            <a:r>
              <a:rPr lang="cs-CZ" dirty="0" err="1" smtClean="0"/>
              <a:t>int</a:t>
            </a:r>
            <a:r>
              <a:rPr lang="cs-CZ" dirty="0" smtClean="0"/>
              <a:t> </a:t>
            </a:r>
            <a:r>
              <a:rPr lang="cs-CZ" dirty="0" err="1" smtClean="0"/>
              <a:t>kolac</a:t>
            </a:r>
            <a:r>
              <a:rPr lang="cs-CZ" dirty="0" smtClean="0"/>
              <a:t> nesmí být =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Instance nova a stará nesmí obě používat stejnou metodu – </a:t>
            </a:r>
            <a:r>
              <a:rPr lang="cs-CZ" dirty="0" err="1" smtClean="0"/>
              <a:t>setFunkce</a:t>
            </a:r>
            <a:r>
              <a:rPr lang="cs-CZ" dirty="0" smtClean="0"/>
              <a:t> s různými čísly v závorce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Za datovým typem Trouba nemůže být volaná metoda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 kódu nejsou žádné chyby</a:t>
            </a:r>
          </a:p>
        </p:txBody>
      </p:sp>
      <p:sp>
        <p:nvSpPr>
          <p:cNvPr id="6" name="Šipka doleva 5"/>
          <p:cNvSpPr/>
          <p:nvPr/>
        </p:nvSpPr>
        <p:spPr>
          <a:xfrm>
            <a:off x="3935258" y="5067899"/>
            <a:ext cx="1584176" cy="3096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27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20" grpId="0" build="p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1039101" y="292586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3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292586"/>
            <a:ext cx="2519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Použití </a:t>
            </a:r>
            <a:r>
              <a:rPr lang="cs-CZ" dirty="0" err="1" smtClean="0">
                <a:solidFill>
                  <a:prstClr val="white"/>
                </a:solidFill>
              </a:rPr>
              <a:t>this</a:t>
            </a:r>
            <a:r>
              <a:rPr lang="cs-CZ" dirty="0" smtClean="0">
                <a:solidFill>
                  <a:prstClr val="white"/>
                </a:solidFill>
              </a:rPr>
              <a:t>, </a:t>
            </a:r>
            <a:r>
              <a:rPr lang="cs-CZ" dirty="0" err="1" smtClean="0">
                <a:solidFill>
                  <a:prstClr val="white"/>
                </a:solidFill>
              </a:rPr>
              <a:t>get</a:t>
            </a:r>
            <a:r>
              <a:rPr lang="cs-CZ" dirty="0" smtClean="0">
                <a:solidFill>
                  <a:prstClr val="white"/>
                </a:solidFill>
              </a:rPr>
              <a:t> a set.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1791097"/>
            <a:ext cx="2892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Předpokládaný čas: 30 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1037615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Anotace a cíl: žáci </a:t>
            </a:r>
            <a:r>
              <a:rPr lang="cs-CZ" dirty="0" smtClean="0">
                <a:solidFill>
                  <a:prstClr val="white"/>
                </a:solidFill>
              </a:rPr>
              <a:t>používají </a:t>
            </a:r>
            <a:r>
              <a:rPr lang="cs-CZ" dirty="0" err="1" smtClean="0">
                <a:solidFill>
                  <a:prstClr val="white"/>
                </a:solidFill>
              </a:rPr>
              <a:t>settry</a:t>
            </a:r>
            <a:r>
              <a:rPr lang="cs-CZ" dirty="0" smtClean="0">
                <a:solidFill>
                  <a:prstClr val="white"/>
                </a:solidFill>
              </a:rPr>
              <a:t> </a:t>
            </a:r>
            <a:r>
              <a:rPr lang="cs-CZ" dirty="0" smtClean="0">
                <a:solidFill>
                  <a:prstClr val="white"/>
                </a:solidFill>
              </a:rPr>
              <a:t>pro zajištění validity dat. Rozlišují proměnou instance a parametr metody.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2267580"/>
            <a:ext cx="3980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Autor celého textu : Ing. Adéla Tomalová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02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theme/theme1.xml><?xml version="1.0" encoding="utf-8"?>
<a:theme xmlns:a="http://schemas.openxmlformats.org/drawingml/2006/main" name="Tom-52-03-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Tom-52-03-0</Template>
  <TotalTime>81</TotalTime>
  <Words>809</Words>
  <Application>Microsoft Office PowerPoint</Application>
  <PresentationFormat>Předvádění na obrazovce (4:3)</PresentationFormat>
  <Paragraphs>106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Tom-52-03-0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Adéla</cp:lastModifiedBy>
  <cp:revision>12</cp:revision>
  <dcterms:created xsi:type="dcterms:W3CDTF">2012-10-23T20:55:09Z</dcterms:created>
  <dcterms:modified xsi:type="dcterms:W3CDTF">2012-10-27T17:49:27Z</dcterms:modified>
</cp:coreProperties>
</file>