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8" r:id="rId2"/>
    <p:sldId id="259" r:id="rId3"/>
    <p:sldId id="262" r:id="rId4"/>
    <p:sldId id="260" r:id="rId5"/>
    <p:sldId id="263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76" autoAdjust="0"/>
    <p:restoredTop sz="91520" autoAdjust="0"/>
  </p:normalViewPr>
  <p:slideViewPr>
    <p:cSldViewPr>
      <p:cViewPr varScale="1">
        <p:scale>
          <a:sx n="86" d="100"/>
          <a:sy n="86" d="100"/>
        </p:scale>
        <p:origin x="-96" y="-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r.o., Orlová-Lutyně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Adéla </a:t>
          </a:r>
          <a:r>
            <a:rPr lang="cs-CZ" sz="1400" dirty="0" err="1" smtClean="0"/>
            <a:t>Tomalová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Objektově orientované programování v C#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FEF812-25E0-4885-A14E-E5EF514706CB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70379A2-D292-4E18-8F49-B02F1E2AC474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E0F4D5B-EDD3-4BD9-B4D0-92F9C055E075}" type="presOf" srcId="{D8197B8C-B260-4A16-BDF4-0947B075E274}" destId="{5A5FFA88-C948-4069-8E93-59FA12366E83}" srcOrd="1" destOrd="0" presId="urn:microsoft.com/office/officeart/2005/8/layout/target3"/>
    <dgm:cxn modelId="{E9E7C696-E6F1-4E67-9CCE-5CADCD546BA0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721441C-C626-4825-BC38-E7BDFD044BE4}" type="presOf" srcId="{D1B46980-6531-4606-95E6-44980827E919}" destId="{2BE915AB-18AA-4053-B92C-3BFC9ED204BB}" srcOrd="1" destOrd="0" presId="urn:microsoft.com/office/officeart/2005/8/layout/target3"/>
    <dgm:cxn modelId="{35BB3109-DBF4-42BA-8DE9-E27115DEC968}" type="presOf" srcId="{757F3AB3-0718-4624-B441-E567A8F0AB56}" destId="{333A1088-737F-45CB-B68E-254E46348037}" srcOrd="0" destOrd="0" presId="urn:microsoft.com/office/officeart/2005/8/layout/target3"/>
    <dgm:cxn modelId="{1F9E30CF-8563-4A15-BD12-6AEF0E9C8453}" type="presOf" srcId="{D8197B8C-B260-4A16-BDF4-0947B075E274}" destId="{25B08C86-7E15-44DC-BE7F-FFB55DD49D12}" srcOrd="0" destOrd="0" presId="urn:microsoft.com/office/officeart/2005/8/layout/target3"/>
    <dgm:cxn modelId="{822F2609-D2A7-466C-A5D0-66F00DA17DF9}" type="presOf" srcId="{D1D4F407-5343-4D3F-B5B9-D407B03CAEB4}" destId="{D005CE8C-CC26-4C3E-AC11-E15060ECD759}" srcOrd="0" destOrd="0" presId="urn:microsoft.com/office/officeart/2005/8/layout/target3"/>
    <dgm:cxn modelId="{D265F373-3A67-47A6-8465-F39F73CA93F8}" type="presOf" srcId="{4C35D32F-0EAB-4CD7-82EE-45574DC2A586}" destId="{8BEBB6EC-1DAA-4CAC-8A25-BC0FCBD5DBD5}" srcOrd="0" destOrd="0" presId="urn:microsoft.com/office/officeart/2005/8/layout/target3"/>
    <dgm:cxn modelId="{F7F72D23-665A-418D-A308-5D3EAB74FC03}" type="presOf" srcId="{4C35D32F-0EAB-4CD7-82EE-45574DC2A586}" destId="{890E4F0B-2866-4A3F-A3C7-2A14B1797930}" srcOrd="1" destOrd="0" presId="urn:microsoft.com/office/officeart/2005/8/layout/target3"/>
    <dgm:cxn modelId="{787866A1-6074-46D6-8B27-59DBBA1239C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181121E-53A1-4A29-A0DF-E0552248295A}" type="presParOf" srcId="{333A1088-737F-45CB-B68E-254E46348037}" destId="{F5ABB229-8D3B-4694-996A-96F23CF14429}" srcOrd="0" destOrd="0" presId="urn:microsoft.com/office/officeart/2005/8/layout/target3"/>
    <dgm:cxn modelId="{C16C59DF-817A-4387-A1C8-03191314E564}" type="presParOf" srcId="{333A1088-737F-45CB-B68E-254E46348037}" destId="{F41139FD-01EE-4571-8B17-4FB00FC51163}" srcOrd="1" destOrd="0" presId="urn:microsoft.com/office/officeart/2005/8/layout/target3"/>
    <dgm:cxn modelId="{C7455A6A-94BC-4C27-8B3F-9120010A3CBC}" type="presParOf" srcId="{333A1088-737F-45CB-B68E-254E46348037}" destId="{D005CE8C-CC26-4C3E-AC11-E15060ECD759}" srcOrd="2" destOrd="0" presId="urn:microsoft.com/office/officeart/2005/8/layout/target3"/>
    <dgm:cxn modelId="{F1228B20-3FC3-4431-A9FF-B2C9B8B0A584}" type="presParOf" srcId="{333A1088-737F-45CB-B68E-254E46348037}" destId="{2C702D82-9B77-49B7-9568-BB8EB47C3372}" srcOrd="3" destOrd="0" presId="urn:microsoft.com/office/officeart/2005/8/layout/target3"/>
    <dgm:cxn modelId="{74837E02-C8C6-4327-869A-D7C8AE0849E9}" type="presParOf" srcId="{333A1088-737F-45CB-B68E-254E46348037}" destId="{A52A0455-90FF-4808-ABD0-F02540D31D5A}" srcOrd="4" destOrd="0" presId="urn:microsoft.com/office/officeart/2005/8/layout/target3"/>
    <dgm:cxn modelId="{64ED6B19-70CD-42B4-B070-120749D0CA0E}" type="presParOf" srcId="{333A1088-737F-45CB-B68E-254E46348037}" destId="{6140AFEC-043D-4C43-A2F9-D0F5331DF3A3}" srcOrd="5" destOrd="0" presId="urn:microsoft.com/office/officeart/2005/8/layout/target3"/>
    <dgm:cxn modelId="{C2D930A1-B9B8-4019-B0FA-B00F6928B8AA}" type="presParOf" srcId="{333A1088-737F-45CB-B68E-254E46348037}" destId="{9358AC05-5D7D-4327-9F80-1AD486AEA664}" srcOrd="6" destOrd="0" presId="urn:microsoft.com/office/officeart/2005/8/layout/target3"/>
    <dgm:cxn modelId="{60E01785-250F-4FCA-AC51-09155B606C69}" type="presParOf" srcId="{333A1088-737F-45CB-B68E-254E46348037}" destId="{313FC574-E1CD-4FB4-B054-0B805CE0447D}" srcOrd="7" destOrd="0" presId="urn:microsoft.com/office/officeart/2005/8/layout/target3"/>
    <dgm:cxn modelId="{5D0DB976-A3B6-4A07-A451-C9D697B5DF3E}" type="presParOf" srcId="{333A1088-737F-45CB-B68E-254E46348037}" destId="{619D679B-A015-4ECF-8348-D1034C574F40}" srcOrd="8" destOrd="0" presId="urn:microsoft.com/office/officeart/2005/8/layout/target3"/>
    <dgm:cxn modelId="{145995F4-BE87-4921-856B-4AA003F761A8}" type="presParOf" srcId="{333A1088-737F-45CB-B68E-254E46348037}" destId="{322283A8-4A27-4CDA-BAE3-F381106A9174}" srcOrd="9" destOrd="0" presId="urn:microsoft.com/office/officeart/2005/8/layout/target3"/>
    <dgm:cxn modelId="{F3B932F9-46FA-48FD-993E-CFD1CFF1C08C}" type="presParOf" srcId="{333A1088-737F-45CB-B68E-254E46348037}" destId="{FFC9F71D-1B4F-4AD9-A4A6-86ADEFC8AF5C}" srcOrd="10" destOrd="0" presId="urn:microsoft.com/office/officeart/2005/8/layout/target3"/>
    <dgm:cxn modelId="{4606678F-8640-442C-B7A4-22F916EC28E9}" type="presParOf" srcId="{333A1088-737F-45CB-B68E-254E46348037}" destId="{25B08C86-7E15-44DC-BE7F-FFB55DD49D12}" srcOrd="11" destOrd="0" presId="urn:microsoft.com/office/officeart/2005/8/layout/target3"/>
    <dgm:cxn modelId="{E58D1ECB-8D79-446C-9B35-02FFEBF56707}" type="presParOf" srcId="{333A1088-737F-45CB-B68E-254E46348037}" destId="{76644BE8-9D7C-4C09-B250-3D10AF48CBB7}" srcOrd="12" destOrd="0" presId="urn:microsoft.com/office/officeart/2005/8/layout/target3"/>
    <dgm:cxn modelId="{80233A76-23C5-470E-9791-17B7BB9C1431}" type="presParOf" srcId="{333A1088-737F-45CB-B68E-254E46348037}" destId="{EE85B701-7295-41C0-BA7A-34D3756A2AE6}" srcOrd="13" destOrd="0" presId="urn:microsoft.com/office/officeart/2005/8/layout/target3"/>
    <dgm:cxn modelId="{99795B5B-6B85-4ED9-B2F2-8FF46E710FA0}" type="presParOf" srcId="{333A1088-737F-45CB-B68E-254E46348037}" destId="{8BEBB6EC-1DAA-4CAC-8A25-BC0FCBD5DBD5}" srcOrd="14" destOrd="0" presId="urn:microsoft.com/office/officeart/2005/8/layout/target3"/>
    <dgm:cxn modelId="{C7AB7F81-39DA-4088-B557-167BEB0F9F61}" type="presParOf" srcId="{333A1088-737F-45CB-B68E-254E46348037}" destId="{AED2198E-93D5-4001-81B4-73124B309672}" srcOrd="15" destOrd="0" presId="urn:microsoft.com/office/officeart/2005/8/layout/target3"/>
    <dgm:cxn modelId="{76E99CD2-B3E6-4EBD-94AA-845ADEEFFFC9}" type="presParOf" srcId="{333A1088-737F-45CB-B68E-254E46348037}" destId="{2BE915AB-18AA-4053-B92C-3BFC9ED204BB}" srcOrd="16" destOrd="0" presId="urn:microsoft.com/office/officeart/2005/8/layout/target3"/>
    <dgm:cxn modelId="{0D3D7164-9B29-44BF-872D-B75C2C50F307}" type="presParOf" srcId="{333A1088-737F-45CB-B68E-254E46348037}" destId="{6BB5E863-4638-4E1D-BFDE-399D028AC4ED}" srcOrd="17" destOrd="0" presId="urn:microsoft.com/office/officeart/2005/8/layout/target3"/>
    <dgm:cxn modelId="{6D89BEF1-797A-478C-A886-AB43D0E9028F}" type="presParOf" srcId="{333A1088-737F-45CB-B68E-254E46348037}" destId="{5A5FFA88-C948-4069-8E93-59FA12366E83}" srcOrd="18" destOrd="0" presId="urn:microsoft.com/office/officeart/2005/8/layout/target3"/>
    <dgm:cxn modelId="{2198FCC6-B392-4B7E-A595-150D130AA19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r.o., Orlová-Lutyně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Adéla </a:t>
          </a:r>
          <a:r>
            <a:rPr lang="cs-CZ" sz="1400" kern="1200" dirty="0" err="1" smtClean="0"/>
            <a:t>Tomalová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Objektově orientované programování v C#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DFC2F-1D09-457B-870B-1EFCD1C047CC}" type="datetimeFigureOut">
              <a:rPr lang="cs-CZ" smtClean="0"/>
              <a:t>27.10.2012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589409-7E71-4249-9BBD-0235491D2B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154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třídu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Lednicka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Proměnné instance: objem,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pocPolic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spotreba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znacka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Proměnné třídy -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cenakWh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konstruktor tak, aby po vzniku nové instance byla naplněna </a:t>
            </a:r>
            <a:r>
              <a:rPr lang="cs-CZ" sz="8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proměnná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instance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znacka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Název parametru bude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znacka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settery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tak aby objem byl z intervalu 133-266, počet polic 3-6, spotřeba 0,57 - 1 a cena kWh 4,50 - 5,15. Pro proměnou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cenakwh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vytvořte getter. Navrhněte program tak, aby pro všechny proměnné bylo zajištěno zadání parametrů z požadovaných intervalů.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setteru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 spotřebu el. energie vypište uživateli, jestli zadal příliš malou hodnotu nebo naopak hodnotu příliš velkou.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setteru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 počet polic do platného intervalu patří i mezní hodnoty intervalu. U ostatních tyto do intervalu nepatří.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metodu informuj, která vypíše všechny parametry ledničky. Dále metodu provoz s parametrem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pocetDni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Návratová hodnota metody bude cena za elektrickou energii za dobu zadanou parametrem funkce.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 hlavním programu vytvořte instance mini(155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m3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 police, 0.85 kWh, Whirlpool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AWE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middle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(185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m3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4 police, 1.05 kWh,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AEG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L7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maxi(275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m3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5 police, 0.75 kWh, Electrolux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EWT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V každé instanci je jedna hodnota mimo interval. Vyzkoušejte nejprve zadat požadované hodnoty a pak upravte hodnoty tak, aby vyhovovaly intervalům. Text z konzoly uložte do souboru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test1.txt</a:t>
            </a:r>
            <a:endParaRPr lang="cs-CZ" sz="9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 elektrické energie je 4,65 korun. Pro každou ledničku spočítejte cenu jejího provozu za 30, 100 a 150 dní.</a:t>
            </a:r>
          </a:p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třídu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Lednicka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Proměnné instance: objem,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pocPolic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spotreba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znacka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Proměnné třídy -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cenakWh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konstruktor tak, aby po vzniku nové instance byla naplněna </a:t>
            </a:r>
            <a:r>
              <a:rPr lang="cs-CZ" sz="8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proměnná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instance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znacka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Název parametru bude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znacka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settery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tak aby objem byl z intervalu 133-266, počet polic 3-6, spotřeba 0,57 - 1 a cena kWh 4,50 - 5,15. Pro proměnou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cenakwh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vytvořte getter. Navrhněte program tak, aby pro všechny proměnné bylo zajištěno zadání parametrů z požadovaných intervalů.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setteru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 spotřebu el. energie vypište uživateli, jestli zadal příliš malou hodnotu nebo naopak hodnotu příliš velkou.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setteru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 počet polic do platného intervalu patří i mezní hodnoty intervalu. U ostatních tyto do intervalu nepatří.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metodu informuj, která vypíše všechny parametry ledničky. Dále metodu provoz s parametrem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pocetDni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Návratová hodnota metody bude cena za elektrickou energii za dobu zadanou parametrem funkce.</a:t>
            </a: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 hlavním programu vytvořte instance mini(155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m3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 police, 0.85 kWh, Whirlpool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AWE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middle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(185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m3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4 police, 1.05 kWh,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AEG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L7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maxi(275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m3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5 police, 0.75 kWh, Electrolux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EWT</a:t>
            </a:r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V každé instanci je jedna hodnota mimo interval. Vyzkoušejte nejprve zadat požadované hodnoty a pak upravte hodnoty tak, aby vyhovovaly intervalům. Text z konzoly uložte do souboru </a:t>
            </a:r>
            <a:r>
              <a:rPr lang="cs-CZ" sz="9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test1.txt</a:t>
            </a:r>
            <a:endParaRPr lang="cs-CZ" sz="9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cs-CZ" sz="9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 elektrické energie je 4,65 korun. Pro každou ledničku spočítejte cenu jejího provozu za 30, 100 a 150 dní.</a:t>
            </a:r>
          </a:p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902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71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145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66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443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760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11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620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08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19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39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27.10.2012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24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6975817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2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Cvičení  </a:t>
            </a:r>
            <a:r>
              <a:rPr lang="cs-CZ" sz="2000" b="1" dirty="0" smtClean="0">
                <a:solidFill>
                  <a:srgbClr val="FF0000"/>
                </a:solidFill>
              </a:rPr>
              <a:t>4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5233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Proměnné a jejich settry. Procvičování cyklu while.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270702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solidFill>
                  <a:schemeClr val="bg1"/>
                </a:solidFill>
              </a:rPr>
              <a:t>class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Lednicka</a:t>
            </a:r>
            <a:r>
              <a:rPr lang="cs-CZ" dirty="0">
                <a:solidFill>
                  <a:schemeClr val="bg1"/>
                </a:solidFill>
              </a:rPr>
              <a:t> { </a:t>
            </a:r>
            <a:endParaRPr lang="cs-CZ" dirty="0" smtClean="0">
              <a:solidFill>
                <a:schemeClr val="bg1"/>
              </a:solidFill>
            </a:endParaRPr>
          </a:p>
          <a:p>
            <a:pPr indent="268288"/>
            <a:r>
              <a:rPr lang="cs-CZ" dirty="0" smtClean="0">
                <a:solidFill>
                  <a:schemeClr val="bg1"/>
                </a:solidFill>
              </a:rPr>
              <a:t>static </a:t>
            </a:r>
            <a:r>
              <a:rPr lang="cs-CZ" dirty="0">
                <a:solidFill>
                  <a:schemeClr val="bg1"/>
                </a:solidFill>
              </a:rPr>
              <a:t>double </a:t>
            </a:r>
            <a:r>
              <a:rPr lang="cs-CZ" dirty="0" err="1">
                <a:solidFill>
                  <a:schemeClr val="bg1"/>
                </a:solidFill>
              </a:rPr>
              <a:t>cenakWh</a:t>
            </a:r>
            <a:r>
              <a:rPr lang="cs-CZ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pPr indent="268288"/>
            <a:r>
              <a:rPr lang="cs-CZ" dirty="0" err="1" smtClean="0">
                <a:solidFill>
                  <a:schemeClr val="bg1"/>
                </a:solidFill>
              </a:rPr>
              <a:t>int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objem, </a:t>
            </a:r>
            <a:r>
              <a:rPr lang="cs-CZ" dirty="0" err="1">
                <a:solidFill>
                  <a:schemeClr val="bg1"/>
                </a:solidFill>
              </a:rPr>
              <a:t>pocPolic</a:t>
            </a:r>
            <a:r>
              <a:rPr lang="cs-CZ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pPr indent="268288"/>
            <a:r>
              <a:rPr lang="cs-CZ" dirty="0" smtClean="0">
                <a:solidFill>
                  <a:schemeClr val="bg1"/>
                </a:solidFill>
              </a:rPr>
              <a:t>double </a:t>
            </a:r>
            <a:r>
              <a:rPr lang="cs-CZ" dirty="0" err="1">
                <a:solidFill>
                  <a:schemeClr val="bg1"/>
                </a:solidFill>
              </a:rPr>
              <a:t>spotreba</a:t>
            </a:r>
            <a:r>
              <a:rPr lang="cs-CZ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pPr indent="268288"/>
            <a:r>
              <a:rPr lang="cs-CZ" dirty="0" smtClean="0">
                <a:solidFill>
                  <a:schemeClr val="bg1"/>
                </a:solidFill>
              </a:rPr>
              <a:t>string </a:t>
            </a:r>
            <a:r>
              <a:rPr lang="cs-CZ" dirty="0" err="1" smtClean="0">
                <a:solidFill>
                  <a:schemeClr val="bg1"/>
                </a:solidFill>
              </a:rPr>
              <a:t>znacka</a:t>
            </a:r>
            <a:r>
              <a:rPr lang="cs-CZ" dirty="0">
                <a:solidFill>
                  <a:schemeClr val="bg1"/>
                </a:solidFill>
              </a:rPr>
              <a:t>;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82944" y="3557915"/>
            <a:ext cx="570528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void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setObjem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()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</a:p>
          <a:p>
            <a:pPr indent="176213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int</a:t>
            </a:r>
            <a:r>
              <a:rPr lang="cs-CZ" dirty="0">
                <a:solidFill>
                  <a:schemeClr val="bg1"/>
                </a:solidFill>
              </a:rPr>
              <a:t> pom;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smtClean="0">
                <a:solidFill>
                  <a:schemeClr val="bg1"/>
                </a:solidFill>
              </a:rPr>
              <a:t>do </a:t>
            </a:r>
            <a:r>
              <a:rPr lang="cs-CZ" dirty="0">
                <a:solidFill>
                  <a:schemeClr val="bg1"/>
                </a:solidFill>
              </a:rPr>
              <a:t>{ </a:t>
            </a:r>
            <a:endParaRPr lang="cs-CZ" dirty="0" smtClean="0">
              <a:solidFill>
                <a:schemeClr val="bg1"/>
              </a:solidFill>
            </a:endParaRPr>
          </a:p>
          <a:p>
            <a:pPr indent="363538"/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("Zadej objem z intervalu 133-266"); </a:t>
            </a:r>
            <a:endParaRPr lang="cs-CZ" dirty="0" smtClean="0">
              <a:solidFill>
                <a:schemeClr val="bg1"/>
              </a:solidFill>
            </a:endParaRPr>
          </a:p>
          <a:p>
            <a:pPr indent="363538"/>
            <a:r>
              <a:rPr lang="cs-CZ" dirty="0" smtClean="0">
                <a:solidFill>
                  <a:schemeClr val="bg1"/>
                </a:solidFill>
              </a:rPr>
              <a:t>pom </a:t>
            </a:r>
            <a:r>
              <a:rPr lang="cs-CZ" dirty="0">
                <a:solidFill>
                  <a:schemeClr val="bg1"/>
                </a:solidFill>
              </a:rPr>
              <a:t>= </a:t>
            </a:r>
            <a:r>
              <a:rPr lang="cs-CZ" dirty="0" err="1">
                <a:solidFill>
                  <a:schemeClr val="bg1"/>
                </a:solidFill>
              </a:rPr>
              <a:t>int.Parse</a:t>
            </a:r>
            <a:r>
              <a:rPr lang="cs-CZ" dirty="0">
                <a:solidFill>
                  <a:schemeClr val="bg1"/>
                </a:solidFill>
              </a:rPr>
              <a:t>(</a:t>
            </a:r>
            <a:r>
              <a:rPr lang="cs-CZ" dirty="0" err="1">
                <a:solidFill>
                  <a:schemeClr val="bg1"/>
                </a:solidFill>
              </a:rPr>
              <a:t>Console.ReadLine</a:t>
            </a:r>
            <a:r>
              <a:rPr lang="cs-CZ" dirty="0">
                <a:solidFill>
                  <a:schemeClr val="bg1"/>
                </a:solidFill>
              </a:rPr>
              <a:t>());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smtClean="0">
                <a:solidFill>
                  <a:schemeClr val="bg1"/>
                </a:solidFill>
              </a:rPr>
              <a:t>} </a:t>
            </a:r>
            <a:r>
              <a:rPr lang="cs-CZ" dirty="0">
                <a:solidFill>
                  <a:schemeClr val="bg1"/>
                </a:solidFill>
              </a:rPr>
              <a:t>while (pom &lt; 133 || pom &gt; 266);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smtClean="0">
                <a:solidFill>
                  <a:schemeClr val="bg1"/>
                </a:solidFill>
              </a:rPr>
              <a:t>objem </a:t>
            </a:r>
            <a:r>
              <a:rPr lang="cs-CZ" dirty="0">
                <a:solidFill>
                  <a:schemeClr val="bg1"/>
                </a:solidFill>
              </a:rPr>
              <a:t>= pom;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882944" y="2510317"/>
            <a:ext cx="31580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Lednicka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(string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znacka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</a:p>
          <a:p>
            <a:pPr indent="265113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this.znacka</a:t>
            </a:r>
            <a:r>
              <a:rPr lang="cs-CZ" dirty="0">
                <a:solidFill>
                  <a:schemeClr val="bg1"/>
                </a:solidFill>
              </a:rPr>
              <a:t> = </a:t>
            </a:r>
            <a:r>
              <a:rPr lang="cs-CZ" dirty="0" err="1">
                <a:solidFill>
                  <a:schemeClr val="bg1"/>
                </a:solidFill>
              </a:rPr>
              <a:t>znacka</a:t>
            </a:r>
            <a:r>
              <a:rPr lang="cs-CZ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31475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 build="p"/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28179" y="908720"/>
            <a:ext cx="34111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string</a:t>
            </a: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getCena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()</a:t>
            </a:r>
            <a:r>
              <a:rPr lang="en-US" dirty="0">
                <a:solidFill>
                  <a:schemeClr val="bg1"/>
                </a:solidFill>
              </a:rPr>
              <a:t> {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en-US" dirty="0" smtClean="0">
                <a:solidFill>
                  <a:schemeClr val="bg1"/>
                </a:solidFill>
              </a:rPr>
              <a:t>return </a:t>
            </a:r>
            <a:r>
              <a:rPr lang="en-US" dirty="0" err="1" smtClean="0">
                <a:solidFill>
                  <a:schemeClr val="bg1"/>
                </a:solidFill>
              </a:rPr>
              <a:t>cenakWh</a:t>
            </a:r>
            <a:r>
              <a:rPr lang="cs-CZ" dirty="0" smtClean="0">
                <a:solidFill>
                  <a:schemeClr val="bg1"/>
                </a:solidFill>
              </a:rPr>
              <a:t> + „ Kč za kWh“</a:t>
            </a:r>
            <a:r>
              <a:rPr lang="en-US" dirty="0" smtClean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1924768"/>
            <a:ext cx="82906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void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informuj()</a:t>
            </a:r>
            <a:r>
              <a:rPr lang="cs-CZ" dirty="0">
                <a:solidFill>
                  <a:schemeClr val="bg1"/>
                </a:solidFill>
              </a:rPr>
              <a:t> {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err="1" smtClean="0">
                <a:solidFill>
                  <a:schemeClr val="bg1"/>
                </a:solidFill>
              </a:rPr>
              <a:t>Console.Write</a:t>
            </a:r>
            <a:r>
              <a:rPr lang="cs-CZ" dirty="0">
                <a:solidFill>
                  <a:schemeClr val="bg1"/>
                </a:solidFill>
              </a:rPr>
              <a:t>("Značka {0}, objem {1} litrů, počet polic {2}.",</a:t>
            </a:r>
            <a:r>
              <a:rPr lang="cs-CZ" dirty="0" err="1">
                <a:solidFill>
                  <a:schemeClr val="bg1"/>
                </a:solidFill>
              </a:rPr>
              <a:t>znacka</a:t>
            </a:r>
            <a:r>
              <a:rPr lang="cs-CZ" dirty="0">
                <a:solidFill>
                  <a:schemeClr val="bg1"/>
                </a:solidFill>
              </a:rPr>
              <a:t>, objem, </a:t>
            </a:r>
            <a:r>
              <a:rPr lang="cs-CZ" dirty="0" err="1">
                <a:solidFill>
                  <a:schemeClr val="bg1"/>
                </a:solidFill>
              </a:rPr>
              <a:t>pocPolic</a:t>
            </a:r>
            <a:r>
              <a:rPr lang="cs-CZ" dirty="0" smtClean="0">
                <a:solidFill>
                  <a:schemeClr val="bg1"/>
                </a:solidFill>
              </a:rPr>
              <a:t>);</a:t>
            </a:r>
          </a:p>
          <a:p>
            <a:pPr indent="176213"/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("spotřeba {0} </a:t>
            </a:r>
            <a:r>
              <a:rPr lang="cs-CZ" dirty="0" smtClean="0">
                <a:solidFill>
                  <a:schemeClr val="bg1"/>
                </a:solidFill>
              </a:rPr>
              <a:t>kWh, cena energie  {2} ", </a:t>
            </a:r>
            <a:r>
              <a:rPr lang="cs-CZ" dirty="0" err="1" smtClean="0">
                <a:solidFill>
                  <a:schemeClr val="bg1"/>
                </a:solidFill>
              </a:rPr>
              <a:t>spotreba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 err="1" smtClean="0">
                <a:solidFill>
                  <a:schemeClr val="bg1"/>
                </a:solidFill>
              </a:rPr>
              <a:t>getCena</a:t>
            </a:r>
            <a:r>
              <a:rPr lang="cs-CZ" dirty="0" smtClean="0">
                <a:solidFill>
                  <a:schemeClr val="bg1"/>
                </a:solidFill>
              </a:rPr>
              <a:t>());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3217815"/>
            <a:ext cx="45831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double provoz(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int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pocetDni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</a:p>
          <a:p>
            <a:pPr indent="176213"/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return </a:t>
            </a:r>
            <a:r>
              <a:rPr lang="cs-CZ" dirty="0" err="1">
                <a:solidFill>
                  <a:schemeClr val="bg1"/>
                </a:solidFill>
              </a:rPr>
              <a:t>cenakWh</a:t>
            </a:r>
            <a:r>
              <a:rPr lang="cs-CZ" dirty="0">
                <a:solidFill>
                  <a:schemeClr val="bg1"/>
                </a:solidFill>
              </a:rPr>
              <a:t> * </a:t>
            </a:r>
            <a:r>
              <a:rPr lang="cs-CZ" dirty="0" err="1">
                <a:solidFill>
                  <a:schemeClr val="bg1"/>
                </a:solidFill>
              </a:rPr>
              <a:t>spotreba</a:t>
            </a:r>
            <a:r>
              <a:rPr lang="cs-CZ" dirty="0">
                <a:solidFill>
                  <a:schemeClr val="bg1"/>
                </a:solidFill>
              </a:rPr>
              <a:t> * 24 *</a:t>
            </a:r>
            <a:r>
              <a:rPr lang="cs-CZ" dirty="0" err="1">
                <a:solidFill>
                  <a:schemeClr val="bg1"/>
                </a:solidFill>
              </a:rPr>
              <a:t>pocetDni</a:t>
            </a:r>
            <a:r>
              <a:rPr lang="cs-CZ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79512" y="4233862"/>
            <a:ext cx="884363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>
                <a:solidFill>
                  <a:schemeClr val="bg1"/>
                </a:solidFill>
              </a:rPr>
              <a:t>static </a:t>
            </a:r>
            <a:r>
              <a:rPr lang="cs-CZ" sz="1600" dirty="0" err="1">
                <a:solidFill>
                  <a:schemeClr val="bg1"/>
                </a:solidFill>
              </a:rPr>
              <a:t>void</a:t>
            </a:r>
            <a:r>
              <a:rPr lang="cs-CZ" sz="1600" dirty="0">
                <a:solidFill>
                  <a:schemeClr val="bg1"/>
                </a:solidFill>
              </a:rPr>
              <a:t> </a:t>
            </a:r>
            <a:r>
              <a:rPr lang="cs-CZ" sz="1600" dirty="0" err="1">
                <a:solidFill>
                  <a:schemeClr val="bg1"/>
                </a:solidFill>
              </a:rPr>
              <a:t>Main</a:t>
            </a:r>
            <a:r>
              <a:rPr lang="cs-CZ" sz="1600" dirty="0">
                <a:solidFill>
                  <a:schemeClr val="bg1"/>
                </a:solidFill>
              </a:rPr>
              <a:t>(string[] </a:t>
            </a:r>
            <a:r>
              <a:rPr lang="cs-CZ" sz="1600" dirty="0" err="1">
                <a:solidFill>
                  <a:schemeClr val="bg1"/>
                </a:solidFill>
              </a:rPr>
              <a:t>args</a:t>
            </a:r>
            <a:r>
              <a:rPr lang="cs-CZ" sz="1600" dirty="0">
                <a:solidFill>
                  <a:schemeClr val="bg1"/>
                </a:solidFill>
              </a:rPr>
              <a:t>) {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Lednicka</a:t>
            </a:r>
            <a:r>
              <a:rPr lang="cs-CZ" sz="1600" dirty="0" smtClean="0">
                <a:solidFill>
                  <a:schemeClr val="bg1"/>
                </a:solidFill>
              </a:rPr>
              <a:t> </a:t>
            </a:r>
            <a:r>
              <a:rPr lang="cs-CZ" sz="1600" dirty="0">
                <a:solidFill>
                  <a:schemeClr val="bg1"/>
                </a:solidFill>
              </a:rPr>
              <a:t>mini = new </a:t>
            </a:r>
            <a:r>
              <a:rPr lang="cs-CZ" sz="1600" dirty="0" err="1">
                <a:solidFill>
                  <a:schemeClr val="bg1"/>
                </a:solidFill>
              </a:rPr>
              <a:t>Lednicka</a:t>
            </a:r>
            <a:r>
              <a:rPr lang="cs-CZ" sz="1600" dirty="0">
                <a:solidFill>
                  <a:schemeClr val="bg1"/>
                </a:solidFill>
              </a:rPr>
              <a:t>("Whirlpool </a:t>
            </a:r>
            <a:r>
              <a:rPr lang="cs-CZ" sz="1600" dirty="0" err="1">
                <a:solidFill>
                  <a:schemeClr val="bg1"/>
                </a:solidFill>
              </a:rPr>
              <a:t>AWE</a:t>
            </a:r>
            <a:r>
              <a:rPr lang="cs-CZ" sz="1600" dirty="0">
                <a:solidFill>
                  <a:schemeClr val="bg1"/>
                </a:solidFill>
              </a:rPr>
              <a:t>");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mini.setObjem</a:t>
            </a:r>
            <a:r>
              <a:rPr lang="cs-CZ" sz="1600" dirty="0">
                <a:solidFill>
                  <a:schemeClr val="bg1"/>
                </a:solidFill>
              </a:rPr>
              <a:t>();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mini.setPolice</a:t>
            </a:r>
            <a:r>
              <a:rPr lang="cs-CZ" sz="1600" dirty="0">
                <a:solidFill>
                  <a:schemeClr val="bg1"/>
                </a:solidFill>
              </a:rPr>
              <a:t>();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mini.setSpotreba</a:t>
            </a:r>
            <a:r>
              <a:rPr lang="cs-CZ" sz="1600" dirty="0">
                <a:solidFill>
                  <a:schemeClr val="bg1"/>
                </a:solidFill>
              </a:rPr>
              <a:t>();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mini.informuj</a:t>
            </a:r>
            <a:r>
              <a:rPr lang="cs-CZ" sz="1600" dirty="0">
                <a:solidFill>
                  <a:schemeClr val="bg1"/>
                </a:solidFill>
              </a:rPr>
              <a:t>();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Lednicka.setCena</a:t>
            </a:r>
            <a:r>
              <a:rPr lang="cs-CZ" sz="1600" dirty="0">
                <a:solidFill>
                  <a:schemeClr val="bg1"/>
                </a:solidFill>
              </a:rPr>
              <a:t>(); </a:t>
            </a:r>
            <a:endParaRPr lang="cs-CZ" sz="1600" dirty="0" smtClean="0">
              <a:solidFill>
                <a:schemeClr val="bg1"/>
              </a:solidFill>
            </a:endParaRPr>
          </a:p>
          <a:p>
            <a:pPr indent="176213"/>
            <a:r>
              <a:rPr lang="cs-CZ" sz="1600" dirty="0" err="1" smtClean="0">
                <a:solidFill>
                  <a:schemeClr val="bg1"/>
                </a:solidFill>
              </a:rPr>
              <a:t>Console.WriteLine</a:t>
            </a:r>
            <a:r>
              <a:rPr lang="cs-CZ" sz="1600" dirty="0">
                <a:solidFill>
                  <a:schemeClr val="bg1"/>
                </a:solidFill>
              </a:rPr>
              <a:t>("Náklady na provoz malé ledničky po dobu 30 dní jsou {0} korun",</a:t>
            </a:r>
            <a:r>
              <a:rPr lang="cs-CZ" sz="1600" dirty="0" err="1">
                <a:solidFill>
                  <a:schemeClr val="bg1"/>
                </a:solidFill>
              </a:rPr>
              <a:t>mini.provoz</a:t>
            </a:r>
            <a:r>
              <a:rPr lang="cs-CZ" sz="1600" dirty="0">
                <a:solidFill>
                  <a:schemeClr val="bg1"/>
                </a:solidFill>
              </a:rPr>
              <a:t>(30)); </a:t>
            </a:r>
            <a:endParaRPr lang="cs-CZ" sz="1600" dirty="0" smtClean="0">
              <a:solidFill>
                <a:schemeClr val="bg1"/>
              </a:solidFill>
            </a:endParaRPr>
          </a:p>
          <a:p>
            <a:r>
              <a:rPr lang="cs-CZ" sz="1600" dirty="0" smtClean="0">
                <a:solidFill>
                  <a:schemeClr val="bg1"/>
                </a:solidFill>
              </a:rPr>
              <a:t>}</a:t>
            </a:r>
            <a:endParaRPr lang="cs-CZ" sz="1600" dirty="0">
              <a:solidFill>
                <a:schemeClr val="bg1"/>
              </a:solidFill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1039101" y="260648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Cvičení  </a:t>
            </a:r>
            <a:r>
              <a:rPr lang="cs-CZ" sz="2000" b="1" dirty="0" smtClean="0">
                <a:solidFill>
                  <a:srgbClr val="FF0000"/>
                </a:solidFill>
              </a:rPr>
              <a:t>4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83768" y="260648"/>
            <a:ext cx="5233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Proměnné a jejich settry. Procvičování cyklu while.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1039101" y="260648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Cvičení  </a:t>
            </a:r>
            <a:r>
              <a:rPr lang="cs-CZ" sz="2000" b="1" dirty="0" smtClean="0">
                <a:solidFill>
                  <a:srgbClr val="FF0000"/>
                </a:solidFill>
              </a:rPr>
              <a:t>4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260648"/>
            <a:ext cx="5233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Proměnné a jejich settry. Procvičování cyklu while.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95536" y="836712"/>
            <a:ext cx="270702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solidFill>
                  <a:schemeClr val="bg1"/>
                </a:solidFill>
              </a:rPr>
              <a:t>class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Lednicka</a:t>
            </a:r>
            <a:r>
              <a:rPr lang="cs-CZ" dirty="0">
                <a:solidFill>
                  <a:schemeClr val="bg1"/>
                </a:solidFill>
              </a:rPr>
              <a:t> { </a:t>
            </a:r>
            <a:endParaRPr lang="cs-CZ" dirty="0" smtClean="0">
              <a:solidFill>
                <a:schemeClr val="bg1"/>
              </a:solidFill>
            </a:endParaRPr>
          </a:p>
          <a:p>
            <a:pPr indent="268288"/>
            <a:r>
              <a:rPr lang="cs-CZ" dirty="0" smtClean="0">
                <a:solidFill>
                  <a:schemeClr val="bg1"/>
                </a:solidFill>
              </a:rPr>
              <a:t>static </a:t>
            </a:r>
            <a:r>
              <a:rPr lang="cs-CZ" dirty="0">
                <a:solidFill>
                  <a:schemeClr val="bg1"/>
                </a:solidFill>
              </a:rPr>
              <a:t>double </a:t>
            </a:r>
            <a:r>
              <a:rPr lang="cs-CZ" dirty="0" err="1">
                <a:solidFill>
                  <a:schemeClr val="bg1"/>
                </a:solidFill>
              </a:rPr>
              <a:t>cenakWh</a:t>
            </a:r>
            <a:r>
              <a:rPr lang="cs-CZ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pPr indent="268288"/>
            <a:r>
              <a:rPr lang="cs-CZ" dirty="0" err="1" smtClean="0">
                <a:solidFill>
                  <a:schemeClr val="bg1"/>
                </a:solidFill>
              </a:rPr>
              <a:t>int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objem, </a:t>
            </a:r>
            <a:r>
              <a:rPr lang="cs-CZ" dirty="0" err="1">
                <a:solidFill>
                  <a:schemeClr val="bg1"/>
                </a:solidFill>
              </a:rPr>
              <a:t>pocPolic</a:t>
            </a:r>
            <a:r>
              <a:rPr lang="cs-CZ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pPr indent="268288"/>
            <a:r>
              <a:rPr lang="cs-CZ" dirty="0" smtClean="0">
                <a:solidFill>
                  <a:schemeClr val="bg1"/>
                </a:solidFill>
              </a:rPr>
              <a:t>double </a:t>
            </a:r>
            <a:r>
              <a:rPr lang="cs-CZ" dirty="0" err="1">
                <a:solidFill>
                  <a:schemeClr val="bg1"/>
                </a:solidFill>
              </a:rPr>
              <a:t>spotreba</a:t>
            </a:r>
            <a:r>
              <a:rPr lang="cs-CZ" dirty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pPr indent="268288"/>
            <a:r>
              <a:rPr lang="cs-CZ" dirty="0" smtClean="0">
                <a:solidFill>
                  <a:schemeClr val="bg1"/>
                </a:solidFill>
              </a:rPr>
              <a:t>string </a:t>
            </a:r>
            <a:r>
              <a:rPr lang="cs-CZ" dirty="0" err="1" smtClean="0">
                <a:solidFill>
                  <a:schemeClr val="bg1"/>
                </a:solidFill>
              </a:rPr>
              <a:t>znacka</a:t>
            </a:r>
            <a:r>
              <a:rPr lang="cs-CZ" dirty="0">
                <a:solidFill>
                  <a:schemeClr val="bg1"/>
                </a:solidFill>
              </a:rPr>
              <a:t>;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23528" y="2498041"/>
            <a:ext cx="5727594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1. Vysvětlete rozdíl mezi proměnnými </a:t>
            </a:r>
            <a:r>
              <a:rPr lang="cs-CZ" dirty="0" err="1" smtClean="0">
                <a:solidFill>
                  <a:schemeClr val="bg1"/>
                </a:solidFill>
              </a:rPr>
              <a:t>cenakWh</a:t>
            </a:r>
            <a:r>
              <a:rPr lang="cs-CZ" dirty="0" smtClean="0">
                <a:solidFill>
                  <a:schemeClr val="bg1"/>
                </a:solidFill>
              </a:rPr>
              <a:t> a </a:t>
            </a:r>
            <a:r>
              <a:rPr lang="cs-CZ" dirty="0" err="1" smtClean="0">
                <a:solidFill>
                  <a:schemeClr val="bg1"/>
                </a:solidFill>
              </a:rPr>
              <a:t>spotreba</a:t>
            </a:r>
            <a:r>
              <a:rPr lang="cs-CZ" dirty="0" smtClean="0">
                <a:solidFill>
                  <a:schemeClr val="bg1"/>
                </a:solidFill>
              </a:rPr>
              <a:t>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3051374"/>
            <a:ext cx="7633693" cy="64633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Statická proměnná </a:t>
            </a:r>
            <a:r>
              <a:rPr lang="cs-CZ" dirty="0" err="1" smtClean="0"/>
              <a:t>cenakWh</a:t>
            </a:r>
            <a:r>
              <a:rPr lang="cs-CZ" dirty="0" smtClean="0"/>
              <a:t> je společná pro všechny instance a spotřeba je pro</a:t>
            </a:r>
          </a:p>
          <a:p>
            <a:r>
              <a:rPr lang="cs-CZ" dirty="0" smtClean="0"/>
              <a:t>každou ledničku jiná.  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3881706"/>
            <a:ext cx="3158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Lednicka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(string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znacka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{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4988372"/>
            <a:ext cx="2133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>
                <a:solidFill>
                  <a:schemeClr val="bg1"/>
                </a:solidFill>
              </a:rPr>
              <a:t>this.znacka</a:t>
            </a:r>
            <a:r>
              <a:rPr lang="cs-CZ" dirty="0">
                <a:solidFill>
                  <a:schemeClr val="bg1"/>
                </a:solidFill>
              </a:rPr>
              <a:t> = </a:t>
            </a:r>
            <a:r>
              <a:rPr lang="cs-CZ" dirty="0" err="1">
                <a:solidFill>
                  <a:schemeClr val="bg1"/>
                </a:solidFill>
              </a:rPr>
              <a:t>znacka</a:t>
            </a:r>
            <a:r>
              <a:rPr lang="cs-CZ" dirty="0">
                <a:solidFill>
                  <a:schemeClr val="bg1"/>
                </a:solidFill>
              </a:rPr>
              <a:t>;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4435039"/>
            <a:ext cx="3822521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2. Jak bude vypadat tělo konstruktoru?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23528" y="5541705"/>
            <a:ext cx="6554936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3. Proč je před názvem proměnné na levé straně příkazu slovo </a:t>
            </a:r>
            <a:r>
              <a:rPr lang="cs-CZ" dirty="0" err="1" smtClean="0">
                <a:solidFill>
                  <a:schemeClr val="bg1"/>
                </a:solidFill>
              </a:rPr>
              <a:t>this</a:t>
            </a:r>
            <a:r>
              <a:rPr lang="cs-CZ" dirty="0">
                <a:solidFill>
                  <a:schemeClr val="bg1"/>
                </a:solidFill>
              </a:rPr>
              <a:t>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6095037"/>
            <a:ext cx="6327951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Aby se odlišil název proměnné instance a parametru konstruktoru.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98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" grpId="0" animBg="1"/>
      <p:bldP spid="3" grpId="0" animBg="1"/>
      <p:bldP spid="8" grpId="0" build="p"/>
      <p:bldP spid="4" grpId="0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1039101" y="260648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Cvičení  </a:t>
            </a:r>
            <a:r>
              <a:rPr lang="cs-CZ" sz="2000" b="1" dirty="0" smtClean="0">
                <a:solidFill>
                  <a:srgbClr val="FF0000"/>
                </a:solidFill>
              </a:rPr>
              <a:t>4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483768" y="260648"/>
            <a:ext cx="5233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Proměnné a jejich settry. Procvičování cyklu while.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23528" y="1916832"/>
            <a:ext cx="3740255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4. </a:t>
            </a:r>
            <a:r>
              <a:rPr lang="cs-CZ" dirty="0" smtClean="0">
                <a:solidFill>
                  <a:schemeClr val="bg1"/>
                </a:solidFill>
              </a:rPr>
              <a:t>Najděte chybu v předchozí metodě.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2564904"/>
            <a:ext cx="8350106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Chybí klíčové slovo return, které zajišťuje předání návratové hodnoty při volání metody.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9199" y="5301208"/>
            <a:ext cx="5056897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5. Najděte chyby v metodě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a své tvrzení zdůvodněte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3568" y="908720"/>
            <a:ext cx="27661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string</a:t>
            </a: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getCena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()</a:t>
            </a:r>
            <a:r>
              <a:rPr lang="en-US" dirty="0">
                <a:solidFill>
                  <a:schemeClr val="bg1"/>
                </a:solidFill>
              </a:rPr>
              <a:t> {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en-US" dirty="0" err="1" smtClean="0">
                <a:solidFill>
                  <a:schemeClr val="bg1"/>
                </a:solidFill>
              </a:rPr>
              <a:t>cenakWh</a:t>
            </a:r>
            <a:r>
              <a:rPr lang="cs-CZ" dirty="0" smtClean="0">
                <a:solidFill>
                  <a:schemeClr val="bg1"/>
                </a:solidFill>
              </a:rPr>
              <a:t> + „ Kč za kWh“</a:t>
            </a:r>
            <a:r>
              <a:rPr lang="en-US" dirty="0" smtClean="0">
                <a:solidFill>
                  <a:schemeClr val="bg1"/>
                </a:solidFill>
              </a:rPr>
              <a:t>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38928" y="3140968"/>
            <a:ext cx="570528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void</a:t>
            </a: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setObjem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()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</a:p>
          <a:p>
            <a:pPr indent="176213"/>
            <a:r>
              <a:rPr lang="cs-CZ" dirty="0" smtClean="0">
                <a:solidFill>
                  <a:schemeClr val="bg1"/>
                </a:solidFill>
              </a:rPr>
              <a:t>do </a:t>
            </a:r>
            <a:r>
              <a:rPr lang="cs-CZ" dirty="0">
                <a:solidFill>
                  <a:schemeClr val="bg1"/>
                </a:solidFill>
              </a:rPr>
              <a:t>{ </a:t>
            </a:r>
            <a:endParaRPr lang="cs-CZ" dirty="0" smtClean="0">
              <a:solidFill>
                <a:schemeClr val="bg1"/>
              </a:solidFill>
            </a:endParaRPr>
          </a:p>
          <a:p>
            <a:pPr indent="363538"/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("Zadej objem z intervalu 133-266"); </a:t>
            </a:r>
            <a:endParaRPr lang="cs-CZ" dirty="0" smtClean="0">
              <a:solidFill>
                <a:schemeClr val="bg1"/>
              </a:solidFill>
            </a:endParaRPr>
          </a:p>
          <a:p>
            <a:pPr indent="363538"/>
            <a:r>
              <a:rPr lang="cs-CZ" dirty="0" err="1" smtClean="0">
                <a:solidFill>
                  <a:schemeClr val="bg1"/>
                </a:solidFill>
              </a:rPr>
              <a:t>int</a:t>
            </a:r>
            <a:r>
              <a:rPr lang="cs-CZ" dirty="0" smtClean="0">
                <a:solidFill>
                  <a:schemeClr val="bg1"/>
                </a:solidFill>
              </a:rPr>
              <a:t> pom </a:t>
            </a:r>
            <a:r>
              <a:rPr lang="cs-CZ" dirty="0">
                <a:solidFill>
                  <a:schemeClr val="bg1"/>
                </a:solidFill>
              </a:rPr>
              <a:t>= </a:t>
            </a:r>
            <a:r>
              <a:rPr lang="cs-CZ" dirty="0" err="1" smtClean="0">
                <a:solidFill>
                  <a:schemeClr val="bg1"/>
                </a:solidFill>
              </a:rPr>
              <a:t>int.Parse</a:t>
            </a:r>
            <a:r>
              <a:rPr lang="cs-CZ" dirty="0" smtClean="0">
                <a:solidFill>
                  <a:schemeClr val="bg1"/>
                </a:solidFill>
              </a:rPr>
              <a:t>(</a:t>
            </a:r>
            <a:r>
              <a:rPr lang="cs-CZ" dirty="0" err="1" smtClean="0">
                <a:solidFill>
                  <a:schemeClr val="bg1"/>
                </a:solidFill>
              </a:rPr>
              <a:t>Console.ReadLine</a:t>
            </a:r>
            <a:r>
              <a:rPr lang="cs-CZ" dirty="0" smtClean="0">
                <a:solidFill>
                  <a:schemeClr val="bg1"/>
                </a:solidFill>
              </a:rPr>
              <a:t>());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smtClean="0">
                <a:solidFill>
                  <a:schemeClr val="bg1"/>
                </a:solidFill>
              </a:rPr>
              <a:t>} </a:t>
            </a:r>
            <a:r>
              <a:rPr lang="cs-CZ" dirty="0">
                <a:solidFill>
                  <a:schemeClr val="bg1"/>
                </a:solidFill>
              </a:rPr>
              <a:t>while (pom </a:t>
            </a:r>
            <a:r>
              <a:rPr lang="cs-CZ" dirty="0" smtClean="0">
                <a:solidFill>
                  <a:schemeClr val="bg1"/>
                </a:solidFill>
              </a:rPr>
              <a:t>&gt; </a:t>
            </a:r>
            <a:r>
              <a:rPr lang="cs-CZ" dirty="0">
                <a:solidFill>
                  <a:schemeClr val="bg1"/>
                </a:solidFill>
              </a:rPr>
              <a:t>133 || pom &gt; 266); </a:t>
            </a:r>
            <a:endParaRPr lang="cs-CZ" dirty="0" smtClean="0">
              <a:solidFill>
                <a:schemeClr val="bg1"/>
              </a:solidFill>
            </a:endParaRPr>
          </a:p>
          <a:p>
            <a:pPr indent="176213"/>
            <a:r>
              <a:rPr lang="cs-CZ" dirty="0" smtClean="0">
                <a:solidFill>
                  <a:schemeClr val="bg1"/>
                </a:solidFill>
              </a:rPr>
              <a:t>objem </a:t>
            </a:r>
            <a:r>
              <a:rPr lang="cs-CZ" dirty="0">
                <a:solidFill>
                  <a:schemeClr val="bg1"/>
                </a:solidFill>
              </a:rPr>
              <a:t>= pom; 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}</a:t>
            </a:r>
          </a:p>
        </p:txBody>
      </p:sp>
      <p:sp>
        <p:nvSpPr>
          <p:cNvPr id="5" name="Šipka doleva 4"/>
          <p:cNvSpPr/>
          <p:nvPr/>
        </p:nvSpPr>
        <p:spPr>
          <a:xfrm>
            <a:off x="5100702" y="4077072"/>
            <a:ext cx="839450" cy="20847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084168" y="4077072"/>
            <a:ext cx="273664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>
                <a:solidFill>
                  <a:srgbClr val="FF0000"/>
                </a:solidFill>
              </a:rPr>
              <a:t>Proměnná  nemůže být deklarována vícekrát</a:t>
            </a:r>
            <a:endParaRPr lang="cs-CZ" sz="1100" dirty="0">
              <a:solidFill>
                <a:srgbClr val="FF0000"/>
              </a:solidFill>
            </a:endParaRPr>
          </a:p>
        </p:txBody>
      </p:sp>
      <p:sp>
        <p:nvSpPr>
          <p:cNvPr id="20" name="Šipka doleva 19"/>
          <p:cNvSpPr/>
          <p:nvPr/>
        </p:nvSpPr>
        <p:spPr>
          <a:xfrm>
            <a:off x="4524638" y="4338682"/>
            <a:ext cx="839450" cy="20847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5522158" y="4312114"/>
            <a:ext cx="22108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>
                <a:solidFill>
                  <a:srgbClr val="FF0000"/>
                </a:solidFill>
              </a:rPr>
              <a:t>První podmínka musí být pom &lt;133</a:t>
            </a:r>
            <a:endParaRPr lang="cs-CZ" sz="1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174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0" grpId="0" animBg="1"/>
      <p:bldP spid="15" grpId="0"/>
      <p:bldP spid="18" grpId="0"/>
      <p:bldP spid="5" grpId="0" animBg="1"/>
      <p:bldP spid="6" grpId="0"/>
      <p:bldP spid="20" grpId="0" animBg="1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395536" y="1791097"/>
            <a:ext cx="2892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Předpokládaný čas: </a:t>
            </a:r>
            <a:r>
              <a:rPr lang="cs-CZ" dirty="0" smtClean="0">
                <a:solidFill>
                  <a:prstClr val="white"/>
                </a:solidFill>
              </a:rPr>
              <a:t>20 </a:t>
            </a:r>
            <a:r>
              <a:rPr lang="cs-CZ" dirty="0" smtClean="0">
                <a:solidFill>
                  <a:prstClr val="white"/>
                </a:solidFill>
              </a:rPr>
              <a:t>minut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5536" y="1037615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Anotace a cíl: žáci používají settry pro zajištění validity dat. Rozlišují proměnou instance a parametr metody.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95536" y="2267580"/>
            <a:ext cx="3980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Autor celého textu : Ing. Adéla Tomalová</a:t>
            </a: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1039101" y="260648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</a:rPr>
              <a:t>Cvičení  </a:t>
            </a:r>
            <a:r>
              <a:rPr lang="cs-CZ" sz="2000" b="1" dirty="0" smtClean="0">
                <a:solidFill>
                  <a:srgbClr val="FF0000"/>
                </a:solidFill>
              </a:rPr>
              <a:t>4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483768" y="260648"/>
            <a:ext cx="52338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C#  </a:t>
            </a:r>
            <a:r>
              <a:rPr lang="cs-CZ" dirty="0" smtClean="0">
                <a:solidFill>
                  <a:prstClr val="white"/>
                </a:solidFill>
              </a:rPr>
              <a:t>Proměnné a jejich settry. Procvičování cyklu while.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</p:bldLst>
  </p:timing>
</p:sld>
</file>

<file path=ppt/theme/theme1.xml><?xml version="1.0" encoding="utf-8"?>
<a:theme xmlns:a="http://schemas.openxmlformats.org/drawingml/2006/main" name="Tom-52-03-0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Tom-52-03-0</Template>
  <TotalTime>31</TotalTime>
  <Words>1014</Words>
  <Application>Microsoft Office PowerPoint</Application>
  <PresentationFormat>Předvádění na obrazovce (4:3)</PresentationFormat>
  <Paragraphs>100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Tom-52-03-0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Tom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Adéla</dc:creator>
  <cp:lastModifiedBy>Adéla</cp:lastModifiedBy>
  <cp:revision>6</cp:revision>
  <dcterms:created xsi:type="dcterms:W3CDTF">2012-10-27T18:20:31Z</dcterms:created>
  <dcterms:modified xsi:type="dcterms:W3CDTF">2012-10-27T18:52:12Z</dcterms:modified>
</cp:coreProperties>
</file>