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3" r:id="rId4"/>
    <p:sldId id="262" r:id="rId5"/>
    <p:sldId id="258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5964B341-69D2-4FA7-8948-E26F2820B541}" type="datetimeFigureOut">
              <a:rPr lang="cs-CZ" smtClean="0"/>
              <a:t>27.10.2012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4822B84A-54D4-4FD0-8AAC-0D820DC336A9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5964B341-69D2-4FA7-8948-E26F2820B541}" type="datetimeFigureOut">
              <a:rPr lang="cs-CZ" smtClean="0"/>
              <a:t>27.10.2012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822B84A-54D4-4FD0-8AAC-0D820DC336A9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5964B341-69D2-4FA7-8948-E26F2820B541}" type="datetimeFigureOut">
              <a:rPr lang="cs-CZ" smtClean="0"/>
              <a:t>27.10.2012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4822B84A-54D4-4FD0-8AAC-0D820DC336A9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4B341-69D2-4FA7-8948-E26F2820B541}" type="datetimeFigureOut">
              <a:rPr lang="cs-CZ" smtClean="0"/>
              <a:t>27.10.2012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22B84A-54D4-4FD0-8AAC-0D820DC336A9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4B341-69D2-4FA7-8948-E26F2820B541}" type="datetimeFigureOut">
              <a:rPr lang="cs-CZ" smtClean="0"/>
              <a:t>27.10.2012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22B84A-54D4-4FD0-8AAC-0D820DC336A9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964B341-69D2-4FA7-8948-E26F2820B541}" type="datetimeFigureOut">
              <a:rPr lang="cs-CZ" smtClean="0"/>
              <a:t>27.10.2012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822B84A-54D4-4FD0-8AAC-0D820DC336A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4B341-69D2-4FA7-8948-E26F2820B541}" type="datetimeFigureOut">
              <a:rPr lang="cs-CZ" smtClean="0"/>
              <a:t>27.10.2012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22B84A-54D4-4FD0-8AAC-0D820DC336A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5964B341-69D2-4FA7-8948-E26F2820B541}" type="datetimeFigureOut">
              <a:rPr lang="cs-CZ" smtClean="0"/>
              <a:t>27.10.2012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822B84A-54D4-4FD0-8AAC-0D820DC336A9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964B341-69D2-4FA7-8948-E26F2820B541}" type="datetimeFigureOut">
              <a:rPr lang="cs-CZ" smtClean="0"/>
              <a:t>27.10.2012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822B84A-54D4-4FD0-8AAC-0D820DC336A9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4B341-69D2-4FA7-8948-E26F2820B541}" type="datetimeFigureOut">
              <a:rPr lang="cs-CZ" smtClean="0"/>
              <a:t>27.10.2012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22B84A-54D4-4FD0-8AAC-0D820DC336A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4B341-69D2-4FA7-8948-E26F2820B541}" type="datetimeFigureOut">
              <a:rPr lang="cs-CZ" smtClean="0"/>
              <a:t>27.10.2012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22B84A-54D4-4FD0-8AAC-0D820DC336A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>
            <a:alpha val="4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5964B341-69D2-4FA7-8948-E26F2820B541}" type="datetimeFigureOut">
              <a:rPr lang="cs-CZ" smtClean="0"/>
              <a:t>27.10.2012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4822B84A-54D4-4FD0-8AAC-0D820DC336A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260648"/>
            <a:ext cx="5261767" cy="864096"/>
          </a:xfrm>
          <a:prstGeom prst="rect">
            <a:avLst/>
          </a:prstGeom>
          <a:noFill/>
          <a:ln w="9525">
            <a:solidFill>
              <a:schemeClr val="bg2">
                <a:lumMod val="50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971600" y="1268760"/>
          <a:ext cx="7272808" cy="5185964"/>
        </p:xfrm>
        <a:graphic>
          <a:graphicData uri="http://schemas.openxmlformats.org/drawingml/2006/table">
            <a:tbl>
              <a:tblPr firstRow="1" firstCol="1" bandRow="1" bandCol="1">
                <a:tableStyleId>{5940675A-B579-460E-94D1-54222C63F5DA}</a:tableStyleId>
              </a:tblPr>
              <a:tblGrid>
                <a:gridCol w="2362726"/>
                <a:gridCol w="4910082"/>
              </a:tblGrid>
              <a:tr h="432681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EU_62_A_sada 1_02_M_Peníze</a:t>
                      </a:r>
                      <a:r>
                        <a:rPr lang="cs-CZ" sz="1100" baseline="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 v domácnosti_Pol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 hMerge="1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</a:tr>
              <a:tr h="39431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Název školy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Střední škola, Základní škola a Mateřská škola, Karviná, p. o.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41409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Autor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Ing.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 Jana Poliačíková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41509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Anotace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100" kern="120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Materiál slouží ke zjištění finanční gramotnosti žáků, jejich představě o rozdílech</a:t>
                      </a:r>
                      <a:r>
                        <a:rPr kumimoji="0" lang="cs-CZ" sz="1100" kern="1200" baseline="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 mezi hotovostními a bezhotovostními penězi</a:t>
                      </a:r>
                      <a:r>
                        <a:rPr kumimoji="0" lang="cs-CZ" sz="1100" kern="120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. </a:t>
                      </a:r>
                    </a:p>
                  </a:txBody>
                  <a:tcPr marL="52322" marR="52322" marT="0" marB="0"/>
                </a:tc>
              </a:tr>
              <a:tr h="39015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Vzdělávací oblast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Matematika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 a její aplikace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9015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Předmět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  <a:endParaRPr lang="cs-CZ" sz="1100" dirty="0" smtClean="0"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Matematika/Finanční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 gramotnost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9015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Tematická oblast/téma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  <a:endParaRPr lang="cs-CZ" sz="1100" dirty="0" smtClean="0"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Hospodaření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 domácnosti/Peníze v domácnosti</a:t>
                      </a:r>
                      <a:endParaRPr lang="cs-CZ" sz="1100" dirty="0"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9015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Výsledky vzdělávání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endParaRPr lang="cs-CZ" sz="1100" baseline="0" dirty="0" smtClean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Dokázat vysvětlit, jak a čím platíme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2075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Klíčová </a:t>
                      </a: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slova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Hotovostní</a:t>
                      </a:r>
                      <a:r>
                        <a:rPr lang="cs-CZ" sz="1100" baseline="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 a bezhotovostní peníze, mince, bankovky, měna, účet v bance</a:t>
                      </a:r>
                      <a:endParaRPr lang="cs-CZ" sz="1100" dirty="0" smtClean="0"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9015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 pitchFamily="34" charset="0"/>
                          <a:cs typeface="Calibri" pitchFamily="34" charset="0"/>
                        </a:rPr>
                        <a:t>Druh učebního materiálu</a:t>
                      </a:r>
                      <a:endParaRPr lang="cs-CZ" sz="110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PPT 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prezentace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9015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Typ vzdělávání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Střední vzdělávání, 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2. </a:t>
                      </a: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ročník Praktické školy 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dvouleté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9015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 pitchFamily="34" charset="0"/>
                          <a:cs typeface="Calibri" pitchFamily="34" charset="0"/>
                        </a:rPr>
                        <a:t>Ověřeno</a:t>
                      </a:r>
                      <a:endParaRPr lang="cs-CZ" sz="110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Datum: 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 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29. </a:t>
                      </a: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10. 2012                           Třída: 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II. </a:t>
                      </a: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PRŠ 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2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59112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Zdroj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[</a:t>
                      </a:r>
                      <a:r>
                        <a:rPr lang="cs-CZ" sz="1100" dirty="0"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online]. [26-10-2012]. Dostupné z URL: &lt;http://office.</a:t>
                      </a:r>
                      <a:r>
                        <a:rPr lang="cs-CZ" sz="1100" dirty="0" err="1"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microsoft.com</a:t>
                      </a:r>
                      <a:r>
                        <a:rPr lang="cs-CZ" sz="1100" dirty="0"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&gt; </a:t>
                      </a: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147248" cy="1143000"/>
          </a:xfrm>
          <a:solidFill>
            <a:schemeClr val="accent1">
              <a:lumMod val="40000"/>
              <a:lumOff val="60000"/>
            </a:schemeClr>
          </a:solidFill>
          <a:ln w="571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r>
              <a:rPr lang="cs-CZ" sz="4000" b="1" cap="none" dirty="0" smtClean="0">
                <a:ln/>
                <a:solidFill>
                  <a:schemeClr val="accent3"/>
                </a:solidFill>
              </a:rPr>
              <a:t>    PENÍZE V DOMÁCNOSTI</a:t>
            </a:r>
            <a:endParaRPr lang="cs-CZ" sz="4000" b="1" cap="none" dirty="0">
              <a:ln/>
              <a:solidFill>
                <a:schemeClr val="accent3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        Funkce </a:t>
            </a:r>
            <a:r>
              <a:rPr lang="cs-CZ" sz="3200" b="1" dirty="0" smtClean="0">
                <a:solidFill>
                  <a:srgbClr val="FF0000"/>
                </a:solidFill>
              </a:rPr>
              <a:t>peněz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39552" y="2132856"/>
            <a:ext cx="4968552" cy="44012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Wingdings" pitchFamily="2" charset="2"/>
              <a:buChar char="v"/>
            </a:pPr>
            <a:r>
              <a:rPr lang="cs-CZ" sz="2000" b="1" dirty="0" smtClean="0"/>
              <a:t>Vystupují jako měřítko cen. </a:t>
            </a:r>
            <a:r>
              <a:rPr lang="cs-CZ" sz="2000" dirty="0" smtClean="0"/>
              <a:t>Penězi vyjadřujeme hodnotu zboží a porovnáváme ceny.</a:t>
            </a:r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pPr>
              <a:buFont typeface="Wingdings" pitchFamily="2" charset="2"/>
              <a:buChar char="v"/>
            </a:pPr>
            <a:r>
              <a:rPr lang="cs-CZ" sz="2000" b="1" dirty="0" smtClean="0"/>
              <a:t>Fungují jako prostředek směny čili oběživo. </a:t>
            </a:r>
            <a:r>
              <a:rPr lang="cs-CZ" sz="2000" dirty="0" smtClean="0"/>
              <a:t>Za peníze kupujeme nebo prodáváme zboží.</a:t>
            </a:r>
          </a:p>
          <a:p>
            <a:endParaRPr lang="cs-CZ" sz="2000" dirty="0" smtClean="0"/>
          </a:p>
          <a:p>
            <a:pPr>
              <a:buFont typeface="Wingdings" pitchFamily="2" charset="2"/>
              <a:buChar char="Ø"/>
            </a:pPr>
            <a:endParaRPr lang="cs-CZ" sz="2000" dirty="0" smtClean="0"/>
          </a:p>
          <a:p>
            <a:pPr>
              <a:buFont typeface="Wingdings" pitchFamily="2" charset="2"/>
              <a:buChar char="Ø"/>
            </a:pPr>
            <a:endParaRPr lang="cs-CZ" sz="2000" dirty="0" smtClean="0"/>
          </a:p>
          <a:p>
            <a:pPr>
              <a:buFont typeface="Wingdings" pitchFamily="2" charset="2"/>
              <a:buChar char="v"/>
            </a:pPr>
            <a:r>
              <a:rPr lang="cs-CZ" sz="2000" b="1" dirty="0" smtClean="0"/>
              <a:t>Vystupují jako uchovatel hodnoty jako forma majetku. </a:t>
            </a:r>
            <a:r>
              <a:rPr lang="cs-CZ" sz="2000" dirty="0" smtClean="0"/>
              <a:t>Můžeme je uschovat a použít.</a:t>
            </a:r>
            <a:endParaRPr lang="cs-CZ" sz="2000" dirty="0" smtClean="0"/>
          </a:p>
        </p:txBody>
      </p:sp>
      <p:pic>
        <p:nvPicPr>
          <p:cNvPr id="1029" name="Picture 5" descr="C:\Users\Jana\AppData\Local\Microsoft\Windows\Temporary Internet Files\Content.IE5\CRX18PNE\MC90023752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72200" y="3429000"/>
            <a:ext cx="2160240" cy="1721275"/>
          </a:xfrm>
          <a:prstGeom prst="rect">
            <a:avLst/>
          </a:prstGeom>
          <a:noFill/>
        </p:spPr>
      </p:pic>
      <p:pic>
        <p:nvPicPr>
          <p:cNvPr id="1030" name="Picture 6" descr="C:\Users\Jana\AppData\Local\Microsoft\Windows\Temporary Internet Files\Content.IE5\CRX18PNE\MC90028096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52120" y="1484784"/>
            <a:ext cx="2016224" cy="2002755"/>
          </a:xfrm>
          <a:prstGeom prst="rect">
            <a:avLst/>
          </a:prstGeom>
          <a:noFill/>
        </p:spPr>
      </p:pic>
      <p:pic>
        <p:nvPicPr>
          <p:cNvPr id="1031" name="Picture 7" descr="C:\Users\Jana\AppData\Local\Microsoft\Windows\Temporary Internet Files\Content.IE5\J6FH2NA5\MC90035399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148064" y="5183191"/>
            <a:ext cx="1944216" cy="155930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40000"/>
              <a:lumOff val="60000"/>
            </a:schemeClr>
          </a:solidFill>
          <a:ln w="571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4000" b="1" cap="none" dirty="0" smtClean="0">
                <a:ln/>
                <a:solidFill>
                  <a:schemeClr val="accent3"/>
                </a:solidFill>
              </a:rPr>
              <a:t>    HOTOVOSTNÍ PENÍZE</a:t>
            </a:r>
            <a:endParaRPr lang="cs-CZ" sz="40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755576" y="1844825"/>
            <a:ext cx="7632848" cy="20621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3200" b="1" dirty="0">
                <a:solidFill>
                  <a:srgbClr val="FF0000"/>
                </a:solidFill>
              </a:rPr>
              <a:t>H</a:t>
            </a:r>
            <a:r>
              <a:rPr lang="cs-CZ" sz="3200" b="1" dirty="0" smtClean="0">
                <a:solidFill>
                  <a:srgbClr val="FF0000"/>
                </a:solidFill>
              </a:rPr>
              <a:t>otovostní </a:t>
            </a:r>
            <a:r>
              <a:rPr lang="cs-CZ" sz="3200" b="1" dirty="0">
                <a:solidFill>
                  <a:srgbClr val="FF0000"/>
                </a:solidFill>
              </a:rPr>
              <a:t>peníze </a:t>
            </a:r>
            <a:r>
              <a:rPr lang="cs-CZ" sz="3200" b="1" dirty="0" smtClean="0">
                <a:solidFill>
                  <a:srgbClr val="FF0000"/>
                </a:solidFill>
              </a:rPr>
              <a:t>jsou </a:t>
            </a:r>
            <a:r>
              <a:rPr lang="cs-CZ" sz="3200" b="1" dirty="0">
                <a:solidFill>
                  <a:srgbClr val="FF0000"/>
                </a:solidFill>
              </a:rPr>
              <a:t>bankovky a </a:t>
            </a:r>
            <a:r>
              <a:rPr lang="cs-CZ" sz="3200" b="1" dirty="0" smtClean="0">
                <a:solidFill>
                  <a:srgbClr val="FF0000"/>
                </a:solidFill>
              </a:rPr>
              <a:t>mince. </a:t>
            </a:r>
          </a:p>
          <a:p>
            <a:pPr>
              <a:defRPr/>
            </a:pPr>
            <a:r>
              <a:rPr lang="cs-CZ" sz="3200" b="1" dirty="0" smtClean="0"/>
              <a:t>Platíme jimi za zboží. Každá mince či bankovka má svou hodnotu.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5536" y="4149080"/>
            <a:ext cx="61206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Bankovky</a:t>
            </a:r>
            <a:r>
              <a:rPr lang="cs-CZ" b="1" dirty="0" smtClean="0"/>
              <a:t>- cenné papíry s určitou hodnotou.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7544" y="6093296"/>
            <a:ext cx="59046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Mince</a:t>
            </a:r>
            <a:r>
              <a:rPr lang="cs-CZ" b="1" dirty="0" smtClean="0"/>
              <a:t> – kovové peníze s určitou hodnotou.</a:t>
            </a:r>
            <a:endParaRPr lang="cs-CZ" b="1" dirty="0"/>
          </a:p>
        </p:txBody>
      </p:sp>
      <p:pic>
        <p:nvPicPr>
          <p:cNvPr id="2050" name="Picture 2" descr="C:\Users\Jana\AppData\Local\Microsoft\Windows\Temporary Internet Files\Content.IE5\SV48G03S\MP90022754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12160" y="5229200"/>
            <a:ext cx="2182063" cy="144016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051" name="Picture 3" descr="C:\Users\Jana\AppData\Local\Microsoft\Windows\Temporary Internet Files\Content.IE5\TVQU4GYL\MP90043311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12160" y="3861048"/>
            <a:ext cx="2232248" cy="129614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395536" y="1916832"/>
            <a:ext cx="6462464" cy="48013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2400" dirty="0"/>
              <a:t>Jsou peněžní prostředky, které </a:t>
            </a:r>
            <a:r>
              <a:rPr lang="cs-CZ" sz="2400" dirty="0" smtClean="0"/>
              <a:t>jsou </a:t>
            </a:r>
            <a:r>
              <a:rPr lang="cs-CZ" sz="2400" b="1" dirty="0" smtClean="0">
                <a:solidFill>
                  <a:srgbClr val="FF0000"/>
                </a:solidFill>
              </a:rPr>
              <a:t>vedeny na účtech banky.</a:t>
            </a:r>
            <a:endParaRPr lang="cs-CZ" sz="2400" b="1" dirty="0">
              <a:solidFill>
                <a:srgbClr val="FF0000"/>
              </a:solidFill>
              <a:latin typeface="Calibri" pitchFamily="34" charset="0"/>
              <a:cs typeface="Calibri" pitchFamily="34" charset="0"/>
            </a:endParaRPr>
          </a:p>
          <a:p>
            <a:pPr>
              <a:defRPr/>
            </a:pPr>
            <a:r>
              <a:rPr lang="cs-CZ" sz="2400" dirty="0"/>
              <a:t>Peníze fyzicky </a:t>
            </a:r>
            <a:r>
              <a:rPr lang="cs-CZ" sz="2400" dirty="0" smtClean="0"/>
              <a:t>nevidíme, jejich hodnota je zapsána čísly na účtech </a:t>
            </a:r>
            <a:endParaRPr lang="cs-CZ" sz="2400" dirty="0"/>
          </a:p>
          <a:p>
            <a:pPr>
              <a:defRPr/>
            </a:pPr>
            <a:r>
              <a:rPr lang="cs-CZ" sz="2400" dirty="0" smtClean="0"/>
              <a:t>Abychom mohli používat bezhotovostní peníze, musíme mít zřízený </a:t>
            </a:r>
            <a:r>
              <a:rPr lang="cs-CZ" sz="2400" b="1" dirty="0" smtClean="0">
                <a:solidFill>
                  <a:srgbClr val="FF0000"/>
                </a:solidFill>
              </a:rPr>
              <a:t>účet v bance</a:t>
            </a:r>
            <a:r>
              <a:rPr lang="cs-CZ" sz="2400" dirty="0" smtClean="0"/>
              <a:t>. Bankovní účet je vlastně taková peněženka na naše bezhotovostní peníze. Placení </a:t>
            </a:r>
            <a:r>
              <a:rPr lang="cs-CZ" sz="2400" dirty="0"/>
              <a:t>se uskutečňuje </a:t>
            </a:r>
            <a:r>
              <a:rPr lang="cs-CZ" sz="2400" b="1" dirty="0" smtClean="0">
                <a:solidFill>
                  <a:srgbClr val="FF0000"/>
                </a:solidFill>
              </a:rPr>
              <a:t>převodem částky z účtu na účet </a:t>
            </a:r>
            <a:r>
              <a:rPr lang="cs-CZ" sz="2400" dirty="0" smtClean="0"/>
              <a:t>– </a:t>
            </a:r>
            <a:r>
              <a:rPr lang="cs-CZ" sz="2400" dirty="0"/>
              <a:t>bezhotovostní platební </a:t>
            </a:r>
            <a:r>
              <a:rPr lang="cs-CZ" sz="2400" dirty="0" smtClean="0"/>
              <a:t>styk. K penězům tak máme přístup např. pomocí platební karty.</a:t>
            </a:r>
            <a:endParaRPr lang="cs-CZ" sz="2400" dirty="0"/>
          </a:p>
          <a:p>
            <a:pPr>
              <a:defRPr/>
            </a:pPr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67544" y="260648"/>
            <a:ext cx="8064896" cy="122413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57150" cap="flat" cmpd="sng" algn="ctr">
            <a:solidFill>
              <a:schemeClr val="accent1"/>
            </a:solidFill>
            <a:prstDash val="solid"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000" b="1" i="0" u="none" strike="noStrike" kern="1200" cap="none" spc="0" normalizeH="0" baseline="0" noProof="0" dirty="0" smtClean="0">
                <a:ln/>
                <a:solidFill>
                  <a:schemeClr val="accent3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BEZHOTOVOSTNÍ PENÍZE</a:t>
            </a:r>
            <a:endParaRPr kumimoji="0" lang="cs-CZ" sz="4000" b="1" i="0" u="none" strike="noStrike" kern="1200" cap="none" spc="300" normalizeH="0" baseline="0" noProof="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3074" name="Picture 2" descr="C:\Users\Jana\AppData\Local\Microsoft\Windows\Temporary Internet Files\Content.IE5\SV48G03S\MC90005686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60232" y="4653136"/>
            <a:ext cx="1823314" cy="1824228"/>
          </a:xfrm>
          <a:prstGeom prst="rect">
            <a:avLst/>
          </a:prstGeom>
          <a:noFill/>
        </p:spPr>
      </p:pic>
      <p:pic>
        <p:nvPicPr>
          <p:cNvPr id="3075" name="Picture 3" descr="C:\Users\Jana\AppData\Local\Microsoft\Windows\Temporary Internet Files\Content.IE5\TVQU4GYL\MC90033409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48264" y="1916832"/>
            <a:ext cx="1326794" cy="182605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40000"/>
              <a:lumOff val="60000"/>
            </a:schemeClr>
          </a:solidFill>
          <a:ln w="57150">
            <a:solidFill>
              <a:schemeClr val="accent1">
                <a:lumMod val="60000"/>
                <a:lumOff val="40000"/>
              </a:schemeClr>
            </a:solidFill>
          </a:ln>
        </p:spPr>
        <p:txBody>
          <a:bodyPr/>
          <a:lstStyle/>
          <a:p>
            <a:r>
              <a:rPr lang="cs-CZ" sz="3200" b="1" cap="none" dirty="0" smtClean="0">
                <a:ln/>
                <a:solidFill>
                  <a:schemeClr val="accent3"/>
                </a:solidFill>
              </a:rPr>
              <a:t>                          </a:t>
            </a:r>
            <a:r>
              <a:rPr lang="cs-CZ" sz="4000" b="1" cap="none" dirty="0" smtClean="0">
                <a:ln/>
                <a:solidFill>
                  <a:schemeClr val="accent3"/>
                </a:solidFill>
              </a:rPr>
              <a:t>KVÍZ</a:t>
            </a:r>
            <a:endParaRPr lang="cs-CZ" sz="4000" dirty="0"/>
          </a:p>
        </p:txBody>
      </p:sp>
      <p:sp>
        <p:nvSpPr>
          <p:cNvPr id="3" name="Obdélník 2"/>
          <p:cNvSpPr/>
          <p:nvPr/>
        </p:nvSpPr>
        <p:spPr>
          <a:xfrm>
            <a:off x="323528" y="1844208"/>
            <a:ext cx="8208912" cy="61555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Jakými penězi se platí v naší zemi? </a:t>
            </a:r>
            <a:r>
              <a:rPr lang="cs-CZ" sz="1600" b="1" dirty="0" smtClean="0">
                <a:solidFill>
                  <a:srgbClr val="FF0000"/>
                </a:solidFill>
              </a:rPr>
              <a:t>Vyberte správnou odpověď. Najdi na internetu, kde se platí níže uvedenými měnami.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286000" y="2413338"/>
            <a:ext cx="4572000" cy="3693319"/>
          </a:xfrm>
          <a:prstGeom prst="rect">
            <a:avLst/>
          </a:prstGeom>
        </p:spPr>
        <p:txBody>
          <a:bodyPr>
            <a:sp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Jeny</a:t>
            </a:r>
          </a:p>
          <a:p>
            <a:pPr fontAlgn="auto">
              <a:spcAft>
                <a:spcPts val="0"/>
              </a:spcAft>
              <a:defRPr/>
            </a:pPr>
            <a:endParaRPr lang="cs-CZ" dirty="0"/>
          </a:p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Rubly</a:t>
            </a:r>
          </a:p>
          <a:p>
            <a:pPr fontAlgn="auto">
              <a:spcAft>
                <a:spcPts val="0"/>
              </a:spcAft>
              <a:defRPr/>
            </a:pPr>
            <a:endParaRPr lang="cs-CZ" dirty="0"/>
          </a:p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Forinty</a:t>
            </a:r>
          </a:p>
          <a:p>
            <a:pPr fontAlgn="auto">
              <a:spcAft>
                <a:spcPts val="0"/>
              </a:spcAft>
              <a:defRPr/>
            </a:pPr>
            <a:endParaRPr lang="cs-CZ" dirty="0"/>
          </a:p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Leva</a:t>
            </a:r>
          </a:p>
          <a:p>
            <a:pPr fontAlgn="auto">
              <a:spcAft>
                <a:spcPts val="0"/>
              </a:spcAft>
              <a:defRPr/>
            </a:pPr>
            <a:endParaRPr lang="cs-CZ" dirty="0"/>
          </a:p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Eura</a:t>
            </a:r>
          </a:p>
          <a:p>
            <a:pPr fontAlgn="auto">
              <a:spcAft>
                <a:spcPts val="0"/>
              </a:spcAft>
              <a:defRPr/>
            </a:pPr>
            <a:endParaRPr lang="cs-CZ" dirty="0"/>
          </a:p>
          <a:p>
            <a:pPr fontAlgn="auto">
              <a:spcAft>
                <a:spcPts val="0"/>
              </a:spcAft>
              <a:defRPr/>
            </a:pPr>
            <a:r>
              <a:rPr lang="cs-CZ" dirty="0"/>
              <a:t>Koruny </a:t>
            </a:r>
            <a:r>
              <a:rPr lang="cs-CZ" dirty="0" smtClean="0"/>
              <a:t>české</a:t>
            </a:r>
          </a:p>
          <a:p>
            <a:pPr fontAlgn="auto">
              <a:spcAft>
                <a:spcPts val="0"/>
              </a:spcAft>
              <a:defRPr/>
            </a:pPr>
            <a:endParaRPr lang="cs-CZ" dirty="0"/>
          </a:p>
          <a:p>
            <a:pPr fontAlgn="auto">
              <a:spcAft>
                <a:spcPts val="0"/>
              </a:spcAft>
              <a:defRPr/>
            </a:pPr>
            <a:r>
              <a:rPr lang="cs-CZ" dirty="0"/>
              <a:t>Libry</a:t>
            </a:r>
          </a:p>
        </p:txBody>
      </p:sp>
      <p:sp>
        <p:nvSpPr>
          <p:cNvPr id="7" name="Dvojitá šipka 6"/>
          <p:cNvSpPr/>
          <p:nvPr/>
        </p:nvSpPr>
        <p:spPr>
          <a:xfrm>
            <a:off x="1979712" y="2492896"/>
            <a:ext cx="288032" cy="216024"/>
          </a:xfrm>
          <a:prstGeom prst="chevr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8" name="Dvojitá šipka 7"/>
          <p:cNvSpPr/>
          <p:nvPr/>
        </p:nvSpPr>
        <p:spPr>
          <a:xfrm>
            <a:off x="1907704" y="3068960"/>
            <a:ext cx="288032" cy="216024"/>
          </a:xfrm>
          <a:prstGeom prst="chevr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9" name="Dvojitá šipka 8"/>
          <p:cNvSpPr/>
          <p:nvPr/>
        </p:nvSpPr>
        <p:spPr>
          <a:xfrm>
            <a:off x="1907704" y="3573016"/>
            <a:ext cx="288032" cy="216024"/>
          </a:xfrm>
          <a:prstGeom prst="chevr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0" name="Dvojitá šipka 9"/>
          <p:cNvSpPr/>
          <p:nvPr/>
        </p:nvSpPr>
        <p:spPr>
          <a:xfrm>
            <a:off x="1907704" y="4149080"/>
            <a:ext cx="288032" cy="216024"/>
          </a:xfrm>
          <a:prstGeom prst="chevr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1" name="Dvojitá šipka 10"/>
          <p:cNvSpPr/>
          <p:nvPr/>
        </p:nvSpPr>
        <p:spPr>
          <a:xfrm>
            <a:off x="1907704" y="4725144"/>
            <a:ext cx="288032" cy="216024"/>
          </a:xfrm>
          <a:prstGeom prst="chevr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2" name="Dvojitá šipka 11"/>
          <p:cNvSpPr/>
          <p:nvPr/>
        </p:nvSpPr>
        <p:spPr>
          <a:xfrm>
            <a:off x="1907704" y="5301208"/>
            <a:ext cx="288032" cy="216024"/>
          </a:xfrm>
          <a:prstGeom prst="chevr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3" name="Dvojitá šipka 12"/>
          <p:cNvSpPr/>
          <p:nvPr/>
        </p:nvSpPr>
        <p:spPr>
          <a:xfrm>
            <a:off x="1907704" y="5805264"/>
            <a:ext cx="288032" cy="216024"/>
          </a:xfrm>
          <a:prstGeom prst="chevr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pic>
        <p:nvPicPr>
          <p:cNvPr id="4098" name="Picture 2" descr="C:\Users\Jana\AppData\Local\Microsoft\Windows\Temporary Internet Files\Content.IE5\SV48G03S\MP90039888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23928" y="2708920"/>
            <a:ext cx="4702201" cy="3528392"/>
          </a:xfrm>
          <a:prstGeom prst="rect">
            <a:avLst/>
          </a:prstGeom>
          <a:noFill/>
          <a:ln w="76200">
            <a:solidFill>
              <a:schemeClr val="accent1">
                <a:lumMod val="60000"/>
                <a:lumOff val="40000"/>
              </a:schemeClr>
            </a:solidFill>
          </a:ln>
        </p:spPr>
      </p:pic>
      <p:cxnSp>
        <p:nvCxnSpPr>
          <p:cNvPr id="17" name="Přímá spojovací čára 16"/>
          <p:cNvCxnSpPr/>
          <p:nvPr/>
        </p:nvCxnSpPr>
        <p:spPr>
          <a:xfrm>
            <a:off x="2411760" y="5517232"/>
            <a:ext cx="136815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899592" y="2551836"/>
            <a:ext cx="3240360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Bankovky</a:t>
            </a:r>
          </a:p>
          <a:p>
            <a:endParaRPr lang="cs-CZ" sz="3200" b="1" dirty="0" smtClean="0">
              <a:solidFill>
                <a:srgbClr val="FF0000"/>
              </a:solidFill>
            </a:endParaRPr>
          </a:p>
          <a:p>
            <a:endParaRPr lang="cs-CZ" sz="3200" b="1" dirty="0" smtClean="0">
              <a:solidFill>
                <a:srgbClr val="FF0000"/>
              </a:solidFill>
            </a:endParaRPr>
          </a:p>
          <a:p>
            <a:endParaRPr lang="cs-CZ" sz="3200" b="1" dirty="0" smtClean="0">
              <a:solidFill>
                <a:srgbClr val="FF0000"/>
              </a:solidFill>
            </a:endParaRPr>
          </a:p>
          <a:p>
            <a:endParaRPr lang="cs-CZ" sz="3200" b="1" dirty="0" smtClean="0">
              <a:solidFill>
                <a:srgbClr val="FF0000"/>
              </a:solidFill>
            </a:endParaRPr>
          </a:p>
          <a:p>
            <a:r>
              <a:rPr lang="cs-CZ" sz="3200" b="1" dirty="0" smtClean="0">
                <a:solidFill>
                  <a:srgbClr val="FF0000"/>
                </a:solidFill>
              </a:rPr>
              <a:t>Mince</a:t>
            </a:r>
            <a:endParaRPr lang="cs-CZ" sz="3200" b="1" dirty="0" smtClean="0">
              <a:solidFill>
                <a:srgbClr val="FF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635896" y="2348880"/>
            <a:ext cx="5256584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 smtClean="0"/>
              <a:t>Jsou kovové, kulaté, s určitou hodnotou.</a:t>
            </a:r>
          </a:p>
          <a:p>
            <a:endParaRPr lang="cs-CZ" sz="3200" b="1" dirty="0" smtClean="0"/>
          </a:p>
          <a:p>
            <a:endParaRPr lang="cs-CZ" sz="3200" b="1" dirty="0" smtClean="0"/>
          </a:p>
          <a:p>
            <a:r>
              <a:rPr lang="cs-CZ" sz="3200" b="1" dirty="0" smtClean="0"/>
              <a:t>Jsou papírové, obdélníkového tvaru, s určitou hodnotou.</a:t>
            </a:r>
            <a:endParaRPr lang="cs-CZ" sz="3200" b="1" dirty="0" smtClean="0"/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611560" y="404664"/>
            <a:ext cx="7467600" cy="114300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57150">
            <a:solidFill>
              <a:schemeClr val="accent1">
                <a:lumMod val="60000"/>
                <a:lumOff val="40000"/>
              </a:schemeClr>
            </a:solidFill>
          </a:ln>
        </p:spPr>
        <p:txBody>
          <a:bodyPr vert="horz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000" b="1" i="0" u="none" strike="noStrike" kern="1200" cap="none" spc="0" normalizeH="0" baseline="0" noProof="0" dirty="0" smtClean="0">
                <a:ln/>
                <a:solidFill>
                  <a:schemeClr val="accent3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       SPOJTE</a:t>
            </a:r>
            <a:r>
              <a:rPr kumimoji="0" lang="cs-CZ" sz="4000" b="1" i="0" u="none" strike="noStrike" kern="1200" cap="none" spc="0" normalizeH="0" noProof="0" dirty="0" smtClean="0">
                <a:ln/>
                <a:solidFill>
                  <a:schemeClr val="accent3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SPRÁVNĚ</a:t>
            </a:r>
            <a:endParaRPr kumimoji="0" lang="cs-CZ" sz="4000" b="0" i="0" u="none" strike="noStrike" kern="1200" cap="small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cxnSp>
        <p:nvCxnSpPr>
          <p:cNvPr id="8" name="Přímá spojovací šipka 7"/>
          <p:cNvCxnSpPr/>
          <p:nvPr/>
        </p:nvCxnSpPr>
        <p:spPr>
          <a:xfrm flipV="1">
            <a:off x="2267744" y="3284984"/>
            <a:ext cx="1512168" cy="2088232"/>
          </a:xfrm>
          <a:prstGeom prst="straightConnector1">
            <a:avLst/>
          </a:prstGeom>
          <a:ln w="5715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>
            <a:off x="3059832" y="3068960"/>
            <a:ext cx="720080" cy="1512168"/>
          </a:xfrm>
          <a:prstGeom prst="straightConnector1">
            <a:avLst/>
          </a:prstGeom>
          <a:ln w="5715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123" name="Picture 3" descr="C:\Users\Jana\AppData\Local\Microsoft\Windows\Temporary Internet Files\Content.IE5\CRX18PNE\MP90042367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92280" y="764704"/>
            <a:ext cx="1584176" cy="158417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183</TotalTime>
  <Words>276</Words>
  <Application>Microsoft Office PowerPoint</Application>
  <PresentationFormat>Předvádění na obrazovce (4:3)</PresentationFormat>
  <Paragraphs>93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Arkýř</vt:lpstr>
      <vt:lpstr>Snímek 1</vt:lpstr>
      <vt:lpstr>    PENÍZE V DOMÁCNOSTI</vt:lpstr>
      <vt:lpstr>    HOTOVOSTNÍ PENÍZE</vt:lpstr>
      <vt:lpstr>Snímek 4</vt:lpstr>
      <vt:lpstr>                          KVÍZ</vt:lpstr>
      <vt:lpstr>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Jana</dc:creator>
  <cp:lastModifiedBy>Jana</cp:lastModifiedBy>
  <cp:revision>19</cp:revision>
  <dcterms:created xsi:type="dcterms:W3CDTF">2012-10-27T08:31:01Z</dcterms:created>
  <dcterms:modified xsi:type="dcterms:W3CDTF">2012-10-27T11:34:44Z</dcterms:modified>
</cp:coreProperties>
</file>