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7" r:id="rId4"/>
    <p:sldId id="262" r:id="rId5"/>
    <p:sldId id="265" r:id="rId6"/>
    <p:sldId id="258" r:id="rId7"/>
    <p:sldId id="266" r:id="rId8"/>
    <p:sldId id="269" r:id="rId9"/>
    <p:sldId id="268" r:id="rId10"/>
    <p:sldId id="260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ivefirmy.cz/media/fotos/271537/zs-karvina-vydmuchov_max18234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44825"/>
            <a:ext cx="7772400" cy="1584175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5">
                    <a:lumMod val="50000"/>
                  </a:schemeClr>
                </a:solidFill>
              </a:rPr>
              <a:t>Okolí školy</a:t>
            </a:r>
            <a:endParaRPr lang="cs-CZ" sz="66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3886200"/>
            <a:ext cx="8784976" cy="2783160"/>
          </a:xfrm>
        </p:spPr>
        <p:txBody>
          <a:bodyPr>
            <a:normAutofit fontScale="40000" lnSpcReduction="20000"/>
          </a:bodyPr>
          <a:lstStyle/>
          <a:p>
            <a:r>
              <a:rPr lang="cs-CZ" sz="6000" b="1" dirty="0" smtClean="0">
                <a:solidFill>
                  <a:schemeClr val="accent5">
                    <a:lumMod val="50000"/>
                  </a:schemeClr>
                </a:solidFill>
              </a:rPr>
              <a:t>                    </a:t>
            </a:r>
            <a:r>
              <a:rPr lang="cs-CZ" sz="6000" b="1" dirty="0" smtClean="0">
                <a:solidFill>
                  <a:srgbClr val="0070C0"/>
                </a:solidFill>
              </a:rPr>
              <a:t>- Orientace na mapce</a:t>
            </a:r>
          </a:p>
          <a:p>
            <a:r>
              <a:rPr lang="cs-CZ" sz="6000" b="1" dirty="0" smtClean="0">
                <a:solidFill>
                  <a:srgbClr val="0070C0"/>
                </a:solidFill>
              </a:rPr>
              <a:t>                 - Fotodokumentace </a:t>
            </a:r>
          </a:p>
          <a:p>
            <a:r>
              <a:rPr lang="cs-CZ" sz="6000" b="1" dirty="0" smtClean="0">
                <a:solidFill>
                  <a:srgbClr val="0070C0"/>
                </a:solidFill>
              </a:rPr>
              <a:t> z terénu</a:t>
            </a:r>
            <a:endParaRPr lang="cs-CZ" sz="6000" b="1" dirty="0">
              <a:solidFill>
                <a:srgbClr val="0070C0"/>
              </a:solidFill>
            </a:endParaRPr>
          </a:p>
          <a:p>
            <a:r>
              <a:rPr lang="cs-CZ" sz="6000" b="1" dirty="0" smtClean="0">
                <a:solidFill>
                  <a:srgbClr val="0070C0"/>
                </a:solidFill>
              </a:rPr>
              <a:t>    - </a:t>
            </a:r>
            <a:r>
              <a:rPr lang="cs-CZ" sz="6000" b="1" dirty="0">
                <a:solidFill>
                  <a:srgbClr val="0070C0"/>
                </a:solidFill>
              </a:rPr>
              <a:t>Bezpečnost</a:t>
            </a:r>
          </a:p>
          <a:p>
            <a:r>
              <a:rPr lang="cs-CZ" sz="6000" b="1" dirty="0">
                <a:solidFill>
                  <a:srgbClr val="0070C0"/>
                </a:solidFill>
              </a:rPr>
              <a:t>               </a:t>
            </a:r>
            <a:r>
              <a:rPr lang="cs-CZ" sz="6000" b="1" dirty="0" smtClean="0">
                <a:solidFill>
                  <a:srgbClr val="0070C0"/>
                </a:solidFill>
              </a:rPr>
              <a:t>  na </a:t>
            </a:r>
            <a:r>
              <a:rPr lang="cs-CZ" sz="6000" b="1" dirty="0">
                <a:solidFill>
                  <a:srgbClr val="0070C0"/>
                </a:solidFill>
              </a:rPr>
              <a:t>cestě do školy</a:t>
            </a:r>
          </a:p>
          <a:p>
            <a:endParaRPr lang="cs-CZ" b="1" dirty="0">
              <a:solidFill>
                <a:srgbClr val="0070C0"/>
              </a:solidFill>
            </a:endParaRPr>
          </a:p>
          <a:p>
            <a:endParaRPr lang="cs-CZ" b="1" dirty="0" smtClean="0">
              <a:solidFill>
                <a:srgbClr val="0070C0"/>
              </a:solidFill>
            </a:endParaRPr>
          </a:p>
          <a:p>
            <a:endParaRPr lang="cs-CZ" dirty="0"/>
          </a:p>
          <a:p>
            <a:pPr algn="r"/>
            <a:r>
              <a:rPr lang="cs-CZ" dirty="0" smtClean="0"/>
              <a:t>                       </a:t>
            </a:r>
            <a:r>
              <a:rPr lang="cs-CZ" sz="4500" dirty="0" err="1" smtClean="0">
                <a:solidFill>
                  <a:schemeClr val="tx1"/>
                </a:solidFill>
              </a:rPr>
              <a:t>Bc.Cuperová</a:t>
            </a:r>
            <a:endParaRPr lang="cs-CZ" sz="45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Mapka okolí školy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340768"/>
            <a:ext cx="8136904" cy="534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 rot="19232384">
            <a:off x="4362817" y="4658883"/>
            <a:ext cx="818778" cy="5623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škola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 rot="19110032">
            <a:off x="5363640" y="5743775"/>
            <a:ext cx="1218815" cy="6165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nemocnice</a:t>
            </a:r>
            <a:endParaRPr lang="cs-CZ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Vývojový diagram: postup 5"/>
          <p:cNvSpPr/>
          <p:nvPr/>
        </p:nvSpPr>
        <p:spPr>
          <a:xfrm rot="3530996">
            <a:off x="4090063" y="1953115"/>
            <a:ext cx="880383" cy="49968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soud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 rot="3039846">
            <a:off x="-24395" y="4318824"/>
            <a:ext cx="31784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Park Boženy Němcové</a:t>
            </a:r>
            <a:endParaRPr lang="cs-CZ" sz="24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6355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715200" cy="1143000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C00000"/>
                </a:solidFill>
              </a:rPr>
              <a:t>Adresa školy</a:t>
            </a:r>
            <a:endParaRPr lang="cs-CZ" sz="72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132856"/>
            <a:ext cx="9217024" cy="45651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5400" b="1" dirty="0" smtClean="0"/>
              <a:t>Střední škola, Základní škola </a:t>
            </a:r>
            <a:r>
              <a:rPr lang="cs-CZ" sz="5400" b="1" dirty="0"/>
              <a:t>a </a:t>
            </a:r>
            <a:r>
              <a:rPr lang="cs-CZ" sz="5400" b="1" dirty="0" smtClean="0"/>
              <a:t>Mateřská škola Karviná</a:t>
            </a:r>
            <a:endParaRPr lang="cs-CZ" sz="5400" b="1" dirty="0"/>
          </a:p>
          <a:p>
            <a:pPr marL="0" indent="0">
              <a:buNone/>
            </a:pPr>
            <a:r>
              <a:rPr lang="cs-CZ" sz="5400" b="1" dirty="0" err="1" smtClean="0"/>
              <a:t>Vydmuchov</a:t>
            </a:r>
            <a:r>
              <a:rPr lang="cs-CZ" sz="5400" b="1" dirty="0" smtClean="0"/>
              <a:t> </a:t>
            </a:r>
            <a:r>
              <a:rPr lang="cs-CZ" sz="5400" b="1" dirty="0"/>
              <a:t>1835/10 </a:t>
            </a:r>
            <a:br>
              <a:rPr lang="cs-CZ" sz="5400" b="1" dirty="0"/>
            </a:br>
            <a:r>
              <a:rPr lang="cs-CZ" sz="5400" b="1" dirty="0"/>
              <a:t>733 01  Karviná-Fryštát </a:t>
            </a:r>
          </a:p>
        </p:txBody>
      </p:sp>
    </p:spTree>
    <p:extLst>
      <p:ext uri="{BB962C8B-B14F-4D97-AF65-F5344CB8AC3E}">
        <p14:creationId xmlns:p14="http://schemas.microsoft.com/office/powerpoint/2010/main" xmlns="" val="3875439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35900" y="4077072"/>
            <a:ext cx="3456383" cy="2592288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8774" y="188640"/>
            <a:ext cx="3210347" cy="2872228"/>
          </a:xfrm>
          <a:prstGeom prst="rect">
            <a:avLst/>
          </a:prstGeom>
        </p:spPr>
      </p:pic>
      <p:sp>
        <p:nvSpPr>
          <p:cNvPr id="17" name="Šipka doprava 16"/>
          <p:cNvSpPr/>
          <p:nvPr/>
        </p:nvSpPr>
        <p:spPr>
          <a:xfrm>
            <a:off x="3362099" y="5490811"/>
            <a:ext cx="1656184" cy="2604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nahoru 19"/>
          <p:cNvSpPr/>
          <p:nvPr/>
        </p:nvSpPr>
        <p:spPr>
          <a:xfrm>
            <a:off x="462838" y="3353385"/>
            <a:ext cx="292737" cy="978225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180696" y="4331611"/>
            <a:ext cx="19708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Název školy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3" name="Ohnutá šipka 22"/>
          <p:cNvSpPr/>
          <p:nvPr/>
        </p:nvSpPr>
        <p:spPr>
          <a:xfrm rot="16200000">
            <a:off x="4312052" y="2581651"/>
            <a:ext cx="476143" cy="1262651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420638" y="3092147"/>
            <a:ext cx="21287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Přední vchod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166115" y="5490810"/>
            <a:ext cx="19803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Zadní vchod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60232" y="476673"/>
            <a:ext cx="2160240" cy="2380487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79913" y="476673"/>
            <a:ext cx="4104455" cy="2380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63359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303668"/>
            <a:ext cx="3168352" cy="4224468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4597151"/>
            <a:ext cx="2834702" cy="212602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91656" y="332656"/>
            <a:ext cx="2876821" cy="2157616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857854" y="476672"/>
            <a:ext cx="18662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Nemocnice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57854" y="5050944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Lékárna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Šipka doleva 15"/>
          <p:cNvSpPr/>
          <p:nvPr/>
        </p:nvSpPr>
        <p:spPr>
          <a:xfrm>
            <a:off x="3857853" y="5559435"/>
            <a:ext cx="1385061" cy="2880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leva 16"/>
          <p:cNvSpPr/>
          <p:nvPr/>
        </p:nvSpPr>
        <p:spPr>
          <a:xfrm>
            <a:off x="3857854" y="1052736"/>
            <a:ext cx="1385061" cy="2880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427984" y="2490272"/>
            <a:ext cx="367240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accent2">
                    <a:lumMod val="50000"/>
                  </a:schemeClr>
                </a:solidFill>
              </a:rPr>
              <a:t>Obchod na rohu</a:t>
            </a:r>
          </a:p>
        </p:txBody>
      </p:sp>
      <p:sp>
        <p:nvSpPr>
          <p:cNvPr id="22" name="Šipka doprava 21"/>
          <p:cNvSpPr/>
          <p:nvPr/>
        </p:nvSpPr>
        <p:spPr>
          <a:xfrm>
            <a:off x="4283968" y="2063472"/>
            <a:ext cx="1550322" cy="2854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97123" y="3352613"/>
            <a:ext cx="2613254" cy="1959941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7164288" y="5847467"/>
            <a:ext cx="20361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Dům Družba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Ohnutá šipka 4"/>
          <p:cNvSpPr/>
          <p:nvPr/>
        </p:nvSpPr>
        <p:spPr>
          <a:xfrm rot="16200000">
            <a:off x="6477997" y="5449205"/>
            <a:ext cx="576064" cy="796522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6518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Pravidla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bezpečnosti při cestě do školy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052737"/>
            <a:ext cx="3563888" cy="3780420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Po vystoupení z hromadného dopravního prostředku najít </a:t>
            </a:r>
            <a:r>
              <a:rPr lang="cs-CZ" sz="2800" b="1" dirty="0">
                <a:solidFill>
                  <a:srgbClr val="00B0F0"/>
                </a:solidFill>
              </a:rPr>
              <a:t>bezpečné místo k </a:t>
            </a:r>
            <a:r>
              <a:rPr lang="cs-CZ" sz="2800" b="1" dirty="0" smtClean="0">
                <a:solidFill>
                  <a:srgbClr val="00B0F0"/>
                </a:solidFill>
              </a:rPr>
              <a:t>přecházení, nejlépe vyznačený </a:t>
            </a:r>
            <a:r>
              <a:rPr lang="cs-CZ" sz="2800" b="1" dirty="0">
                <a:solidFill>
                  <a:srgbClr val="00B0F0"/>
                </a:solidFill>
              </a:rPr>
              <a:t>přechod pro </a:t>
            </a:r>
            <a:r>
              <a:rPr lang="cs-CZ" sz="2800" b="1" dirty="0" smtClean="0">
                <a:solidFill>
                  <a:srgbClr val="00B0F0"/>
                </a:solidFill>
              </a:rPr>
              <a:t>chodce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5229200"/>
            <a:ext cx="49685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Přechod pro chodce – </a:t>
            </a:r>
          </a:p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Třída 17.listopadu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Šipka ohnutá nahoru 12"/>
          <p:cNvSpPr/>
          <p:nvPr/>
        </p:nvSpPr>
        <p:spPr>
          <a:xfrm rot="5400000" flipH="1">
            <a:off x="2333859" y="3176972"/>
            <a:ext cx="648072" cy="3456384"/>
          </a:xfrm>
          <a:prstGeom prst="bentUpArrow">
            <a:avLst>
              <a:gd name="adj1" fmla="val 25000"/>
              <a:gd name="adj2" fmla="val 40117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Zástupný symbol pro obsah 1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4008" y="1844824"/>
            <a:ext cx="4394350" cy="439248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657437" y="1527139"/>
            <a:ext cx="2232249" cy="1283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00532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Pravidla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bezpečnosti při cestě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do školy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427984" y="1600200"/>
            <a:ext cx="4176464" cy="4525963"/>
          </a:xfrm>
        </p:spPr>
        <p:txBody>
          <a:bodyPr/>
          <a:lstStyle/>
          <a:p>
            <a:pPr marL="0" lv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3.  Před přechodem bez semaforu, se </a:t>
            </a:r>
            <a:r>
              <a:rPr lang="cs-CZ" b="1" dirty="0">
                <a:solidFill>
                  <a:srgbClr val="7030A0"/>
                </a:solidFill>
              </a:rPr>
              <a:t>zastavit, rozhlédnout na obě </a:t>
            </a:r>
            <a:r>
              <a:rPr lang="cs-CZ" b="1" dirty="0" smtClean="0">
                <a:solidFill>
                  <a:srgbClr val="7030A0"/>
                </a:solidFill>
              </a:rPr>
              <a:t>strany a </a:t>
            </a:r>
            <a:r>
              <a:rPr lang="cs-CZ" b="1" dirty="0">
                <a:solidFill>
                  <a:srgbClr val="7030A0"/>
                </a:solidFill>
              </a:rPr>
              <a:t>pak </a:t>
            </a:r>
            <a:r>
              <a:rPr lang="cs-CZ" b="1" dirty="0" smtClean="0">
                <a:solidFill>
                  <a:srgbClr val="7030A0"/>
                </a:solidFill>
              </a:rPr>
              <a:t>rychle, ale </a:t>
            </a:r>
            <a:r>
              <a:rPr lang="cs-CZ" b="1" dirty="0">
                <a:solidFill>
                  <a:srgbClr val="7030A0"/>
                </a:solidFill>
              </a:rPr>
              <a:t>nikoli zbrkle přejít</a:t>
            </a:r>
          </a:p>
          <a:p>
            <a:endParaRPr lang="cs-CZ" dirty="0"/>
          </a:p>
          <a:p>
            <a:pPr marL="514350" lvl="0" indent="-514350">
              <a:buAutoNum type="arabicPeriod" startAt="2"/>
            </a:pPr>
            <a:endParaRPr lang="cs-CZ" dirty="0" smtClean="0"/>
          </a:p>
          <a:p>
            <a:pPr marL="514350" lvl="0" indent="-514350">
              <a:buAutoNum type="arabicPeriod" startAt="2"/>
            </a:pP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561612" y="1600200"/>
            <a:ext cx="3578340" cy="4525963"/>
          </a:xfrm>
        </p:spPr>
        <p:txBody>
          <a:bodyPr/>
          <a:lstStyle/>
          <a:p>
            <a:pPr marL="0" lvl="0" indent="0">
              <a:buNone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2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.   Držet se výhradně chůze po </a:t>
            </a: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chodníku</a:t>
            </a:r>
          </a:p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4336197"/>
            <a:ext cx="1983636" cy="238263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63688" y="2563431"/>
            <a:ext cx="2236494" cy="167737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4008" y="3883496"/>
            <a:ext cx="3866372" cy="2736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68986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rgbClr val="0070C0"/>
                </a:solidFill>
              </a:rPr>
              <a:t>4. Pokud přecházíme světelnou křižovatku, řídíme se světelným  semaforem pro chodce, přecházíme pouze na zelenou. I přesto, že svítí zelený panáček, musíme se podívat doleva i doprava.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3140968"/>
            <a:ext cx="3590971" cy="2880320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8024" y="2257550"/>
            <a:ext cx="3296738" cy="3714878"/>
          </a:xfrm>
        </p:spPr>
      </p:pic>
    </p:spTree>
    <p:extLst>
      <p:ext uri="{BB962C8B-B14F-4D97-AF65-F5344CB8AC3E}">
        <p14:creationId xmlns:p14="http://schemas.microsoft.com/office/powerpoint/2010/main" xmlns="" val="1505660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Parky v okolí školy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2132969"/>
            <a:ext cx="3168352" cy="3789168"/>
          </a:xfrm>
        </p:spPr>
      </p:pic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6016" y="2085948"/>
            <a:ext cx="3888432" cy="2916325"/>
          </a:xfrm>
        </p:spPr>
      </p:pic>
      <p:sp>
        <p:nvSpPr>
          <p:cNvPr id="14" name="Obdélník 13"/>
          <p:cNvSpPr/>
          <p:nvPr/>
        </p:nvSpPr>
        <p:spPr>
          <a:xfrm>
            <a:off x="179512" y="5861090"/>
            <a:ext cx="63367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dirty="0">
                <a:solidFill>
                  <a:srgbClr val="C00000"/>
                </a:solidFill>
              </a:rPr>
              <a:t>Park Bedřicha Smetany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139953" y="5016540"/>
            <a:ext cx="48245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dirty="0">
                <a:solidFill>
                  <a:srgbClr val="C00000"/>
                </a:solidFill>
              </a:rPr>
              <a:t>Park Boženy Němcové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95536" y="1178861"/>
            <a:ext cx="1299407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Vzhledem k vlastní bezpečnosti chodíme do parku </a:t>
            </a:r>
          </a:p>
          <a:p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pouze v doprovodu dospělé osoby.</a:t>
            </a:r>
            <a:endParaRPr lang="cs-CZ" sz="2800" b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6372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Závěr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Žáci procházejí trasu a poznávají označená místa na mapce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Umí se orientovat v okolí školy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Dokáží správně napsat název a adresu školy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Znají názvy ulic v okolí školy, po kterých chodí na autobusovou zastávku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Mají reálnou představu, kde v okolí školy je park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24537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Zdroje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hlinkClick r:id="rId2"/>
              </a:rPr>
              <a:t>Vlastní fotodokumentace</a:t>
            </a:r>
            <a:endParaRPr lang="cs-CZ" u="sng" dirty="0" smtClean="0"/>
          </a:p>
          <a:p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zivefirmy.cz</a:t>
            </a:r>
            <a:r>
              <a:rPr lang="cs-CZ" u="sng" dirty="0" smtClean="0">
                <a:hlinkClick r:id="rId2"/>
              </a:rPr>
              <a:t>/media/</a:t>
            </a:r>
            <a:r>
              <a:rPr lang="cs-CZ" u="sng" dirty="0" err="1" smtClean="0">
                <a:hlinkClick r:id="rId2"/>
              </a:rPr>
              <a:t>fotos</a:t>
            </a:r>
            <a:r>
              <a:rPr lang="cs-CZ" u="sng" dirty="0" smtClean="0">
                <a:hlinkClick r:id="rId2"/>
              </a:rPr>
              <a:t>/271537/</a:t>
            </a:r>
            <a:r>
              <a:rPr lang="cs-CZ" u="sng" dirty="0" err="1" smtClean="0">
                <a:hlinkClick r:id="rId2"/>
              </a:rPr>
              <a:t>zs</a:t>
            </a:r>
            <a:r>
              <a:rPr lang="cs-CZ" u="sng" dirty="0" smtClean="0">
                <a:hlinkClick r:id="rId2"/>
              </a:rPr>
              <a:t>-</a:t>
            </a:r>
            <a:r>
              <a:rPr lang="cs-CZ" u="sng" dirty="0" err="1" smtClean="0">
                <a:hlinkClick r:id="rId2"/>
              </a:rPr>
              <a:t>karvina</a:t>
            </a:r>
            <a:r>
              <a:rPr lang="cs-CZ" u="sng" dirty="0" smtClean="0">
                <a:hlinkClick r:id="rId2"/>
              </a:rPr>
              <a:t>-</a:t>
            </a:r>
            <a:r>
              <a:rPr lang="cs-CZ" u="sng" dirty="0" err="1" smtClean="0">
                <a:hlinkClick r:id="rId2"/>
              </a:rPr>
              <a:t>vydmuchov</a:t>
            </a:r>
            <a:r>
              <a:rPr lang="cs-CZ" u="sng" dirty="0" smtClean="0">
                <a:hlinkClick r:id="rId2"/>
              </a:rPr>
              <a:t>_max18234.jpg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63490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225</Words>
  <Application>Microsoft Office PowerPoint</Application>
  <PresentationFormat>Předvádění na obrazovce (4:3)</PresentationFormat>
  <Paragraphs>48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Okolí školy</vt:lpstr>
      <vt:lpstr>Mapka okolí školy</vt:lpstr>
      <vt:lpstr>Adresa školy</vt:lpstr>
      <vt:lpstr>Snímek 4</vt:lpstr>
      <vt:lpstr>Snímek 5</vt:lpstr>
      <vt:lpstr>Pravidla bezpečnosti při cestě do školy </vt:lpstr>
      <vt:lpstr>Pravidla bezpečnosti při cestě do školy</vt:lpstr>
      <vt:lpstr>4. Pokud přecházíme světelnou křižovatku, řídíme se světelným  semaforem pro chodce, přecházíme pouze na zelenou. I přesto, že svítí zelený panáček, musíme se podívat doleva i doprava.</vt:lpstr>
      <vt:lpstr>Parky v okolí školy</vt:lpstr>
      <vt:lpstr>Závěr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Radek Cuper</cp:lastModifiedBy>
  <cp:revision>25</cp:revision>
  <dcterms:modified xsi:type="dcterms:W3CDTF">2012-10-25T08:50:48Z</dcterms:modified>
</cp:coreProperties>
</file>