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9"/>
  </p:notesMasterIdLst>
  <p:sldIdLst>
    <p:sldId id="343" r:id="rId2"/>
    <p:sldId id="256" r:id="rId3"/>
    <p:sldId id="319" r:id="rId4"/>
    <p:sldId id="293" r:id="rId5"/>
    <p:sldId id="325" r:id="rId6"/>
    <p:sldId id="332" r:id="rId7"/>
    <p:sldId id="331" r:id="rId8"/>
    <p:sldId id="330" r:id="rId9"/>
    <p:sldId id="329" r:id="rId10"/>
    <p:sldId id="328" r:id="rId11"/>
    <p:sldId id="327" r:id="rId12"/>
    <p:sldId id="326" r:id="rId13"/>
    <p:sldId id="333" r:id="rId14"/>
    <p:sldId id="279" r:id="rId15"/>
    <p:sldId id="304" r:id="rId16"/>
    <p:sldId id="305" r:id="rId17"/>
    <p:sldId id="334" r:id="rId18"/>
    <p:sldId id="337" r:id="rId19"/>
    <p:sldId id="335" r:id="rId20"/>
    <p:sldId id="336" r:id="rId21"/>
    <p:sldId id="338" r:id="rId22"/>
    <p:sldId id="339" r:id="rId23"/>
    <p:sldId id="340" r:id="rId24"/>
    <p:sldId id="341" r:id="rId25"/>
    <p:sldId id="342" r:id="rId26"/>
    <p:sldId id="309" r:id="rId27"/>
    <p:sldId id="34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70CAD6"/>
    <a:srgbClr val="BF2D8B"/>
    <a:srgbClr val="5B36B6"/>
    <a:srgbClr val="AC33B9"/>
    <a:srgbClr val="F7C4A7"/>
    <a:srgbClr val="653EC6"/>
    <a:srgbClr val="D88CE0"/>
    <a:srgbClr val="9639B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52606-C243-4BFA-B113-2F394E86D4AA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80C16-5019-4AE3-8710-753C2E569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080C16-5019-4AE3-8710-753C2E569FC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VY_22_INOVACE_13_2_PŘEDLOŽKY SE  3. a 4.PÁDEM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Miroslava </a:t>
            </a:r>
            <a:r>
              <a:rPr lang="cs-CZ" sz="1700" dirty="0" err="1" smtClean="0">
                <a:latin typeface="Calibri" pitchFamily="34" charset="0"/>
              </a:rPr>
              <a:t>Plocková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oblast/Předmět/Téma: Jazyk a jazyková komunikace / Německý jazyk / PŘEDLOŽKY SE 3. a 4.PÁDEM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</a:t>
            </a:r>
            <a:r>
              <a:rPr lang="cs-CZ" sz="1700" dirty="0">
                <a:latin typeface="Calibri" pitchFamily="34" charset="0"/>
              </a:rPr>
              <a:t>učebního </a:t>
            </a:r>
            <a:r>
              <a:rPr lang="cs-CZ" sz="17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 Žáci se v prezentaci seznámí s významem předložek se 3. a 4.pádem, naučí se je rozeznávat a používat ve slovních spojeních. Dále si osvojí pravidlo, kdy se po těchto předložkách používá 3. a kdy 4.pád. Procvičí si tvoření 3. a 4.pádu podstatných jmen.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</a:t>
            </a:r>
            <a:r>
              <a:rPr lang="cs-CZ" sz="1700" dirty="0">
                <a:latin typeface="Calibri" pitchFamily="34" charset="0"/>
              </a:rPr>
              <a:t>ve třídě</a:t>
            </a:r>
            <a:r>
              <a:rPr lang="cs-CZ" sz="1700" dirty="0" smtClean="0">
                <a:latin typeface="Calibri" pitchFamily="34" charset="0"/>
              </a:rPr>
              <a:t>: VIII.A</a:t>
            </a: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</a:t>
            </a:r>
            <a:r>
              <a:rPr lang="cs-CZ" sz="1700" dirty="0">
                <a:latin typeface="Calibri" pitchFamily="34" charset="0"/>
              </a:rPr>
              <a:t>ověření</a:t>
            </a:r>
            <a:r>
              <a:rPr lang="cs-CZ" sz="1700" dirty="0" smtClean="0">
                <a:latin typeface="Calibri" pitchFamily="34" charset="0"/>
              </a:rPr>
              <a:t>: 15.10.2012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1700" dirty="0">
                <a:latin typeface="Calibri" pitchFamily="34" charset="0"/>
              </a:rPr>
              <a:t>výše uvedený materiál jsem ověřil(a) 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</a:t>
            </a:r>
            <a:r>
              <a:rPr lang="cs-CZ" sz="1700" dirty="0">
                <a:latin typeface="Calibri" pitchFamily="34" charset="0"/>
              </a:rPr>
              <a:t>výuce a provedl(a) o tom zápis do </a:t>
            </a:r>
            <a:r>
              <a:rPr lang="cs-CZ" sz="17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  15.10.2012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70CAD6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PŘEDLOŽKY SE 3. a 4.Pádem 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206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DIE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PR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ÄPOSITIONEN MIT DATIV UND AKKUSATIV</a:t>
            </a:r>
            <a:endParaRPr lang="cs-CZ" sz="4400" dirty="0">
              <a:solidFill>
                <a:srgbClr val="7030A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PŘEDLOŽKY: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se pojí s určitými pády</a:t>
            </a: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Některé předložky se pojí s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jedním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pádem, jiné se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dvěma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, nebo dokonce se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třemi pády</a:t>
            </a: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Které předložky se pojí se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3. a 4.pádem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?</a:t>
            </a:r>
          </a:p>
          <a:p>
            <a:pPr algn="just"/>
            <a:r>
              <a:rPr lang="cs-CZ" sz="4400" dirty="0" smtClean="0">
                <a:solidFill>
                  <a:srgbClr val="BF2D8B"/>
                </a:solidFill>
                <a:latin typeface="Calibri" pitchFamily="34" charset="0"/>
                <a:cs typeface="Arial" pitchFamily="34" charset="0"/>
              </a:rPr>
              <a:t>Pojďme si je jednotlivě vyjmenovat.</a:t>
            </a:r>
            <a:endParaRPr lang="cs-CZ" sz="3200" dirty="0">
              <a:solidFill>
                <a:srgbClr val="BF2D8B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NA (SVISLE), U, K(E)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  <a:r>
              <a:rPr lang="cs-CZ" sz="11900" dirty="0" err="1" smtClean="0">
                <a:latin typeface="Calibri" pitchFamily="34" charset="0"/>
              </a:rPr>
              <a:t>an</a:t>
            </a:r>
            <a:endParaRPr lang="cs-CZ" sz="9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15" name="Šipka dolů 14"/>
          <p:cNvSpPr/>
          <p:nvPr/>
        </p:nvSpPr>
        <p:spPr>
          <a:xfrm>
            <a:off x="7000892" y="357166"/>
            <a:ext cx="484632" cy="571504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>
            <a:off x="8072462" y="285728"/>
            <a:ext cx="484632" cy="642942"/>
          </a:xfrm>
          <a:prstGeom prst="up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 descr="C:\Documents and Settings\User\Local Settings\Temporary Internet Files\Content.IE5\8TVR3LID\MC90043043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428868"/>
            <a:ext cx="3500461" cy="3429024"/>
          </a:xfrm>
          <a:prstGeom prst="rect">
            <a:avLst/>
          </a:prstGeom>
          <a:noFill/>
        </p:spPr>
      </p:pic>
      <p:sp>
        <p:nvSpPr>
          <p:cNvPr id="21" name="Šipka dolů 20"/>
          <p:cNvSpPr/>
          <p:nvPr/>
        </p:nvSpPr>
        <p:spPr>
          <a:xfrm>
            <a:off x="7143768" y="1785926"/>
            <a:ext cx="428628" cy="92869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NA (VODOROVNĚ)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  <a:r>
              <a:rPr lang="cs-CZ" sz="11900" dirty="0" err="1" smtClean="0">
                <a:latin typeface="Calibri" pitchFamily="34" charset="0"/>
              </a:rPr>
              <a:t>auf</a:t>
            </a:r>
            <a:endParaRPr lang="cs-CZ" sz="9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6" name="Šipka doprava 5"/>
          <p:cNvSpPr/>
          <p:nvPr/>
        </p:nvSpPr>
        <p:spPr>
          <a:xfrm>
            <a:off x="6786578" y="285728"/>
            <a:ext cx="978408" cy="571504"/>
          </a:xfrm>
          <a:prstGeom prst="rightArrow">
            <a:avLst/>
          </a:prstGeom>
          <a:solidFill>
            <a:schemeClr val="tx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2" name="Picture 4" descr="C:\Documents and Settings\User\Local Settings\Temporary Internet Files\Content.IE5\8TVR3LID\MC90008998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628" y="2071678"/>
            <a:ext cx="3714775" cy="3571899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3" name="Šipka doprava 12"/>
          <p:cNvSpPr/>
          <p:nvPr/>
        </p:nvSpPr>
        <p:spPr>
          <a:xfrm>
            <a:off x="6500826" y="3286124"/>
            <a:ext cx="714380" cy="57150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V, DO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  <a:r>
              <a:rPr lang="cs-CZ" sz="11000" dirty="0" smtClean="0">
                <a:latin typeface="Calibri" pitchFamily="34" charset="0"/>
              </a:rPr>
              <a:t>in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6143636" y="1571612"/>
            <a:ext cx="914400" cy="914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7" name="Picture 15" descr="C:\Documents and Settings\User\Local Settings\Temporary Internet Files\Content.IE5\3TEWFDEN\MC90003716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00629" y="2214554"/>
            <a:ext cx="3429024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PŘED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  <a:r>
              <a:rPr lang="cs-CZ" sz="11900" dirty="0" smtClean="0">
                <a:latin typeface="Calibri" pitchFamily="34" charset="0"/>
              </a:rPr>
              <a:t>vor</a:t>
            </a:r>
            <a:endParaRPr lang="cs-CZ" sz="9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5124" name="Picture 4" descr="C:\Documents and Settings\User\Local Settings\Temporary Internet Files\Content.IE5\721UGI6M\MP90044247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00600" y="1785926"/>
            <a:ext cx="4038600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  <a:r>
              <a:rPr lang="cs-CZ" sz="11900" dirty="0" err="1" smtClean="0">
                <a:latin typeface="Calibri" pitchFamily="34" charset="0"/>
              </a:rPr>
              <a:t>hinter</a:t>
            </a:r>
            <a:endParaRPr lang="cs-CZ" sz="9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7170" name="Picture 2" descr="C:\Documents and Settings\User\Local Settings\Temporary Internet Files\Content.IE5\FKT5DYM1\MP90043094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00600" y="1928802"/>
            <a:ext cx="4038600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POD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  <a:endParaRPr lang="cs-CZ" sz="119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11900" dirty="0" err="1" smtClean="0">
                <a:latin typeface="Calibri" pitchFamily="34" charset="0"/>
              </a:rPr>
              <a:t>unter</a:t>
            </a:r>
            <a:endParaRPr lang="cs-CZ" sz="9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8198" name="Picture 6" descr="C:\Documents and Settings\User\Local Settings\Temporary Internet Files\Content.IE5\FKT5DYM1\MC90023384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57752" y="2000240"/>
            <a:ext cx="3857652" cy="4000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NAD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</a:p>
          <a:p>
            <a:pPr algn="ctr">
              <a:buNone/>
            </a:pPr>
            <a:r>
              <a:rPr lang="cs-CZ" sz="11900" dirty="0" err="1" smtClean="0">
                <a:latin typeface="Calibri" pitchFamily="34" charset="0"/>
                <a:cs typeface="Arial"/>
              </a:rPr>
              <a:t>über</a:t>
            </a:r>
            <a:endParaRPr lang="cs-CZ" sz="9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9218" name="Picture 2" descr="C:\Documents and Settings\User\Local Settings\Temporary Internet Files\Content.IE5\8TVR3LID\MP90043165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934026" y="1371600"/>
            <a:ext cx="3771747" cy="4681538"/>
          </a:xfrm>
          <a:prstGeom prst="rect">
            <a:avLst/>
          </a:prstGeom>
          <a:noFill/>
        </p:spPr>
      </p:pic>
      <p:sp>
        <p:nvSpPr>
          <p:cNvPr id="7" name="Šipka nahoru 6"/>
          <p:cNvSpPr/>
          <p:nvPr/>
        </p:nvSpPr>
        <p:spPr>
          <a:xfrm>
            <a:off x="7000892" y="3643314"/>
            <a:ext cx="484632" cy="785818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VEDLE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 </a:t>
            </a:r>
            <a:endParaRPr lang="cs-CZ" sz="119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11900" dirty="0" err="1" smtClean="0">
                <a:latin typeface="Calibri" pitchFamily="34" charset="0"/>
              </a:rPr>
              <a:t>neben</a:t>
            </a:r>
            <a:endParaRPr lang="cs-CZ" sz="9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6146" name="Picture 2" descr="C:\Documents and Settings\User\Local Settings\Temporary Internet Files\Content.IE5\T9AG1EDJ\MM910001066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000240"/>
            <a:ext cx="3214710" cy="392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MEZI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sz="9600" dirty="0" smtClean="0">
                <a:latin typeface="Calibri" pitchFamily="34" charset="0"/>
              </a:rPr>
              <a:t> </a:t>
            </a:r>
            <a:r>
              <a:rPr lang="cs-CZ" sz="8500" dirty="0" err="1" smtClean="0">
                <a:latin typeface="Calibri" pitchFamily="34" charset="0"/>
              </a:rPr>
              <a:t>zwischen</a:t>
            </a:r>
            <a:endParaRPr lang="cs-CZ" sz="85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4099" name="Picture 3" descr="C:\Documents and Settings\User\Local Settings\Temporary Internet Files\Content.IE5\FKT5DYM1\MC90043528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357430"/>
            <a:ext cx="3429024" cy="3357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  <a:latin typeface="Calibri" pitchFamily="34" charset="0"/>
              </a:rPr>
              <a:t>POJĎME SI JE JEŠTĚ JEDNOU VYJMENOVAT: </a:t>
            </a:r>
            <a:endParaRPr lang="cs-CZ" sz="36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70000" lnSpcReduction="20000"/>
          </a:bodyPr>
          <a:lstStyle/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an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na (svisle), u, k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auf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na (vodorovně)</a:t>
            </a: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in – v, do</a:t>
            </a: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vor - před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hinter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za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unter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pod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/>
              </a:rPr>
              <a:t>ü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ber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nad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neben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vedle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zwischen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mezi</a:t>
            </a:r>
          </a:p>
          <a:p>
            <a:endParaRPr lang="cs-CZ" sz="3200" dirty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857256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in</a:t>
            </a:r>
          </a:p>
          <a:p>
            <a:r>
              <a:rPr lang="cs-CZ" sz="4000" dirty="0" err="1" smtClean="0">
                <a:latin typeface="Calibri" pitchFamily="34" charset="0"/>
              </a:rPr>
              <a:t>hinter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auf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neben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zwischen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unter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v, do</a:t>
            </a:r>
          </a:p>
          <a:p>
            <a:r>
              <a:rPr lang="cs-CZ" sz="4000" dirty="0" smtClean="0">
                <a:latin typeface="Calibri" pitchFamily="34" charset="0"/>
              </a:rPr>
              <a:t> za</a:t>
            </a:r>
          </a:p>
          <a:p>
            <a:r>
              <a:rPr lang="cs-CZ" sz="4000" dirty="0" smtClean="0">
                <a:latin typeface="Calibri" pitchFamily="34" charset="0"/>
              </a:rPr>
              <a:t> na (vodorovně)</a:t>
            </a:r>
          </a:p>
          <a:p>
            <a:r>
              <a:rPr lang="cs-CZ" sz="4000" dirty="0" smtClean="0">
                <a:latin typeface="Calibri" pitchFamily="34" charset="0"/>
              </a:rPr>
              <a:t> vedle</a:t>
            </a:r>
          </a:p>
          <a:p>
            <a:r>
              <a:rPr lang="cs-CZ" sz="4000" dirty="0" smtClean="0">
                <a:latin typeface="Calibri" pitchFamily="34" charset="0"/>
              </a:rPr>
              <a:t> mezi</a:t>
            </a:r>
          </a:p>
          <a:p>
            <a:r>
              <a:rPr lang="cs-CZ" sz="4000" dirty="0" smtClean="0">
                <a:latin typeface="Calibri" pitchFamily="34" charset="0"/>
              </a:rPr>
              <a:t> na (svisle), u , k</a:t>
            </a:r>
          </a:p>
          <a:p>
            <a:r>
              <a:rPr lang="cs-CZ" sz="4000" dirty="0" smtClean="0">
                <a:latin typeface="Calibri" pitchFamily="34" charset="0"/>
              </a:rPr>
              <a:t> pod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PŘELOŽ  DO ČEŠTINY: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endParaRPr lang="cs-CZ" sz="4000" dirty="0" smtClean="0">
              <a:solidFill>
                <a:srgbClr val="FFFF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000" dirty="0" smtClean="0">
                <a:latin typeface="Calibri" pitchFamily="34" charset="0"/>
              </a:rPr>
              <a:t>vor - </a:t>
            </a:r>
            <a:r>
              <a:rPr lang="cs-CZ" sz="4000" dirty="0" err="1" smtClean="0">
                <a:latin typeface="Calibri" pitchFamily="34" charset="0"/>
              </a:rPr>
              <a:t>auf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  <a:cs typeface="Arial"/>
              </a:rPr>
              <a:t>über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unter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zwischen</a:t>
            </a:r>
            <a:endParaRPr lang="cs-CZ" sz="40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357158" y="4214818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před</a:t>
            </a:r>
            <a:endParaRPr lang="cs-CZ" sz="3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2571736" y="4143380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nad</a:t>
            </a:r>
            <a:endParaRPr lang="cs-CZ" sz="3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5715008" y="4214818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Calibri" pitchFamily="34" charset="0"/>
              </a:rPr>
              <a:t>mezi</a:t>
            </a:r>
            <a:endParaRPr lang="cs-CZ" sz="36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1428728" y="2500306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na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sz="32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4214810" y="2571744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pod</a:t>
            </a:r>
            <a:endParaRPr lang="cs-CZ" sz="3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500298" y="2643182"/>
            <a:ext cx="357190" cy="428628"/>
          </a:xfrm>
          <a:prstGeom prst="rightArrow">
            <a:avLst>
              <a:gd name="adj1" fmla="val 50000"/>
              <a:gd name="adj2" fmla="val 4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CO TO ZNAMENÁ ČESKY?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r>
              <a:rPr lang="cs-CZ" sz="4000" dirty="0" err="1" smtClean="0">
                <a:latin typeface="Calibri" pitchFamily="34" charset="0"/>
              </a:rPr>
              <a:t>neben</a:t>
            </a:r>
            <a:r>
              <a:rPr lang="cs-CZ" sz="4000" dirty="0" smtClean="0">
                <a:latin typeface="Calibri" pitchFamily="34" charset="0"/>
              </a:rPr>
              <a:t> - in - </a:t>
            </a:r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hinter</a:t>
            </a:r>
            <a:r>
              <a:rPr lang="cs-CZ" sz="4400" dirty="0" smtClean="0">
                <a:latin typeface="Calibri" pitchFamily="34" charset="0"/>
              </a:rPr>
              <a:t>  </a:t>
            </a: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1571604" y="3500438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alibri" pitchFamily="34" charset="0"/>
              </a:rPr>
              <a:t>vedle</a:t>
            </a:r>
            <a:endParaRPr lang="cs-CZ" sz="3600" dirty="0">
              <a:latin typeface="Calibri" pitchFamily="34" charset="0"/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3786182" y="3571876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alibri" pitchFamily="34" charset="0"/>
              </a:rPr>
              <a:t>na </a:t>
            </a:r>
            <a:endParaRPr lang="cs-CZ" sz="36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2928926" y="1785926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itchFamily="34" charset="0"/>
              </a:rPr>
              <a:t>v, do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3" name="Popisek se šipkou dolů 12"/>
          <p:cNvSpPr/>
          <p:nvPr/>
        </p:nvSpPr>
        <p:spPr>
          <a:xfrm>
            <a:off x="5143504" y="1785926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za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5072066" y="4143380"/>
            <a:ext cx="285752" cy="500066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3.PÁD  = DATIV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se používá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vždy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, když otázka začíná tázacím slovem </a:t>
            </a:r>
          </a:p>
          <a:p>
            <a:pPr algn="ctr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WO? = KDE?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4.PÁD  = AKKUSATIV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se používá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vždy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, když otázka začíná tázacím slovem </a:t>
            </a:r>
          </a:p>
          <a:p>
            <a:pPr algn="ctr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WOHIN? = KAM?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3.PÁD a 4.PÁD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utvoříme tak, že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změníme tvar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členu určitého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u daného  podstatného jména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PŘEHLED TVARŮ URČITÝCH ČLENŮ: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4348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28992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43636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7224" y="1857364"/>
            <a:ext cx="2071702" cy="64294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MUŽSKÝ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264318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DER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57224" y="371475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3.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0070C0"/>
                </a:solidFill>
                <a:latin typeface="Calibri" pitchFamily="34" charset="0"/>
              </a:rPr>
              <a:t>M</a:t>
            </a:r>
            <a:endParaRPr lang="cs-CZ" sz="3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57224" y="478632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0070C0"/>
                </a:solidFill>
                <a:latin typeface="Calibri" pitchFamily="34" charset="0"/>
              </a:rPr>
              <a:t>N</a:t>
            </a:r>
            <a:endParaRPr lang="cs-CZ" sz="3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71868" y="1857364"/>
            <a:ext cx="2071702" cy="6429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ŽENSKÝ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86512" y="1857364"/>
            <a:ext cx="2071702" cy="64294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STŘEDNÍ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86512" y="478632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DAS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868" y="478632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DIE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86512" y="371475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3.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0070C0"/>
                </a:solidFill>
                <a:latin typeface="Calibri" pitchFamily="34" charset="0"/>
              </a:rPr>
              <a:t>M</a:t>
            </a:r>
            <a:endParaRPr lang="cs-CZ" sz="3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71868" y="371475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3.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FF0000"/>
                </a:solidFill>
                <a:latin typeface="Calibri" pitchFamily="34" charset="0"/>
              </a:rPr>
              <a:t>R</a:t>
            </a:r>
            <a:endParaRPr lang="cs-CZ" sz="36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86512" y="264318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DAS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71868" y="264318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DIE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POSTUP PŘI POUŽÍVÁNÍ PŘEDLOŽEK: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00174"/>
            <a:ext cx="8503920" cy="4598874"/>
          </a:xfrm>
          <a:solidFill>
            <a:srgbClr val="70CAD6"/>
          </a:solidFill>
        </p:spPr>
        <p:txBody>
          <a:bodyPr>
            <a:normAutofit fontScale="55000" lnSpcReduction="20000"/>
          </a:bodyPr>
          <a:lstStyle/>
          <a:p>
            <a:pPr algn="just">
              <a:buNone/>
            </a:pPr>
            <a:endParaRPr lang="cs-CZ" sz="5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400" dirty="0" smtClean="0">
                <a:latin typeface="Calibri" pitchFamily="34" charset="0"/>
                <a:cs typeface="Arial" pitchFamily="34" charset="0"/>
              </a:rPr>
              <a:t>vyber správnou předložku</a:t>
            </a:r>
          </a:p>
          <a:p>
            <a:pPr algn="just">
              <a:buNone/>
            </a:pPr>
            <a:endParaRPr lang="cs-CZ" sz="6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400" dirty="0" smtClean="0">
                <a:latin typeface="Calibri" pitchFamily="34" charset="0"/>
                <a:cs typeface="Arial" pitchFamily="34" charset="0"/>
              </a:rPr>
              <a:t> urči pád ( </a:t>
            </a:r>
            <a:r>
              <a:rPr lang="cs-CZ" sz="6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wo</a:t>
            </a:r>
            <a:r>
              <a:rPr lang="cs-CZ" sz="6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?</a:t>
            </a:r>
            <a:r>
              <a:rPr lang="cs-CZ" sz="6400" dirty="0" smtClean="0">
                <a:latin typeface="Calibri" pitchFamily="34" charset="0"/>
                <a:cs typeface="Arial" pitchFamily="34" charset="0"/>
              </a:rPr>
              <a:t> = </a:t>
            </a:r>
            <a:r>
              <a:rPr lang="cs-CZ" sz="6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3.pád</a:t>
            </a:r>
            <a:r>
              <a:rPr lang="cs-CZ" sz="64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wohin</a:t>
            </a:r>
            <a:r>
              <a:rPr lang="cs-CZ" sz="6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?</a:t>
            </a:r>
            <a:r>
              <a:rPr lang="cs-CZ" sz="6400" dirty="0" smtClean="0">
                <a:latin typeface="Calibri" pitchFamily="34" charset="0"/>
                <a:cs typeface="Arial" pitchFamily="34" charset="0"/>
              </a:rPr>
              <a:t> = </a:t>
            </a:r>
            <a:r>
              <a:rPr lang="cs-CZ" sz="6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4.pád</a:t>
            </a:r>
            <a:r>
              <a:rPr lang="cs-CZ" sz="6400" dirty="0" smtClean="0">
                <a:latin typeface="Calibri" pitchFamily="34" charset="0"/>
                <a:cs typeface="Arial" pitchFamily="34" charset="0"/>
              </a:rPr>
              <a:t>)</a:t>
            </a:r>
          </a:p>
          <a:p>
            <a:pPr algn="just">
              <a:buNone/>
            </a:pPr>
            <a:endParaRPr lang="cs-CZ" sz="6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400" dirty="0" smtClean="0">
                <a:latin typeface="Calibri" pitchFamily="34" charset="0"/>
                <a:cs typeface="Arial" pitchFamily="34" charset="0"/>
              </a:rPr>
              <a:t> za předložku dej správný tvar členu určitého  </a:t>
            </a:r>
          </a:p>
          <a:p>
            <a:pPr algn="just">
              <a:buNone/>
            </a:pPr>
            <a:endParaRPr lang="cs-CZ" sz="5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5400" dirty="0" smtClean="0">
                <a:latin typeface="Calibri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PROCVIČ SI 3.PÁD: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in ….. </a:t>
            </a:r>
            <a:r>
              <a:rPr lang="cs-CZ" sz="4000" dirty="0" err="1" smtClean="0">
                <a:latin typeface="Calibri" pitchFamily="34" charset="0"/>
              </a:rPr>
              <a:t>Schule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hinter</a:t>
            </a:r>
            <a:r>
              <a:rPr lang="cs-CZ" sz="4000" dirty="0" smtClean="0">
                <a:latin typeface="Calibri" pitchFamily="34" charset="0"/>
              </a:rPr>
              <a:t> ….. </a:t>
            </a:r>
            <a:r>
              <a:rPr lang="cs-CZ" sz="4000" dirty="0" err="1" smtClean="0">
                <a:latin typeface="Calibri" pitchFamily="34" charset="0"/>
              </a:rPr>
              <a:t>Haus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auf</a:t>
            </a:r>
            <a:r>
              <a:rPr lang="cs-CZ" sz="4000" dirty="0" smtClean="0">
                <a:latin typeface="Calibri" pitchFamily="34" charset="0"/>
              </a:rPr>
              <a:t> ….. </a:t>
            </a:r>
            <a:r>
              <a:rPr lang="cs-CZ" sz="4000" dirty="0" err="1" smtClean="0">
                <a:latin typeface="Calibri" pitchFamily="34" charset="0"/>
              </a:rPr>
              <a:t>Tisch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neben</a:t>
            </a:r>
            <a:r>
              <a:rPr lang="cs-CZ" sz="4000" dirty="0" smtClean="0">
                <a:latin typeface="Calibri" pitchFamily="34" charset="0"/>
              </a:rPr>
              <a:t> ….. </a:t>
            </a:r>
            <a:r>
              <a:rPr lang="cs-CZ" sz="4000" dirty="0" err="1" smtClean="0">
                <a:latin typeface="Calibri" pitchFamily="34" charset="0"/>
              </a:rPr>
              <a:t>Stuhl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vor ….. </a:t>
            </a:r>
            <a:r>
              <a:rPr lang="cs-CZ" sz="4000" dirty="0" err="1" smtClean="0">
                <a:latin typeface="Calibri" pitchFamily="34" charset="0"/>
              </a:rPr>
              <a:t>Zimmer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….. </a:t>
            </a:r>
            <a:r>
              <a:rPr lang="cs-CZ" sz="4000" dirty="0" err="1" smtClean="0">
                <a:latin typeface="Calibri" pitchFamily="34" charset="0"/>
              </a:rPr>
              <a:t>Wand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unter</a:t>
            </a:r>
            <a:r>
              <a:rPr lang="cs-CZ" sz="4000" dirty="0" smtClean="0">
                <a:latin typeface="Calibri" pitchFamily="34" charset="0"/>
              </a:rPr>
              <a:t> ….. </a:t>
            </a:r>
            <a:r>
              <a:rPr lang="cs-CZ" sz="4000" dirty="0" err="1" smtClean="0">
                <a:latin typeface="Calibri" pitchFamily="34" charset="0"/>
              </a:rPr>
              <a:t>Buch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der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der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85000" lnSpcReduction="10000"/>
          </a:bodyPr>
          <a:lstStyle/>
          <a:p>
            <a:r>
              <a:rPr lang="cs-CZ" sz="4000" dirty="0" err="1" smtClean="0">
                <a:latin typeface="Calibri" pitchFamily="34" charset="0"/>
                <a:cs typeface="Arial"/>
              </a:rPr>
              <a:t>über</a:t>
            </a:r>
            <a:r>
              <a:rPr lang="cs-CZ" sz="4000" dirty="0" smtClean="0">
                <a:latin typeface="Calibri" pitchFamily="34" charset="0"/>
                <a:cs typeface="Arial"/>
              </a:rPr>
              <a:t> der </a:t>
            </a:r>
            <a:r>
              <a:rPr lang="cs-CZ" sz="4000" dirty="0" err="1" smtClean="0">
                <a:latin typeface="Calibri" pitchFamily="34" charset="0"/>
                <a:cs typeface="Arial"/>
              </a:rPr>
              <a:t>Tafel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auf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 </a:t>
            </a:r>
            <a:r>
              <a:rPr lang="cs-CZ" sz="4000" dirty="0" err="1" smtClean="0">
                <a:latin typeface="Calibri" pitchFamily="34" charset="0"/>
              </a:rPr>
              <a:t>Bild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der </a:t>
            </a:r>
            <a:r>
              <a:rPr lang="cs-CZ" sz="4000" dirty="0" err="1" smtClean="0">
                <a:latin typeface="Calibri" pitchFamily="34" charset="0"/>
              </a:rPr>
              <a:t>Tafel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neben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Garten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hinter</a:t>
            </a:r>
            <a:r>
              <a:rPr lang="cs-CZ" sz="4000" dirty="0" smtClean="0">
                <a:latin typeface="Calibri" pitchFamily="34" charset="0"/>
              </a:rPr>
              <a:t> der Post</a:t>
            </a:r>
          </a:p>
          <a:p>
            <a:r>
              <a:rPr lang="cs-CZ" sz="4000" dirty="0" err="1" smtClean="0">
                <a:latin typeface="Calibri" pitchFamily="34" charset="0"/>
              </a:rPr>
              <a:t>zwischen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Fenster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Bild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850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nad tabulí</a:t>
            </a:r>
          </a:p>
          <a:p>
            <a:r>
              <a:rPr lang="cs-CZ" sz="4000" dirty="0" smtClean="0">
                <a:latin typeface="Calibri" pitchFamily="34" charset="0"/>
              </a:rPr>
              <a:t> na obraze</a:t>
            </a:r>
          </a:p>
          <a:p>
            <a:r>
              <a:rPr lang="cs-CZ" sz="4000" dirty="0" smtClean="0">
                <a:latin typeface="Calibri" pitchFamily="34" charset="0"/>
              </a:rPr>
              <a:t> na tabuli</a:t>
            </a:r>
          </a:p>
          <a:p>
            <a:r>
              <a:rPr lang="cs-CZ" sz="4000" dirty="0" smtClean="0">
                <a:latin typeface="Calibri" pitchFamily="34" charset="0"/>
              </a:rPr>
              <a:t> vedle zahrady</a:t>
            </a:r>
          </a:p>
          <a:p>
            <a:r>
              <a:rPr lang="cs-CZ" sz="4000" dirty="0" smtClean="0">
                <a:latin typeface="Calibri" pitchFamily="34" charset="0"/>
              </a:rPr>
              <a:t> za poštou</a:t>
            </a:r>
          </a:p>
          <a:p>
            <a:r>
              <a:rPr lang="cs-CZ" sz="4000" dirty="0" smtClean="0">
                <a:latin typeface="Calibri" pitchFamily="34" charset="0"/>
              </a:rPr>
              <a:t> mezi oknem a obrazem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PROCVIČ SI 4.PÁD: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in </a:t>
            </a:r>
            <a:r>
              <a:rPr lang="cs-CZ" sz="4000" dirty="0" smtClean="0">
                <a:latin typeface="Calibri" pitchFamily="34" charset="0"/>
              </a:rPr>
              <a:t>….. </a:t>
            </a:r>
            <a:r>
              <a:rPr lang="cs-CZ" sz="4000" dirty="0" err="1" smtClean="0">
                <a:latin typeface="Calibri" pitchFamily="34" charset="0"/>
              </a:rPr>
              <a:t>Schule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hinter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….. </a:t>
            </a:r>
            <a:r>
              <a:rPr lang="cs-CZ" sz="4000" dirty="0" err="1" smtClean="0">
                <a:latin typeface="Calibri" pitchFamily="34" charset="0"/>
              </a:rPr>
              <a:t>Haus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auf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….. </a:t>
            </a:r>
            <a:r>
              <a:rPr lang="cs-CZ" sz="4000" dirty="0" err="1" smtClean="0">
                <a:latin typeface="Calibri" pitchFamily="34" charset="0"/>
              </a:rPr>
              <a:t>Tisch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neben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….. </a:t>
            </a:r>
            <a:r>
              <a:rPr lang="cs-CZ" sz="4000" dirty="0" err="1" smtClean="0">
                <a:latin typeface="Calibri" pitchFamily="34" charset="0"/>
              </a:rPr>
              <a:t>Stuhl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vor </a:t>
            </a:r>
            <a:r>
              <a:rPr lang="cs-CZ" sz="4000" dirty="0" smtClean="0">
                <a:latin typeface="Calibri" pitchFamily="34" charset="0"/>
              </a:rPr>
              <a:t>….. </a:t>
            </a:r>
            <a:r>
              <a:rPr lang="cs-CZ" sz="4000" dirty="0" err="1" smtClean="0">
                <a:latin typeface="Calibri" pitchFamily="34" charset="0"/>
              </a:rPr>
              <a:t>Zimmer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….. </a:t>
            </a:r>
            <a:r>
              <a:rPr lang="cs-CZ" sz="4000" dirty="0" err="1" smtClean="0">
                <a:latin typeface="Calibri" pitchFamily="34" charset="0"/>
              </a:rPr>
              <a:t>Wand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unter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….. </a:t>
            </a:r>
            <a:r>
              <a:rPr lang="cs-CZ" sz="4000" dirty="0" err="1" smtClean="0">
                <a:latin typeface="Calibri" pitchFamily="34" charset="0"/>
              </a:rPr>
              <a:t>Buch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die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das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den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den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das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die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das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85000" lnSpcReduction="10000"/>
          </a:bodyPr>
          <a:lstStyle/>
          <a:p>
            <a:r>
              <a:rPr lang="cs-CZ" sz="4000" dirty="0" err="1" smtClean="0">
                <a:latin typeface="Calibri" pitchFamily="34" charset="0"/>
                <a:cs typeface="Arial"/>
              </a:rPr>
              <a:t>über</a:t>
            </a:r>
            <a:r>
              <a:rPr lang="cs-CZ" sz="4000" dirty="0" smtClean="0">
                <a:latin typeface="Calibri" pitchFamily="34" charset="0"/>
                <a:cs typeface="Arial"/>
              </a:rPr>
              <a:t> </a:t>
            </a:r>
            <a:r>
              <a:rPr lang="cs-CZ" sz="4000" dirty="0" err="1" smtClean="0">
                <a:latin typeface="Calibri" pitchFamily="34" charset="0"/>
                <a:cs typeface="Arial"/>
              </a:rPr>
              <a:t>die</a:t>
            </a:r>
            <a:r>
              <a:rPr lang="cs-CZ" sz="4000" dirty="0" smtClean="0">
                <a:latin typeface="Calibri" pitchFamily="34" charset="0"/>
                <a:cs typeface="Arial"/>
              </a:rPr>
              <a:t> </a:t>
            </a:r>
            <a:r>
              <a:rPr lang="cs-CZ" sz="4000" dirty="0" err="1" smtClean="0">
                <a:latin typeface="Calibri" pitchFamily="34" charset="0"/>
                <a:cs typeface="Arial"/>
              </a:rPr>
              <a:t>Tafel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auf</a:t>
            </a:r>
            <a:r>
              <a:rPr lang="cs-CZ" sz="4000" dirty="0" smtClean="0">
                <a:latin typeface="Calibri" pitchFamily="34" charset="0"/>
              </a:rPr>
              <a:t> den  </a:t>
            </a:r>
            <a:r>
              <a:rPr lang="cs-CZ" sz="4000" dirty="0" err="1" smtClean="0">
                <a:latin typeface="Calibri" pitchFamily="34" charset="0"/>
              </a:rPr>
              <a:t>Stuhl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Tafel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neben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Schule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hinter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die</a:t>
            </a:r>
            <a:r>
              <a:rPr lang="cs-CZ" sz="4000" dirty="0" smtClean="0">
                <a:latin typeface="Calibri" pitchFamily="34" charset="0"/>
              </a:rPr>
              <a:t> Post</a:t>
            </a:r>
          </a:p>
          <a:p>
            <a:r>
              <a:rPr lang="cs-CZ" sz="4000" dirty="0" smtClean="0">
                <a:latin typeface="Calibri" pitchFamily="34" charset="0"/>
              </a:rPr>
              <a:t>in </a:t>
            </a:r>
            <a:r>
              <a:rPr lang="cs-CZ" sz="4000" dirty="0" err="1" smtClean="0">
                <a:latin typeface="Calibri" pitchFamily="34" charset="0"/>
              </a:rPr>
              <a:t>das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Kaufhaus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zwischen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das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Fenster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das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Bild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850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nad tabuli</a:t>
            </a:r>
          </a:p>
          <a:p>
            <a:r>
              <a:rPr lang="cs-CZ" sz="4000" dirty="0" smtClean="0">
                <a:latin typeface="Calibri" pitchFamily="34" charset="0"/>
              </a:rPr>
              <a:t> na židli</a:t>
            </a:r>
          </a:p>
          <a:p>
            <a:r>
              <a:rPr lang="cs-CZ" sz="4000" dirty="0" smtClean="0">
                <a:latin typeface="Calibri" pitchFamily="34" charset="0"/>
              </a:rPr>
              <a:t> na tabuli</a:t>
            </a:r>
          </a:p>
          <a:p>
            <a:r>
              <a:rPr lang="cs-CZ" sz="4000" dirty="0" smtClean="0">
                <a:latin typeface="Calibri" pitchFamily="34" charset="0"/>
              </a:rPr>
              <a:t> vedle školy</a:t>
            </a:r>
          </a:p>
          <a:p>
            <a:r>
              <a:rPr lang="cs-CZ" sz="4000" dirty="0" smtClean="0">
                <a:latin typeface="Calibri" pitchFamily="34" charset="0"/>
              </a:rPr>
              <a:t> za poštu</a:t>
            </a:r>
          </a:p>
          <a:p>
            <a:r>
              <a:rPr lang="cs-CZ" sz="4000" dirty="0" smtClean="0">
                <a:latin typeface="Calibri" pitchFamily="34" charset="0"/>
              </a:rPr>
              <a:t> do obchodního domu</a:t>
            </a:r>
          </a:p>
          <a:p>
            <a:r>
              <a:rPr lang="cs-CZ" sz="4000" dirty="0" smtClean="0">
                <a:latin typeface="Calibri" pitchFamily="34" charset="0"/>
              </a:rPr>
              <a:t> mezi okno a obraz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643050"/>
            <a:ext cx="6858048" cy="4714908"/>
          </a:xfrm>
          <a:prstGeom prst="rect">
            <a:avLst/>
          </a:prstGeom>
          <a:solidFill>
            <a:srgbClr val="70CAD6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Všechny použité obrázky jsou dostupné pod licencí Microsoft Office 2007 na Office.</a:t>
            </a:r>
            <a:r>
              <a:rPr lang="cs-CZ" dirty="0" err="1" smtClean="0"/>
              <a:t>com</a:t>
            </a:r>
            <a:r>
              <a:rPr lang="cs-CZ" smtClean="0"/>
              <a:t> </a:t>
            </a:r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713</TotalTime>
  <Words>592</Words>
  <Application>Microsoft Office PowerPoint</Application>
  <PresentationFormat>Předvádění na obrazovce (4:3)</PresentationFormat>
  <Paragraphs>233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DIE PRÄPOSITIONEN MIT DATIV UND AKKUSATIV</vt:lpstr>
      <vt:lpstr>PŘEDLOŽKY: </vt:lpstr>
      <vt:lpstr>NA (SVISLE), U, K(E)  </vt:lpstr>
      <vt:lpstr>NA (VODOROVNĚ) </vt:lpstr>
      <vt:lpstr>V, DO</vt:lpstr>
      <vt:lpstr>PŘED</vt:lpstr>
      <vt:lpstr>ZA</vt:lpstr>
      <vt:lpstr>POD</vt:lpstr>
      <vt:lpstr>NAD</vt:lpstr>
      <vt:lpstr>VEDLE</vt:lpstr>
      <vt:lpstr>MEZI</vt:lpstr>
      <vt:lpstr>POJĎME SI JE JEŠTĚ JEDNOU VYJMENOVAT: </vt:lpstr>
      <vt:lpstr>PŘELOŽ:</vt:lpstr>
      <vt:lpstr>PŘELOŽ  DO ČEŠTINY:</vt:lpstr>
      <vt:lpstr>CO TO ZNAMENÁ ČESKY?</vt:lpstr>
      <vt:lpstr>3.PÁD  = DATIV </vt:lpstr>
      <vt:lpstr>4.PÁD  = AKKUSATIV </vt:lpstr>
      <vt:lpstr>3.PÁD a 4.PÁD </vt:lpstr>
      <vt:lpstr>PŘEHLED TVARŮ URČITÝCH ČLENŮ: </vt:lpstr>
      <vt:lpstr>POSTUP PŘI POUŽÍVÁNÍ PŘEDLOŽEK: </vt:lpstr>
      <vt:lpstr>PROCVIČ SI 3.PÁD:</vt:lpstr>
      <vt:lpstr>PŘELOŽ:</vt:lpstr>
      <vt:lpstr>PROCVIČ SI 4.PÁD:</vt:lpstr>
      <vt:lpstr>PŘELOŽ: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163</cp:revision>
  <dcterms:created xsi:type="dcterms:W3CDTF">2012-06-10T15:39:28Z</dcterms:created>
  <dcterms:modified xsi:type="dcterms:W3CDTF">2012-10-29T15:05:11Z</dcterms:modified>
</cp:coreProperties>
</file>