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6"/>
  </p:notesMasterIdLst>
  <p:sldIdLst>
    <p:sldId id="376" r:id="rId2"/>
    <p:sldId id="256" r:id="rId3"/>
    <p:sldId id="344" r:id="rId4"/>
    <p:sldId id="361" r:id="rId5"/>
    <p:sldId id="362" r:id="rId6"/>
    <p:sldId id="345" r:id="rId7"/>
    <p:sldId id="367" r:id="rId8"/>
    <p:sldId id="368" r:id="rId9"/>
    <p:sldId id="366" r:id="rId10"/>
    <p:sldId id="365" r:id="rId11"/>
    <p:sldId id="364" r:id="rId12"/>
    <p:sldId id="375" r:id="rId13"/>
    <p:sldId id="356" r:id="rId14"/>
    <p:sldId id="357" r:id="rId15"/>
    <p:sldId id="369" r:id="rId16"/>
    <p:sldId id="370" r:id="rId17"/>
    <p:sldId id="371" r:id="rId18"/>
    <p:sldId id="372" r:id="rId19"/>
    <p:sldId id="373" r:id="rId20"/>
    <p:sldId id="374" r:id="rId21"/>
    <p:sldId id="359" r:id="rId22"/>
    <p:sldId id="360" r:id="rId23"/>
    <p:sldId id="309" r:id="rId24"/>
    <p:sldId id="3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70CAD6"/>
    <a:srgbClr val="006600"/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2606-C243-4BFA-B113-2F394E86D4A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80C16-5019-4AE3-8710-753C2E569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VY_22_INOVACE_17_2_HABEN + 4. PÁD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</a:t>
            </a:r>
            <a:r>
              <a:rPr lang="cs-CZ" sz="1700" smtClean="0">
                <a:latin typeface="Calibri" pitchFamily="34" charset="0"/>
              </a:rPr>
              <a:t>HABEN  + </a:t>
            </a:r>
            <a:r>
              <a:rPr lang="cs-CZ" sz="1700" dirty="0" smtClean="0">
                <a:latin typeface="Calibri" pitchFamily="34" charset="0"/>
              </a:rPr>
              <a:t>4.PÁD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si v prezentaci osvojí význam slovesa, jeho časování. Dále se seznámí s tvořením 4.pádu u podstatných jmen. Procvičí si tvoření 4.pádu u </a:t>
            </a:r>
            <a:r>
              <a:rPr lang="cs-CZ" sz="1700" dirty="0" err="1" smtClean="0">
                <a:latin typeface="Calibri" pitchFamily="34" charset="0"/>
              </a:rPr>
              <a:t>pods.jmen</a:t>
            </a:r>
            <a:r>
              <a:rPr lang="cs-CZ" sz="1700" dirty="0" smtClean="0">
                <a:latin typeface="Calibri" pitchFamily="34" charset="0"/>
              </a:rPr>
              <a:t> se členem určitým i neurčitým a vyzkouší si překlad jednoduchých vět se slovesem HABEN.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IX.B</a:t>
            </a: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23.10.2012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  23.10.2012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70CAD6"/>
          </a:solidFill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algn="ctr"/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ČASOVÁNÍ SLOVESA HABEN a TVOŘENÍ 4.PÁDU </a:t>
            </a:r>
          </a:p>
          <a:p>
            <a:pPr algn="ctr"/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endParaRPr lang="cs-CZ" sz="3200" u="sng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HABEN + 4.PÁD</a:t>
            </a:r>
            <a:endParaRPr lang="cs-CZ" sz="6000" dirty="0">
              <a:solidFill>
                <a:srgbClr val="7030A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SLOVESA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patří mezi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ohebné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slovní druhy, protože se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časují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haben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má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nepravidelné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časování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proto se ho učíme samostatně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96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haben</a:t>
            </a:r>
            <a:r>
              <a:rPr lang="cs-CZ" sz="9600" dirty="0" smtClean="0">
                <a:latin typeface="Calibri" pitchFamily="34" charset="0"/>
                <a:cs typeface="Arial" pitchFamily="34" charset="0"/>
              </a:rPr>
              <a:t> = mít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1.os.č.j. = JÁ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ich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= já mám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2.os.č.j. = TY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sz="8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9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du</a:t>
            </a:r>
            <a:r>
              <a:rPr lang="cs-CZ" sz="9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9400" dirty="0" err="1" smtClean="0">
                <a:latin typeface="Calibri" pitchFamily="34" charset="0"/>
                <a:cs typeface="Arial" pitchFamily="34" charset="0"/>
              </a:rPr>
              <a:t>ha</a:t>
            </a:r>
            <a:r>
              <a:rPr lang="cs-CZ" sz="9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r>
              <a:rPr lang="cs-CZ" sz="9400" dirty="0" smtClean="0">
                <a:latin typeface="Calibri" pitchFamily="34" charset="0"/>
                <a:cs typeface="Arial" pitchFamily="34" charset="0"/>
              </a:rPr>
              <a:t> = ty máš</a:t>
            </a:r>
          </a:p>
          <a:p>
            <a:pPr algn="just">
              <a:buNone/>
            </a:pPr>
            <a:endParaRPr lang="cs-CZ" sz="8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3200" dirty="0" smtClean="0">
                <a:latin typeface="Calibri" pitchFamily="34" charset="0"/>
                <a:cs typeface="Arial" pitchFamily="34" charset="0"/>
              </a:rPr>
              <a:t>2.osoba je nepravidelná, protože ve tvaru slovesa chybí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–b-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3.os.č.j. = ON, ONA, ONO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endParaRPr lang="cs-CZ" sz="8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9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er</a:t>
            </a:r>
            <a:r>
              <a:rPr lang="cs-CZ" sz="9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9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9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es</a:t>
            </a:r>
            <a:r>
              <a:rPr lang="cs-CZ" sz="9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9400" dirty="0" err="1" smtClean="0">
                <a:latin typeface="Calibri" pitchFamily="34" charset="0"/>
                <a:cs typeface="Arial" pitchFamily="34" charset="0"/>
              </a:rPr>
              <a:t>ha</a:t>
            </a:r>
            <a:r>
              <a:rPr lang="cs-CZ" sz="9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9400" dirty="0" smtClean="0">
                <a:latin typeface="Calibri" pitchFamily="34" charset="0"/>
                <a:cs typeface="Arial" pitchFamily="34" charset="0"/>
              </a:rPr>
              <a:t> = on, ona, ono má</a:t>
            </a:r>
          </a:p>
          <a:p>
            <a:pPr algn="just">
              <a:buNone/>
            </a:pPr>
            <a:endParaRPr lang="cs-CZ" sz="8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3200" dirty="0" smtClean="0">
                <a:latin typeface="Calibri" pitchFamily="34" charset="0"/>
                <a:cs typeface="Arial" pitchFamily="34" charset="0"/>
              </a:rPr>
              <a:t>3.osoba je nepravidelná, protože ve tvaru slovesa chybí 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–b-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1.os.č.mn. = MY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wir</a:t>
            </a:r>
            <a:r>
              <a:rPr lang="cs-CZ" sz="6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66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600" dirty="0" smtClean="0">
                <a:latin typeface="Calibri" pitchFamily="34" charset="0"/>
                <a:cs typeface="Arial" pitchFamily="34" charset="0"/>
              </a:rPr>
              <a:t> = my máme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2.os.č.mn. = VY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ihr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= vy máte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3.os.č.mn. = ONI, VY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8000" dirty="0" smtClean="0">
                <a:latin typeface="Calibri" pitchFamily="34" charset="0"/>
                <a:cs typeface="Arial" pitchFamily="34" charset="0"/>
              </a:rPr>
              <a:t> = oni mají, Vy máte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JEŠTĚ JEDNOU DOHROMADY: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ich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= já mám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du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= ty máš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es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= on, ona, ono má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wir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= my máme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ihr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= vy máte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hab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4300" dirty="0" smtClean="0">
                <a:latin typeface="Calibri" pitchFamily="34" charset="0"/>
                <a:cs typeface="Arial" pitchFamily="34" charset="0"/>
              </a:rPr>
              <a:t>oni mají, Vy máte</a:t>
            </a:r>
            <a:endParaRPr lang="cs-CZ" sz="43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ČASOVÁNÍ: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ich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du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es</a:t>
            </a: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hat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on má</a:t>
            </a:r>
          </a:p>
          <a:p>
            <a:r>
              <a:rPr lang="cs-CZ" sz="4000" dirty="0" smtClean="0">
                <a:latin typeface="Calibri" pitchFamily="34" charset="0"/>
              </a:rPr>
              <a:t>my máme</a:t>
            </a:r>
          </a:p>
          <a:p>
            <a:r>
              <a:rPr lang="cs-CZ" sz="4000" dirty="0" smtClean="0">
                <a:latin typeface="Calibri" pitchFamily="34" charset="0"/>
              </a:rPr>
              <a:t>ty máš</a:t>
            </a:r>
          </a:p>
          <a:p>
            <a:r>
              <a:rPr lang="cs-CZ" sz="4000" dirty="0" smtClean="0">
                <a:latin typeface="Calibri" pitchFamily="34" charset="0"/>
              </a:rPr>
              <a:t>vy máte</a:t>
            </a:r>
          </a:p>
          <a:p>
            <a:r>
              <a:rPr lang="cs-CZ" sz="4000" dirty="0" smtClean="0">
                <a:latin typeface="Calibri" pitchFamily="34" charset="0"/>
              </a:rPr>
              <a:t>oni mají</a:t>
            </a:r>
          </a:p>
          <a:p>
            <a:r>
              <a:rPr lang="cs-CZ" sz="4000" dirty="0" smtClean="0">
                <a:latin typeface="Calibri" pitchFamily="34" charset="0"/>
              </a:rPr>
              <a:t>já mám</a:t>
            </a:r>
          </a:p>
          <a:p>
            <a:r>
              <a:rPr lang="cs-CZ" sz="4000" dirty="0" smtClean="0">
                <a:latin typeface="Calibri" pitchFamily="34" charset="0"/>
              </a:rPr>
              <a:t>Vy máte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haben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se váže se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4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.pádem</a:t>
            </a:r>
          </a:p>
          <a:p>
            <a:pPr algn="just"/>
            <a:r>
              <a:rPr lang="cs-CZ" sz="6000" dirty="0" smtClean="0">
                <a:latin typeface="Calibri" pitchFamily="34" charset="0"/>
                <a:cs typeface="Arial" pitchFamily="34" charset="0"/>
              </a:rPr>
              <a:t>mít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koho? Co?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4.PÁD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vytvoříme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změnou tvaru 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členu určitého, neurčitého daného podstatného jména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PŘEHLED TVARŮ URČITÝCH ČLENŮ: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1857364"/>
            <a:ext cx="2071702" cy="64294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MUŽSKÝ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DER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7224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N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868" y="1857364"/>
            <a:ext cx="2071702" cy="642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ŽENSKÝ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6512" y="1857364"/>
            <a:ext cx="2071702" cy="64294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STŘEDNÍ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12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71868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PŘEHLED TVARŮ NEURČITÝCH ČLENŮ: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1857364"/>
            <a:ext cx="2071702" cy="64294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MUŽSKÝ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EIN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7224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000" dirty="0" smtClean="0">
                <a:latin typeface="Calibri" pitchFamily="34" charset="0"/>
              </a:rPr>
              <a:t>4. PÁD     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EINE</a:t>
            </a:r>
            <a:r>
              <a:rPr lang="cs-CZ" sz="2400" dirty="0" smtClean="0">
                <a:solidFill>
                  <a:srgbClr val="0070C0"/>
                </a:solidFill>
                <a:latin typeface="Calibri" pitchFamily="34" charset="0"/>
              </a:rPr>
              <a:t>N</a:t>
            </a:r>
            <a:endParaRPr lang="cs-CZ" sz="24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868" y="1857364"/>
            <a:ext cx="2071702" cy="642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ŽENSKÝ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6512" y="1857364"/>
            <a:ext cx="2071702" cy="64294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STŘEDNÍ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EIN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357694"/>
            <a:ext cx="2071702" cy="134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EINE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12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EIN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71868" y="2643182"/>
            <a:ext cx="2071702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EINE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CO JSME ZJISTILI?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členy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 určité, neurčité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se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mění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 ve 4.pádě pouze u rodu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mužského </a:t>
            </a:r>
          </a:p>
          <a:p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u rodu </a:t>
            </a:r>
            <a:r>
              <a:rPr lang="cs-CZ" sz="5400" u="sng" dirty="0" smtClean="0">
                <a:latin typeface="Calibri" pitchFamily="34" charset="0"/>
                <a:cs typeface="Arial" pitchFamily="34" charset="0"/>
              </a:rPr>
              <a:t>ženského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 a </a:t>
            </a:r>
            <a:r>
              <a:rPr lang="cs-CZ" sz="5400" u="sng" dirty="0" smtClean="0">
                <a:latin typeface="Calibri" pitchFamily="34" charset="0"/>
                <a:cs typeface="Arial" pitchFamily="34" charset="0"/>
              </a:rPr>
              <a:t>středního</a:t>
            </a:r>
            <a:r>
              <a:rPr lang="cs-CZ" sz="5400" dirty="0" smtClean="0">
                <a:latin typeface="Calibri" pitchFamily="34" charset="0"/>
                <a:cs typeface="Arial" pitchFamily="34" charset="0"/>
              </a:rPr>
              <a:t> platí –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1.pád = 4.pád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4.PÁD: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der </a:t>
            </a:r>
            <a:r>
              <a:rPr lang="cs-CZ" sz="4000" dirty="0" err="1" smtClean="0">
                <a:latin typeface="Calibri" pitchFamily="34" charset="0"/>
              </a:rPr>
              <a:t>Computer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das</a:t>
            </a:r>
            <a:r>
              <a:rPr lang="cs-CZ" sz="4000" dirty="0" smtClean="0">
                <a:latin typeface="Calibri" pitchFamily="34" charset="0"/>
              </a:rPr>
              <a:t> Auto</a:t>
            </a:r>
          </a:p>
          <a:p>
            <a:r>
              <a:rPr lang="cs-CZ" sz="4000" dirty="0" smtClean="0">
                <a:latin typeface="Calibri" pitchFamily="34" charset="0"/>
              </a:rPr>
              <a:t>der </a:t>
            </a:r>
            <a:r>
              <a:rPr lang="cs-CZ" sz="4000" dirty="0" err="1" smtClean="0">
                <a:latin typeface="Calibri" pitchFamily="34" charset="0"/>
              </a:rPr>
              <a:t>Hund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Bruder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eine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Mutter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Handy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den </a:t>
            </a:r>
            <a:r>
              <a:rPr lang="cs-CZ" sz="4000" dirty="0" err="1" smtClean="0">
                <a:latin typeface="Calibri" pitchFamily="34" charset="0"/>
              </a:rPr>
              <a:t>Computer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r>
              <a:rPr lang="cs-CZ" sz="4000" dirty="0" smtClean="0">
                <a:latin typeface="Calibri" pitchFamily="34" charset="0"/>
              </a:rPr>
              <a:t> Auto</a:t>
            </a:r>
          </a:p>
          <a:p>
            <a:r>
              <a:rPr lang="cs-CZ" sz="4000" dirty="0" smtClean="0">
                <a:latin typeface="Calibri" pitchFamily="34" charset="0"/>
              </a:rPr>
              <a:t> den </a:t>
            </a:r>
            <a:r>
              <a:rPr lang="cs-CZ" sz="4000" dirty="0" err="1" smtClean="0">
                <a:latin typeface="Calibri" pitchFamily="34" charset="0"/>
              </a:rPr>
              <a:t>Hund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einen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Bruder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eine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Mutter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Handy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PŘELOŽ: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Calibri" pitchFamily="34" charset="0"/>
              </a:rPr>
              <a:t>Já mám nějaký počítač. </a:t>
            </a:r>
          </a:p>
          <a:p>
            <a:r>
              <a:rPr lang="cs-CZ" sz="4800" dirty="0" smtClean="0">
                <a:latin typeface="Calibri" pitchFamily="34" charset="0"/>
              </a:rPr>
              <a:t>Petr má tiskárnu a myš.</a:t>
            </a:r>
          </a:p>
          <a:p>
            <a:r>
              <a:rPr lang="cs-CZ" sz="4800" dirty="0" smtClean="0">
                <a:latin typeface="Calibri" pitchFamily="34" charset="0"/>
              </a:rPr>
              <a:t>Vy (všichni) máte monitor.</a:t>
            </a:r>
          </a:p>
          <a:p>
            <a:r>
              <a:rPr lang="cs-CZ" sz="4800" dirty="0" smtClean="0">
                <a:latin typeface="Calibri" pitchFamily="34" charset="0"/>
              </a:rPr>
              <a:t>Máš (ty)nějakého kamaráda?</a:t>
            </a:r>
          </a:p>
          <a:p>
            <a:r>
              <a:rPr lang="cs-CZ" sz="4800" dirty="0" smtClean="0">
                <a:latin typeface="Calibri" pitchFamily="34" charset="0"/>
                <a:cs typeface="Arial"/>
              </a:rPr>
              <a:t>My máme bratra a sestru.</a:t>
            </a:r>
            <a:endParaRPr lang="cs-CZ" sz="4800" dirty="0" smtClean="0">
              <a:latin typeface="Calibri" pitchFamily="34" charset="0"/>
            </a:endParaRP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TAKTO JE TO SPRÁVNĚ: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r>
              <a:rPr lang="cs-CZ" sz="4800" dirty="0" err="1" smtClean="0">
                <a:latin typeface="Calibri" pitchFamily="34" charset="0"/>
              </a:rPr>
              <a:t>Ich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habe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einen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Computer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smtClean="0">
                <a:latin typeface="Calibri" pitchFamily="34" charset="0"/>
              </a:rPr>
              <a:t>Peter </a:t>
            </a:r>
            <a:r>
              <a:rPr lang="cs-CZ" sz="4800" dirty="0" err="1" smtClean="0">
                <a:latin typeface="Calibri" pitchFamily="34" charset="0"/>
              </a:rPr>
              <a:t>hat</a:t>
            </a:r>
            <a:r>
              <a:rPr lang="cs-CZ" sz="4800" dirty="0" smtClean="0">
                <a:latin typeface="Calibri" pitchFamily="34" charset="0"/>
              </a:rPr>
              <a:t> den </a:t>
            </a:r>
            <a:r>
              <a:rPr lang="cs-CZ" sz="4800" dirty="0" err="1" smtClean="0">
                <a:latin typeface="Calibri" pitchFamily="34" charset="0"/>
              </a:rPr>
              <a:t>Drucker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und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die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Maus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err="1" smtClean="0">
                <a:latin typeface="Calibri" pitchFamily="34" charset="0"/>
              </a:rPr>
              <a:t>Ihr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habt</a:t>
            </a:r>
            <a:r>
              <a:rPr lang="cs-CZ" sz="4800" dirty="0" smtClean="0">
                <a:latin typeface="Calibri" pitchFamily="34" charset="0"/>
              </a:rPr>
              <a:t> den </a:t>
            </a:r>
            <a:r>
              <a:rPr lang="cs-CZ" sz="4800" dirty="0" err="1" smtClean="0">
                <a:latin typeface="Calibri" pitchFamily="34" charset="0"/>
              </a:rPr>
              <a:t>Bildschirm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err="1" smtClean="0">
                <a:latin typeface="Calibri" pitchFamily="34" charset="0"/>
              </a:rPr>
              <a:t>Hast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du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einen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Freund</a:t>
            </a:r>
            <a:r>
              <a:rPr lang="cs-CZ" sz="4800" dirty="0" smtClean="0">
                <a:latin typeface="Calibri" pitchFamily="34" charset="0"/>
              </a:rPr>
              <a:t>?</a:t>
            </a: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Wir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haben</a:t>
            </a:r>
            <a:r>
              <a:rPr lang="cs-CZ" sz="4800" dirty="0" smtClean="0">
                <a:latin typeface="Calibri" pitchFamily="34" charset="0"/>
                <a:cs typeface="Arial"/>
              </a:rPr>
              <a:t> den </a:t>
            </a:r>
            <a:r>
              <a:rPr lang="cs-CZ" sz="4800" dirty="0" err="1" smtClean="0">
                <a:latin typeface="Calibri" pitchFamily="34" charset="0"/>
                <a:cs typeface="Arial"/>
              </a:rPr>
              <a:t>Bruder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und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die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Schwester</a:t>
            </a:r>
            <a:r>
              <a:rPr lang="cs-CZ" sz="4800" dirty="0" smtClean="0">
                <a:latin typeface="Calibri" pitchFamily="34" charset="0"/>
                <a:cs typeface="Arial"/>
              </a:rPr>
              <a:t>.</a:t>
            </a:r>
            <a:endParaRPr lang="cs-CZ" sz="4800" dirty="0" smtClean="0">
              <a:latin typeface="Calibri" pitchFamily="34" charset="0"/>
            </a:endParaRP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43050"/>
            <a:ext cx="6858048" cy="4714908"/>
          </a:xfrm>
          <a:prstGeom prst="rect">
            <a:avLst/>
          </a:prstGeom>
          <a:solidFill>
            <a:srgbClr val="70CAD6"/>
          </a:solidFill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/>
          <a:lstStyle/>
          <a:p>
            <a:r>
              <a:rPr lang="cs-CZ" dirty="0" smtClean="0"/>
              <a:t>Obr. </a:t>
            </a:r>
            <a:r>
              <a:rPr lang="cs-CZ" dirty="0" err="1" smtClean="0"/>
              <a:t>smajlíka</a:t>
            </a:r>
            <a:r>
              <a:rPr lang="cs-CZ" dirty="0" smtClean="0"/>
              <a:t> – je dostupný pod licencí Microsoft Office 2007 na Office.</a:t>
            </a:r>
            <a:r>
              <a:rPr lang="cs-CZ" smtClean="0"/>
              <a:t>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812</TotalTime>
  <Words>547</Words>
  <Application>Microsoft Office PowerPoint</Application>
  <PresentationFormat>Předvádění na obrazovce (4:3)</PresentationFormat>
  <Paragraphs>166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HABEN + 4.PÁD</vt:lpstr>
      <vt:lpstr>SLOVESA </vt:lpstr>
      <vt:lpstr>SLOVESO </vt:lpstr>
      <vt:lpstr>SLOVESO </vt:lpstr>
      <vt:lpstr>1.os.č.j. = JÁ  </vt:lpstr>
      <vt:lpstr>2.os.č.j. = TY  </vt:lpstr>
      <vt:lpstr>3.os.č.j. = ON, ONA, ONO  </vt:lpstr>
      <vt:lpstr>1.os.č.mn. = MY  </vt:lpstr>
      <vt:lpstr>2.os.č.mn. = VY  </vt:lpstr>
      <vt:lpstr>3.os.č.mn. = ONI, VY  </vt:lpstr>
      <vt:lpstr>JEŠTĚ JEDNOU DOHROMADY: </vt:lpstr>
      <vt:lpstr>PROCVIČ SI ČASOVÁNÍ:</vt:lpstr>
      <vt:lpstr>PŘELOŽ:</vt:lpstr>
      <vt:lpstr>SLOVESO </vt:lpstr>
      <vt:lpstr>4.PÁD </vt:lpstr>
      <vt:lpstr>PŘEHLED TVARŮ URČITÝCH ČLENŮ: </vt:lpstr>
      <vt:lpstr>PŘEHLED TVARŮ NEURČITÝCH ČLENŮ: </vt:lpstr>
      <vt:lpstr>CO JSME ZJISTILI? </vt:lpstr>
      <vt:lpstr>PROCVIČ SI 4.PÁD:</vt:lpstr>
      <vt:lpstr>PŘELOŽ:</vt:lpstr>
      <vt:lpstr>TAKTO JE TO SPRÁVNĚ: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211</cp:revision>
  <dcterms:created xsi:type="dcterms:W3CDTF">2012-06-10T15:39:28Z</dcterms:created>
  <dcterms:modified xsi:type="dcterms:W3CDTF">2012-10-23T15:33:50Z</dcterms:modified>
</cp:coreProperties>
</file>