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63" r:id="rId4"/>
    <p:sldId id="264" r:id="rId5"/>
    <p:sldId id="265" r:id="rId6"/>
    <p:sldId id="262" r:id="rId7"/>
  </p:sldIdLst>
  <p:sldSz cx="9144000" cy="6858000" type="screen4x3"/>
  <p:notesSz cx="7102475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5CAD91-DA6A-4128-93B1-1BCD8D2A53A6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D5FCE8B-BEDA-4C27-8B6D-10F70BD038A5}">
      <dgm:prSet phldrT="[Text]" custT="1"/>
      <dgm:spPr/>
      <dgm:t>
        <a:bodyPr/>
        <a:lstStyle/>
        <a:p>
          <a:r>
            <a:rPr lang="cs-CZ" sz="2800" dirty="0" smtClean="0">
              <a:solidFill>
                <a:schemeClr val="tx1"/>
              </a:solidFill>
            </a:rPr>
            <a:t>Naturální směna</a:t>
          </a:r>
          <a:endParaRPr lang="cs-CZ" sz="2800" dirty="0">
            <a:solidFill>
              <a:schemeClr val="tx1"/>
            </a:solidFill>
          </a:endParaRPr>
        </a:p>
      </dgm:t>
    </dgm:pt>
    <dgm:pt modelId="{C6478FAE-E692-4CFD-81C7-BDDF16A06CBC}" type="parTrans" cxnId="{66B055F4-1DF7-450D-98D8-3C9A443C149C}">
      <dgm:prSet/>
      <dgm:spPr/>
      <dgm:t>
        <a:bodyPr/>
        <a:lstStyle/>
        <a:p>
          <a:endParaRPr lang="cs-CZ"/>
        </a:p>
      </dgm:t>
    </dgm:pt>
    <dgm:pt modelId="{9D15D374-95DC-4A30-8DF7-FAB3467AA2DF}" type="sibTrans" cxnId="{66B055F4-1DF7-450D-98D8-3C9A443C149C}">
      <dgm:prSet/>
      <dgm:spPr/>
      <dgm:t>
        <a:bodyPr/>
        <a:lstStyle/>
        <a:p>
          <a:endParaRPr lang="cs-CZ"/>
        </a:p>
      </dgm:t>
    </dgm:pt>
    <dgm:pt modelId="{25FA16D4-3D06-4CA5-8FD6-55C3D3F1F144}">
      <dgm:prSet phldrT="[Text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800" dirty="0" smtClean="0">
              <a:solidFill>
                <a:schemeClr val="tx1"/>
              </a:solidFill>
            </a:rPr>
            <a:t>Zbožní peníze</a:t>
          </a:r>
        </a:p>
        <a:p>
          <a:pPr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dirty="0"/>
        </a:p>
      </dgm:t>
    </dgm:pt>
    <dgm:pt modelId="{636F9894-2D47-49C9-9DC6-7B45136FF8B1}" type="parTrans" cxnId="{09535FEA-4AA4-43D4-87ED-DD2FF763FFED}">
      <dgm:prSet/>
      <dgm:spPr/>
      <dgm:t>
        <a:bodyPr/>
        <a:lstStyle/>
        <a:p>
          <a:endParaRPr lang="cs-CZ"/>
        </a:p>
      </dgm:t>
    </dgm:pt>
    <dgm:pt modelId="{0220CECF-5D39-481B-AF92-7A3D5AABE434}" type="sibTrans" cxnId="{09535FEA-4AA4-43D4-87ED-DD2FF763FFED}">
      <dgm:prSet/>
      <dgm:spPr/>
      <dgm:t>
        <a:bodyPr/>
        <a:lstStyle/>
        <a:p>
          <a:endParaRPr lang="cs-CZ"/>
        </a:p>
      </dgm:t>
    </dgm:pt>
    <dgm:pt modelId="{16E8AE47-C1FA-44FE-82C8-96543135F615}">
      <dgm:prSet phldrT="[Text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800" dirty="0" smtClean="0">
              <a:solidFill>
                <a:schemeClr val="tx1"/>
              </a:solidFill>
            </a:rPr>
            <a:t>Kovové peníze</a:t>
          </a:r>
        </a:p>
        <a:p>
          <a:pPr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dirty="0"/>
        </a:p>
      </dgm:t>
    </dgm:pt>
    <dgm:pt modelId="{C1433A3A-B455-4B61-9F07-09CC84CA7015}" type="parTrans" cxnId="{4AF9F162-1B88-48F1-A58D-53E533C1220E}">
      <dgm:prSet/>
      <dgm:spPr/>
      <dgm:t>
        <a:bodyPr/>
        <a:lstStyle/>
        <a:p>
          <a:endParaRPr lang="cs-CZ"/>
        </a:p>
      </dgm:t>
    </dgm:pt>
    <dgm:pt modelId="{0D7A4E2D-939B-4FA9-9822-676F1CF8A45B}" type="sibTrans" cxnId="{4AF9F162-1B88-48F1-A58D-53E533C1220E}">
      <dgm:prSet/>
      <dgm:spPr/>
      <dgm:t>
        <a:bodyPr/>
        <a:lstStyle/>
        <a:p>
          <a:endParaRPr lang="cs-CZ"/>
        </a:p>
      </dgm:t>
    </dgm:pt>
    <dgm:pt modelId="{7278F1D5-5E11-4000-A3D1-8D942A793018}">
      <dgm:prSet phldrT="[Text]" custT="1"/>
      <dgm:spPr/>
      <dgm:t>
        <a:bodyPr/>
        <a:lstStyle/>
        <a:p>
          <a:r>
            <a:rPr lang="cs-CZ" sz="2800" dirty="0" smtClean="0">
              <a:solidFill>
                <a:schemeClr val="tx1"/>
              </a:solidFill>
            </a:rPr>
            <a:t>Papírové peníze</a:t>
          </a:r>
          <a:endParaRPr lang="cs-CZ" sz="2800" dirty="0">
            <a:solidFill>
              <a:schemeClr val="tx1"/>
            </a:solidFill>
          </a:endParaRPr>
        </a:p>
      </dgm:t>
    </dgm:pt>
    <dgm:pt modelId="{B1B148D9-78B2-4141-9DD9-DD4FD8FAE3E6}" type="parTrans" cxnId="{522E0F78-BA40-44A4-A8A3-0A4B9F0F154C}">
      <dgm:prSet/>
      <dgm:spPr/>
      <dgm:t>
        <a:bodyPr/>
        <a:lstStyle/>
        <a:p>
          <a:endParaRPr lang="cs-CZ"/>
        </a:p>
      </dgm:t>
    </dgm:pt>
    <dgm:pt modelId="{D26B3D4D-EE51-46AB-BA10-E51A8C68B4BE}" type="sibTrans" cxnId="{522E0F78-BA40-44A4-A8A3-0A4B9F0F154C}">
      <dgm:prSet/>
      <dgm:spPr/>
      <dgm:t>
        <a:bodyPr/>
        <a:lstStyle/>
        <a:p>
          <a:endParaRPr lang="cs-CZ"/>
        </a:p>
      </dgm:t>
    </dgm:pt>
    <dgm:pt modelId="{C055149A-CC0E-465E-94A0-B78AAB712A40}">
      <dgm:prSet custT="1"/>
      <dgm:spPr/>
      <dgm:t>
        <a:bodyPr/>
        <a:lstStyle/>
        <a:p>
          <a:r>
            <a:rPr lang="cs-CZ" sz="2800" dirty="0" smtClean="0">
              <a:solidFill>
                <a:schemeClr val="tx1"/>
              </a:solidFill>
            </a:rPr>
            <a:t>Bezhotovostní peníze</a:t>
          </a:r>
          <a:endParaRPr lang="cs-CZ" sz="2800" dirty="0">
            <a:solidFill>
              <a:schemeClr val="tx1"/>
            </a:solidFill>
          </a:endParaRPr>
        </a:p>
      </dgm:t>
    </dgm:pt>
    <dgm:pt modelId="{000729FB-A186-44E1-8FD6-7544D0206F15}" type="parTrans" cxnId="{4C7AD9C7-4F48-4B42-B70C-3C03B133AB5A}">
      <dgm:prSet/>
      <dgm:spPr/>
      <dgm:t>
        <a:bodyPr/>
        <a:lstStyle/>
        <a:p>
          <a:endParaRPr lang="cs-CZ"/>
        </a:p>
      </dgm:t>
    </dgm:pt>
    <dgm:pt modelId="{353C9851-B1D2-49F2-A116-9B5AEE8982FF}" type="sibTrans" cxnId="{4C7AD9C7-4F48-4B42-B70C-3C03B133AB5A}">
      <dgm:prSet/>
      <dgm:spPr/>
      <dgm:t>
        <a:bodyPr/>
        <a:lstStyle/>
        <a:p>
          <a:endParaRPr lang="cs-CZ"/>
        </a:p>
      </dgm:t>
    </dgm:pt>
    <dgm:pt modelId="{004DACDF-2FEB-4AF8-B5DA-B106B1870760}" type="pres">
      <dgm:prSet presAssocID="{CA5CAD91-DA6A-4128-93B1-1BCD8D2A53A6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8F43A2D-66A3-459F-A45C-138513ACC08B}" type="pres">
      <dgm:prSet presAssocID="{AD5FCE8B-BEDA-4C27-8B6D-10F70BD038A5}" presName="comp" presStyleCnt="0"/>
      <dgm:spPr/>
    </dgm:pt>
    <dgm:pt modelId="{DB1D2B6C-F9CF-4E09-927A-F572E272C600}" type="pres">
      <dgm:prSet presAssocID="{AD5FCE8B-BEDA-4C27-8B6D-10F70BD038A5}" presName="box" presStyleLbl="node1" presStyleIdx="0" presStyleCnt="5" custLinFactNeighborX="388" custLinFactNeighborY="1670"/>
      <dgm:spPr/>
      <dgm:t>
        <a:bodyPr/>
        <a:lstStyle/>
        <a:p>
          <a:endParaRPr lang="cs-CZ"/>
        </a:p>
      </dgm:t>
    </dgm:pt>
    <dgm:pt modelId="{B44260FA-7CB4-4D08-819F-A44CDDF6C960}" type="pres">
      <dgm:prSet presAssocID="{AD5FCE8B-BEDA-4C27-8B6D-10F70BD038A5}" presName="img" presStyleLbl="fgImgPlace1" presStyleIdx="0" presStyleCnt="5"/>
      <dgm:spPr/>
    </dgm:pt>
    <dgm:pt modelId="{38391C4A-A481-4B68-9CB5-5B345E1ED200}" type="pres">
      <dgm:prSet presAssocID="{AD5FCE8B-BEDA-4C27-8B6D-10F70BD038A5}" presName="text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94A767-47A9-4FEF-AA9E-B8087CFD9EF6}" type="pres">
      <dgm:prSet presAssocID="{9D15D374-95DC-4A30-8DF7-FAB3467AA2DF}" presName="spacer" presStyleCnt="0"/>
      <dgm:spPr/>
    </dgm:pt>
    <dgm:pt modelId="{B0685B00-2286-4093-9E96-BB60D5E90850}" type="pres">
      <dgm:prSet presAssocID="{25FA16D4-3D06-4CA5-8FD6-55C3D3F1F144}" presName="comp" presStyleCnt="0"/>
      <dgm:spPr/>
    </dgm:pt>
    <dgm:pt modelId="{1348813F-B04E-4430-BE48-9CD8E597ECC6}" type="pres">
      <dgm:prSet presAssocID="{25FA16D4-3D06-4CA5-8FD6-55C3D3F1F144}" presName="box" presStyleLbl="node1" presStyleIdx="1" presStyleCnt="5"/>
      <dgm:spPr/>
      <dgm:t>
        <a:bodyPr/>
        <a:lstStyle/>
        <a:p>
          <a:endParaRPr lang="cs-CZ"/>
        </a:p>
      </dgm:t>
    </dgm:pt>
    <dgm:pt modelId="{AF7ACE43-8188-4A20-BB72-E0DAFA0ABA72}" type="pres">
      <dgm:prSet presAssocID="{25FA16D4-3D06-4CA5-8FD6-55C3D3F1F144}" presName="img" presStyleLbl="fgImgPlace1" presStyleIdx="1" presStyleCnt="5"/>
      <dgm:spPr/>
    </dgm:pt>
    <dgm:pt modelId="{B719898C-0051-4B74-9B03-E59E67DC0229}" type="pres">
      <dgm:prSet presAssocID="{25FA16D4-3D06-4CA5-8FD6-55C3D3F1F144}" presName="text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1B01FD-0221-4F46-9D3F-48A796448715}" type="pres">
      <dgm:prSet presAssocID="{0220CECF-5D39-481B-AF92-7A3D5AABE434}" presName="spacer" presStyleCnt="0"/>
      <dgm:spPr/>
    </dgm:pt>
    <dgm:pt modelId="{BDEF80B8-4076-4EC2-9DF4-A9C42F8CD8B4}" type="pres">
      <dgm:prSet presAssocID="{16E8AE47-C1FA-44FE-82C8-96543135F615}" presName="comp" presStyleCnt="0"/>
      <dgm:spPr/>
    </dgm:pt>
    <dgm:pt modelId="{4F0CCD01-16C1-4604-A4CD-3DB7578AA5ED}" type="pres">
      <dgm:prSet presAssocID="{16E8AE47-C1FA-44FE-82C8-96543135F615}" presName="box" presStyleLbl="node1" presStyleIdx="2" presStyleCnt="5"/>
      <dgm:spPr/>
      <dgm:t>
        <a:bodyPr/>
        <a:lstStyle/>
        <a:p>
          <a:endParaRPr lang="cs-CZ"/>
        </a:p>
      </dgm:t>
    </dgm:pt>
    <dgm:pt modelId="{BA7FE9CE-E6C7-467E-AC8F-ABF7EDE16750}" type="pres">
      <dgm:prSet presAssocID="{16E8AE47-C1FA-44FE-82C8-96543135F615}" presName="img" presStyleLbl="fgImgPlace1" presStyleIdx="2" presStyleCnt="5"/>
      <dgm:spPr/>
    </dgm:pt>
    <dgm:pt modelId="{2E3D9E41-CB55-4439-A968-4AC87657A059}" type="pres">
      <dgm:prSet presAssocID="{16E8AE47-C1FA-44FE-82C8-96543135F615}" presName="text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B8382F-2B23-48E5-B658-FA23B5C17AC0}" type="pres">
      <dgm:prSet presAssocID="{0D7A4E2D-939B-4FA9-9822-676F1CF8A45B}" presName="spacer" presStyleCnt="0"/>
      <dgm:spPr/>
    </dgm:pt>
    <dgm:pt modelId="{7DD9116F-9F5A-434A-AEA2-B6409E1D095B}" type="pres">
      <dgm:prSet presAssocID="{7278F1D5-5E11-4000-A3D1-8D942A793018}" presName="comp" presStyleCnt="0"/>
      <dgm:spPr/>
    </dgm:pt>
    <dgm:pt modelId="{1A8ED95B-5143-4B72-8A07-FF1A4EA8FC83}" type="pres">
      <dgm:prSet presAssocID="{7278F1D5-5E11-4000-A3D1-8D942A793018}" presName="box" presStyleLbl="node1" presStyleIdx="3" presStyleCnt="5"/>
      <dgm:spPr/>
      <dgm:t>
        <a:bodyPr/>
        <a:lstStyle/>
        <a:p>
          <a:endParaRPr lang="cs-CZ"/>
        </a:p>
      </dgm:t>
    </dgm:pt>
    <dgm:pt modelId="{1019DB5C-0BAD-4FD5-8409-9C68BBEE2957}" type="pres">
      <dgm:prSet presAssocID="{7278F1D5-5E11-4000-A3D1-8D942A793018}" presName="img" presStyleLbl="fgImgPlace1" presStyleIdx="3" presStyleCnt="5"/>
      <dgm:spPr/>
    </dgm:pt>
    <dgm:pt modelId="{31E85BA8-4F8F-4C1B-B753-747AA4D1BB7C}" type="pres">
      <dgm:prSet presAssocID="{7278F1D5-5E11-4000-A3D1-8D942A793018}" presName="text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26CECD-988A-443A-A249-B67498A736FF}" type="pres">
      <dgm:prSet presAssocID="{D26B3D4D-EE51-46AB-BA10-E51A8C68B4BE}" presName="spacer" presStyleCnt="0"/>
      <dgm:spPr/>
    </dgm:pt>
    <dgm:pt modelId="{647C0B65-1A3F-4C2C-AA5D-BA8744A64A48}" type="pres">
      <dgm:prSet presAssocID="{C055149A-CC0E-465E-94A0-B78AAB712A40}" presName="comp" presStyleCnt="0"/>
      <dgm:spPr/>
    </dgm:pt>
    <dgm:pt modelId="{426814EA-C8D8-4432-9402-01E0CA601DFB}" type="pres">
      <dgm:prSet presAssocID="{C055149A-CC0E-465E-94A0-B78AAB712A40}" presName="box" presStyleLbl="node1" presStyleIdx="4" presStyleCnt="5"/>
      <dgm:spPr/>
      <dgm:t>
        <a:bodyPr/>
        <a:lstStyle/>
        <a:p>
          <a:endParaRPr lang="cs-CZ"/>
        </a:p>
      </dgm:t>
    </dgm:pt>
    <dgm:pt modelId="{B696CC97-71CE-463E-8ABE-C05F4897CA1B}" type="pres">
      <dgm:prSet presAssocID="{C055149A-CC0E-465E-94A0-B78AAB712A40}" presName="img" presStyleLbl="fgImgPlace1" presStyleIdx="4" presStyleCnt="5"/>
      <dgm:spPr/>
    </dgm:pt>
    <dgm:pt modelId="{70AA41C9-5011-4B22-8684-0CFFFBA075F7}" type="pres">
      <dgm:prSet presAssocID="{C055149A-CC0E-465E-94A0-B78AAB712A40}" presName="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7AD9C7-4F48-4B42-B70C-3C03B133AB5A}" srcId="{CA5CAD91-DA6A-4128-93B1-1BCD8D2A53A6}" destId="{C055149A-CC0E-465E-94A0-B78AAB712A40}" srcOrd="4" destOrd="0" parTransId="{000729FB-A186-44E1-8FD6-7544D0206F15}" sibTransId="{353C9851-B1D2-49F2-A116-9B5AEE8982FF}"/>
    <dgm:cxn modelId="{DC6A5458-8F21-451C-AD1F-AD096592DEA1}" type="presOf" srcId="{16E8AE47-C1FA-44FE-82C8-96543135F615}" destId="{4F0CCD01-16C1-4604-A4CD-3DB7578AA5ED}" srcOrd="0" destOrd="0" presId="urn:microsoft.com/office/officeart/2005/8/layout/vList4"/>
    <dgm:cxn modelId="{E3BD8D85-47E6-4735-B373-609465C40029}" type="presOf" srcId="{7278F1D5-5E11-4000-A3D1-8D942A793018}" destId="{1A8ED95B-5143-4B72-8A07-FF1A4EA8FC83}" srcOrd="0" destOrd="0" presId="urn:microsoft.com/office/officeart/2005/8/layout/vList4"/>
    <dgm:cxn modelId="{C1615639-BC03-41F4-AC3E-272E7731626D}" type="presOf" srcId="{C055149A-CC0E-465E-94A0-B78AAB712A40}" destId="{70AA41C9-5011-4B22-8684-0CFFFBA075F7}" srcOrd="1" destOrd="0" presId="urn:microsoft.com/office/officeart/2005/8/layout/vList4"/>
    <dgm:cxn modelId="{4AF9F162-1B88-48F1-A58D-53E533C1220E}" srcId="{CA5CAD91-DA6A-4128-93B1-1BCD8D2A53A6}" destId="{16E8AE47-C1FA-44FE-82C8-96543135F615}" srcOrd="2" destOrd="0" parTransId="{C1433A3A-B455-4B61-9F07-09CC84CA7015}" sibTransId="{0D7A4E2D-939B-4FA9-9822-676F1CF8A45B}"/>
    <dgm:cxn modelId="{1F9958C0-35B2-41CA-9862-31847B65AC31}" type="presOf" srcId="{C055149A-CC0E-465E-94A0-B78AAB712A40}" destId="{426814EA-C8D8-4432-9402-01E0CA601DFB}" srcOrd="0" destOrd="0" presId="urn:microsoft.com/office/officeart/2005/8/layout/vList4"/>
    <dgm:cxn modelId="{06E5E666-03E7-480A-AA08-4976D3E641D8}" type="presOf" srcId="{AD5FCE8B-BEDA-4C27-8B6D-10F70BD038A5}" destId="{38391C4A-A481-4B68-9CB5-5B345E1ED200}" srcOrd="1" destOrd="0" presId="urn:microsoft.com/office/officeart/2005/8/layout/vList4"/>
    <dgm:cxn modelId="{BA92CF10-FC22-45E8-B2A6-FC0A9976B41A}" type="presOf" srcId="{AD5FCE8B-BEDA-4C27-8B6D-10F70BD038A5}" destId="{DB1D2B6C-F9CF-4E09-927A-F572E272C600}" srcOrd="0" destOrd="0" presId="urn:microsoft.com/office/officeart/2005/8/layout/vList4"/>
    <dgm:cxn modelId="{0A76175D-C7DA-4C95-A745-C15C411E371C}" type="presOf" srcId="{16E8AE47-C1FA-44FE-82C8-96543135F615}" destId="{2E3D9E41-CB55-4439-A968-4AC87657A059}" srcOrd="1" destOrd="0" presId="urn:microsoft.com/office/officeart/2005/8/layout/vList4"/>
    <dgm:cxn modelId="{D8D571D6-70F3-49CC-A6FC-CC9BFE8CA251}" type="presOf" srcId="{CA5CAD91-DA6A-4128-93B1-1BCD8D2A53A6}" destId="{004DACDF-2FEB-4AF8-B5DA-B106B1870760}" srcOrd="0" destOrd="0" presId="urn:microsoft.com/office/officeart/2005/8/layout/vList4"/>
    <dgm:cxn modelId="{7FE8CF6F-B668-42BE-9AF6-B0F533BAAFEF}" type="presOf" srcId="{25FA16D4-3D06-4CA5-8FD6-55C3D3F1F144}" destId="{1348813F-B04E-4430-BE48-9CD8E597ECC6}" srcOrd="0" destOrd="0" presId="urn:microsoft.com/office/officeart/2005/8/layout/vList4"/>
    <dgm:cxn modelId="{7A10042E-9102-4069-A1B2-70ED2EB04ECC}" type="presOf" srcId="{7278F1D5-5E11-4000-A3D1-8D942A793018}" destId="{31E85BA8-4F8F-4C1B-B753-747AA4D1BB7C}" srcOrd="1" destOrd="0" presId="urn:microsoft.com/office/officeart/2005/8/layout/vList4"/>
    <dgm:cxn modelId="{B60A7B0E-87D9-4A76-813C-A712D749D609}" type="presOf" srcId="{25FA16D4-3D06-4CA5-8FD6-55C3D3F1F144}" destId="{B719898C-0051-4B74-9B03-E59E67DC0229}" srcOrd="1" destOrd="0" presId="urn:microsoft.com/office/officeart/2005/8/layout/vList4"/>
    <dgm:cxn modelId="{66B055F4-1DF7-450D-98D8-3C9A443C149C}" srcId="{CA5CAD91-DA6A-4128-93B1-1BCD8D2A53A6}" destId="{AD5FCE8B-BEDA-4C27-8B6D-10F70BD038A5}" srcOrd="0" destOrd="0" parTransId="{C6478FAE-E692-4CFD-81C7-BDDF16A06CBC}" sibTransId="{9D15D374-95DC-4A30-8DF7-FAB3467AA2DF}"/>
    <dgm:cxn modelId="{522E0F78-BA40-44A4-A8A3-0A4B9F0F154C}" srcId="{CA5CAD91-DA6A-4128-93B1-1BCD8D2A53A6}" destId="{7278F1D5-5E11-4000-A3D1-8D942A793018}" srcOrd="3" destOrd="0" parTransId="{B1B148D9-78B2-4141-9DD9-DD4FD8FAE3E6}" sibTransId="{D26B3D4D-EE51-46AB-BA10-E51A8C68B4BE}"/>
    <dgm:cxn modelId="{09535FEA-4AA4-43D4-87ED-DD2FF763FFED}" srcId="{CA5CAD91-DA6A-4128-93B1-1BCD8D2A53A6}" destId="{25FA16D4-3D06-4CA5-8FD6-55C3D3F1F144}" srcOrd="1" destOrd="0" parTransId="{636F9894-2D47-49C9-9DC6-7B45136FF8B1}" sibTransId="{0220CECF-5D39-481B-AF92-7A3D5AABE434}"/>
    <dgm:cxn modelId="{A47E30FF-6DC4-4523-8890-B6052700981C}" type="presParOf" srcId="{004DACDF-2FEB-4AF8-B5DA-B106B1870760}" destId="{F8F43A2D-66A3-459F-A45C-138513ACC08B}" srcOrd="0" destOrd="0" presId="urn:microsoft.com/office/officeart/2005/8/layout/vList4"/>
    <dgm:cxn modelId="{32A1E97D-D988-43B9-A00C-7B78DDE1F853}" type="presParOf" srcId="{F8F43A2D-66A3-459F-A45C-138513ACC08B}" destId="{DB1D2B6C-F9CF-4E09-927A-F572E272C600}" srcOrd="0" destOrd="0" presId="urn:microsoft.com/office/officeart/2005/8/layout/vList4"/>
    <dgm:cxn modelId="{81FE5A59-33B2-4F89-A7A8-6D52E9BE8CF4}" type="presParOf" srcId="{F8F43A2D-66A3-459F-A45C-138513ACC08B}" destId="{B44260FA-7CB4-4D08-819F-A44CDDF6C960}" srcOrd="1" destOrd="0" presId="urn:microsoft.com/office/officeart/2005/8/layout/vList4"/>
    <dgm:cxn modelId="{8CDF2F28-7874-4E21-B66A-6361D0A00DDE}" type="presParOf" srcId="{F8F43A2D-66A3-459F-A45C-138513ACC08B}" destId="{38391C4A-A481-4B68-9CB5-5B345E1ED200}" srcOrd="2" destOrd="0" presId="urn:microsoft.com/office/officeart/2005/8/layout/vList4"/>
    <dgm:cxn modelId="{DB8D907C-E535-45FD-92E0-FEC91F389ED7}" type="presParOf" srcId="{004DACDF-2FEB-4AF8-B5DA-B106B1870760}" destId="{4994A767-47A9-4FEF-AA9E-B8087CFD9EF6}" srcOrd="1" destOrd="0" presId="urn:microsoft.com/office/officeart/2005/8/layout/vList4"/>
    <dgm:cxn modelId="{83A36014-958F-47C5-8EC7-DFF315B2083F}" type="presParOf" srcId="{004DACDF-2FEB-4AF8-B5DA-B106B1870760}" destId="{B0685B00-2286-4093-9E96-BB60D5E90850}" srcOrd="2" destOrd="0" presId="urn:microsoft.com/office/officeart/2005/8/layout/vList4"/>
    <dgm:cxn modelId="{94C0F25B-7F23-46E6-B7DD-51BA82DBFB9B}" type="presParOf" srcId="{B0685B00-2286-4093-9E96-BB60D5E90850}" destId="{1348813F-B04E-4430-BE48-9CD8E597ECC6}" srcOrd="0" destOrd="0" presId="urn:microsoft.com/office/officeart/2005/8/layout/vList4"/>
    <dgm:cxn modelId="{F9CBE803-4EEF-4A4B-BEC8-404505D1476F}" type="presParOf" srcId="{B0685B00-2286-4093-9E96-BB60D5E90850}" destId="{AF7ACE43-8188-4A20-BB72-E0DAFA0ABA72}" srcOrd="1" destOrd="0" presId="urn:microsoft.com/office/officeart/2005/8/layout/vList4"/>
    <dgm:cxn modelId="{A7E0593C-B23A-4E4E-8598-41544B2F0675}" type="presParOf" srcId="{B0685B00-2286-4093-9E96-BB60D5E90850}" destId="{B719898C-0051-4B74-9B03-E59E67DC0229}" srcOrd="2" destOrd="0" presId="urn:microsoft.com/office/officeart/2005/8/layout/vList4"/>
    <dgm:cxn modelId="{46D99962-2E2F-419B-BB31-A8BA114CFF38}" type="presParOf" srcId="{004DACDF-2FEB-4AF8-B5DA-B106B1870760}" destId="{501B01FD-0221-4F46-9D3F-48A796448715}" srcOrd="3" destOrd="0" presId="urn:microsoft.com/office/officeart/2005/8/layout/vList4"/>
    <dgm:cxn modelId="{CD0BD42B-D66B-43B5-A008-40BEA660B18C}" type="presParOf" srcId="{004DACDF-2FEB-4AF8-B5DA-B106B1870760}" destId="{BDEF80B8-4076-4EC2-9DF4-A9C42F8CD8B4}" srcOrd="4" destOrd="0" presId="urn:microsoft.com/office/officeart/2005/8/layout/vList4"/>
    <dgm:cxn modelId="{DCE77B3B-C551-410D-AD9E-88FDA0D41F21}" type="presParOf" srcId="{BDEF80B8-4076-4EC2-9DF4-A9C42F8CD8B4}" destId="{4F0CCD01-16C1-4604-A4CD-3DB7578AA5ED}" srcOrd="0" destOrd="0" presId="urn:microsoft.com/office/officeart/2005/8/layout/vList4"/>
    <dgm:cxn modelId="{00FC68C6-0EB4-4205-B935-E0FE34716C27}" type="presParOf" srcId="{BDEF80B8-4076-4EC2-9DF4-A9C42F8CD8B4}" destId="{BA7FE9CE-E6C7-467E-AC8F-ABF7EDE16750}" srcOrd="1" destOrd="0" presId="urn:microsoft.com/office/officeart/2005/8/layout/vList4"/>
    <dgm:cxn modelId="{73D27375-4353-425C-B02A-A6FC170559A4}" type="presParOf" srcId="{BDEF80B8-4076-4EC2-9DF4-A9C42F8CD8B4}" destId="{2E3D9E41-CB55-4439-A968-4AC87657A059}" srcOrd="2" destOrd="0" presId="urn:microsoft.com/office/officeart/2005/8/layout/vList4"/>
    <dgm:cxn modelId="{ED4AA5A9-0F07-45B5-9038-387F2F038C9D}" type="presParOf" srcId="{004DACDF-2FEB-4AF8-B5DA-B106B1870760}" destId="{CDB8382F-2B23-48E5-B658-FA23B5C17AC0}" srcOrd="5" destOrd="0" presId="urn:microsoft.com/office/officeart/2005/8/layout/vList4"/>
    <dgm:cxn modelId="{A24FC306-0A68-4C28-A3E8-2180C9C3DD88}" type="presParOf" srcId="{004DACDF-2FEB-4AF8-B5DA-B106B1870760}" destId="{7DD9116F-9F5A-434A-AEA2-B6409E1D095B}" srcOrd="6" destOrd="0" presId="urn:microsoft.com/office/officeart/2005/8/layout/vList4"/>
    <dgm:cxn modelId="{7B37129C-5147-46EB-90B0-5B14CA5E2FF5}" type="presParOf" srcId="{7DD9116F-9F5A-434A-AEA2-B6409E1D095B}" destId="{1A8ED95B-5143-4B72-8A07-FF1A4EA8FC83}" srcOrd="0" destOrd="0" presId="urn:microsoft.com/office/officeart/2005/8/layout/vList4"/>
    <dgm:cxn modelId="{15B44C24-D8AA-4D56-ABC6-18E37960FB71}" type="presParOf" srcId="{7DD9116F-9F5A-434A-AEA2-B6409E1D095B}" destId="{1019DB5C-0BAD-4FD5-8409-9C68BBEE2957}" srcOrd="1" destOrd="0" presId="urn:microsoft.com/office/officeart/2005/8/layout/vList4"/>
    <dgm:cxn modelId="{F04B80F4-5AE6-412B-AEB1-097B66AC5EF5}" type="presParOf" srcId="{7DD9116F-9F5A-434A-AEA2-B6409E1D095B}" destId="{31E85BA8-4F8F-4C1B-B753-747AA4D1BB7C}" srcOrd="2" destOrd="0" presId="urn:microsoft.com/office/officeart/2005/8/layout/vList4"/>
    <dgm:cxn modelId="{063EAA85-CBC9-4246-BB91-B554709590FD}" type="presParOf" srcId="{004DACDF-2FEB-4AF8-B5DA-B106B1870760}" destId="{0926CECD-988A-443A-A249-B67498A736FF}" srcOrd="7" destOrd="0" presId="urn:microsoft.com/office/officeart/2005/8/layout/vList4"/>
    <dgm:cxn modelId="{5317F100-B4AC-48C5-8682-C80EEAD01D0C}" type="presParOf" srcId="{004DACDF-2FEB-4AF8-B5DA-B106B1870760}" destId="{647C0B65-1A3F-4C2C-AA5D-BA8744A64A48}" srcOrd="8" destOrd="0" presId="urn:microsoft.com/office/officeart/2005/8/layout/vList4"/>
    <dgm:cxn modelId="{29D3F3CB-B7B4-4FB4-B271-651CF29A35D3}" type="presParOf" srcId="{647C0B65-1A3F-4C2C-AA5D-BA8744A64A48}" destId="{426814EA-C8D8-4432-9402-01E0CA601DFB}" srcOrd="0" destOrd="0" presId="urn:microsoft.com/office/officeart/2005/8/layout/vList4"/>
    <dgm:cxn modelId="{AE9C4410-E330-4E97-B4E1-81D9E68ACBD6}" type="presParOf" srcId="{647C0B65-1A3F-4C2C-AA5D-BA8744A64A48}" destId="{B696CC97-71CE-463E-8ABE-C05F4897CA1B}" srcOrd="1" destOrd="0" presId="urn:microsoft.com/office/officeart/2005/8/layout/vList4"/>
    <dgm:cxn modelId="{019F833D-B217-48CB-A1FB-BE313055032C}" type="presParOf" srcId="{647C0B65-1A3F-4C2C-AA5D-BA8744A64A48}" destId="{70AA41C9-5011-4B22-8684-0CFFFBA075F7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B1D2B6C-F9CF-4E09-927A-F572E272C600}">
      <dsp:nvSpPr>
        <dsp:cNvPr id="0" name=""/>
        <dsp:cNvSpPr/>
      </dsp:nvSpPr>
      <dsp:spPr>
        <a:xfrm>
          <a:off x="0" y="12559"/>
          <a:ext cx="6096000" cy="7520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/>
              </a:solidFill>
            </a:rPr>
            <a:t>Naturální směna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1294407" y="12559"/>
        <a:ext cx="4801592" cy="752078"/>
      </dsp:txXfrm>
    </dsp:sp>
    <dsp:sp modelId="{B44260FA-7CB4-4D08-819F-A44CDDF6C960}">
      <dsp:nvSpPr>
        <dsp:cNvPr id="0" name=""/>
        <dsp:cNvSpPr/>
      </dsp:nvSpPr>
      <dsp:spPr>
        <a:xfrm>
          <a:off x="75207" y="75207"/>
          <a:ext cx="1219200" cy="60166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48813F-B04E-4430-BE48-9CD8E597ECC6}">
      <dsp:nvSpPr>
        <dsp:cNvPr id="0" name=""/>
        <dsp:cNvSpPr/>
      </dsp:nvSpPr>
      <dsp:spPr>
        <a:xfrm>
          <a:off x="0" y="827285"/>
          <a:ext cx="6096000" cy="7520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800" kern="1200" dirty="0" smtClean="0">
              <a:solidFill>
                <a:schemeClr val="tx1"/>
              </a:solidFill>
            </a:rPr>
            <a:t>Zbožní peníze</a:t>
          </a:r>
        </a:p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94407" y="827285"/>
        <a:ext cx="4801592" cy="752078"/>
      </dsp:txXfrm>
    </dsp:sp>
    <dsp:sp modelId="{AF7ACE43-8188-4A20-BB72-E0DAFA0ABA72}">
      <dsp:nvSpPr>
        <dsp:cNvPr id="0" name=""/>
        <dsp:cNvSpPr/>
      </dsp:nvSpPr>
      <dsp:spPr>
        <a:xfrm>
          <a:off x="75207" y="902493"/>
          <a:ext cx="1219200" cy="60166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0CCD01-16C1-4604-A4CD-3DB7578AA5ED}">
      <dsp:nvSpPr>
        <dsp:cNvPr id="0" name=""/>
        <dsp:cNvSpPr/>
      </dsp:nvSpPr>
      <dsp:spPr>
        <a:xfrm>
          <a:off x="0" y="1654571"/>
          <a:ext cx="6096000" cy="7520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800" kern="1200" dirty="0" smtClean="0">
              <a:solidFill>
                <a:schemeClr val="tx1"/>
              </a:solidFill>
            </a:rPr>
            <a:t>Kovové peníze</a:t>
          </a:r>
        </a:p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94407" y="1654571"/>
        <a:ext cx="4801592" cy="752078"/>
      </dsp:txXfrm>
    </dsp:sp>
    <dsp:sp modelId="{BA7FE9CE-E6C7-467E-AC8F-ABF7EDE16750}">
      <dsp:nvSpPr>
        <dsp:cNvPr id="0" name=""/>
        <dsp:cNvSpPr/>
      </dsp:nvSpPr>
      <dsp:spPr>
        <a:xfrm>
          <a:off x="75207" y="1729779"/>
          <a:ext cx="1219200" cy="60166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8ED95B-5143-4B72-8A07-FF1A4EA8FC83}">
      <dsp:nvSpPr>
        <dsp:cNvPr id="0" name=""/>
        <dsp:cNvSpPr/>
      </dsp:nvSpPr>
      <dsp:spPr>
        <a:xfrm>
          <a:off x="0" y="2481857"/>
          <a:ext cx="6096000" cy="7520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/>
              </a:solidFill>
            </a:rPr>
            <a:t>Papírové peníze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1294407" y="2481857"/>
        <a:ext cx="4801592" cy="752078"/>
      </dsp:txXfrm>
    </dsp:sp>
    <dsp:sp modelId="{1019DB5C-0BAD-4FD5-8409-9C68BBEE2957}">
      <dsp:nvSpPr>
        <dsp:cNvPr id="0" name=""/>
        <dsp:cNvSpPr/>
      </dsp:nvSpPr>
      <dsp:spPr>
        <a:xfrm>
          <a:off x="75207" y="2557065"/>
          <a:ext cx="1219200" cy="60166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6814EA-C8D8-4432-9402-01E0CA601DFB}">
      <dsp:nvSpPr>
        <dsp:cNvPr id="0" name=""/>
        <dsp:cNvSpPr/>
      </dsp:nvSpPr>
      <dsp:spPr>
        <a:xfrm>
          <a:off x="0" y="3309143"/>
          <a:ext cx="6096000" cy="7520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/>
              </a:solidFill>
            </a:rPr>
            <a:t>Bezhotovostní peníze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1294407" y="3309143"/>
        <a:ext cx="4801592" cy="752078"/>
      </dsp:txXfrm>
    </dsp:sp>
    <dsp:sp modelId="{B696CC97-71CE-463E-8ABE-C05F4897CA1B}">
      <dsp:nvSpPr>
        <dsp:cNvPr id="0" name=""/>
        <dsp:cNvSpPr/>
      </dsp:nvSpPr>
      <dsp:spPr>
        <a:xfrm>
          <a:off x="75207" y="3384351"/>
          <a:ext cx="1219200" cy="60166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964B341-69D2-4FA7-8948-E26F2820B541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7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openxmlformats.org/officeDocument/2006/relationships/image" Target="../media/image11.wmf"/><Relationship Id="rId5" Type="http://schemas.openxmlformats.org/officeDocument/2006/relationships/diagramColors" Target="../diagrams/colors1.xml"/><Relationship Id="rId10" Type="http://schemas.openxmlformats.org/officeDocument/2006/relationships/image" Target="../media/image10.jpe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268760"/>
          <a:ext cx="7272808" cy="5185964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4910082"/>
              </a:tblGrid>
              <a:tr h="43268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EU_62_A_sada 1_03_M_Vznik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peněz_Pol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94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40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Ing.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Jana Poliačíková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5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Materiál slouží ke zjištění finanční gramotnosti žáků, jejich představě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povědomí o směně, nejstarších platidlech a měně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. </a:t>
                      </a: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Hospodaření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 domácnosti/Vznik peněz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Chápat vznik peněz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075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Směna, platidlo, peníze, měna</a:t>
                      </a: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31.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10. 2012                           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11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27-10-2012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]. Dostupné z URL: &lt;http://office.</a:t>
                      </a:r>
                      <a:r>
                        <a:rPr lang="cs-CZ" sz="1100" dirty="0" err="1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microsoft.com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  <a:latin typeface="+mj-lt"/>
              </a:rPr>
              <a:t>    </a:t>
            </a:r>
            <a:r>
              <a:rPr lang="cs-CZ" sz="4000" b="1" dirty="0" smtClean="0">
                <a:ln/>
                <a:solidFill>
                  <a:schemeClr val="accent3"/>
                </a:solidFill>
                <a:latin typeface="+mj-lt"/>
              </a:rPr>
              <a:t>                        SMĚNA</a:t>
            </a:r>
            <a:endParaRPr lang="cs-CZ" sz="4000" b="1" cap="none" dirty="0">
              <a:ln/>
              <a:solidFill>
                <a:schemeClr val="accent3"/>
              </a:solidFill>
              <a:latin typeface="+mj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1935480"/>
            <a:ext cx="8928992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1916832"/>
            <a:ext cx="90447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Směna je obchod</a:t>
            </a:r>
            <a:r>
              <a:rPr lang="cs-CZ" sz="2400" dirty="0" smtClean="0">
                <a:latin typeface="+mj-lt"/>
              </a:rPr>
              <a:t>, při kterém se vyměňuje zboží za zboží. Už v pravěku lidé směňovali zvířata za oheň, zbraně za jídlo….. Směna zboží za zboží je předchůdcem obchodování pomocí peněz.</a:t>
            </a:r>
            <a:endParaRPr lang="cs-CZ" sz="2400" dirty="0">
              <a:latin typeface="+mj-lt"/>
            </a:endParaRPr>
          </a:p>
        </p:txBody>
      </p:sp>
      <p:pic>
        <p:nvPicPr>
          <p:cNvPr id="1026" name="Picture 2" descr="C:\Users\Jana\AppData\Local\Microsoft\Windows\Temporary Internet Files\Content.IE5\TVQU4GYL\MM91000111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005064"/>
            <a:ext cx="1944216" cy="2583410"/>
          </a:xfrm>
          <a:prstGeom prst="rect">
            <a:avLst/>
          </a:prstGeom>
          <a:noFill/>
        </p:spPr>
      </p:pic>
      <p:sp>
        <p:nvSpPr>
          <p:cNvPr id="12" name="Oválný popisek 11"/>
          <p:cNvSpPr/>
          <p:nvPr/>
        </p:nvSpPr>
        <p:spPr>
          <a:xfrm>
            <a:off x="3419872" y="3356992"/>
            <a:ext cx="4464496" cy="2016224"/>
          </a:xfrm>
          <a:prstGeom prst="wedgeEllipseCallout">
            <a:avLst>
              <a:gd name="adj1" fmla="val -64861"/>
              <a:gd name="adj2" fmla="val 135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„Máš maso? Vyměním za kyj.“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            </a:t>
            </a:r>
            <a:r>
              <a:rPr lang="cs-CZ" sz="4000" b="1" dirty="0" smtClean="0">
                <a:ln/>
                <a:solidFill>
                  <a:schemeClr val="accent3"/>
                </a:solidFill>
              </a:rPr>
              <a:t>PLATIDLA</a:t>
            </a:r>
            <a:endParaRPr lang="cs-CZ" sz="40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2204864"/>
            <a:ext cx="934109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+mj-lt"/>
              </a:rPr>
              <a:t>Postupem času se začala využívat jednoduchá platidla, většinou taková, </a:t>
            </a:r>
          </a:p>
          <a:p>
            <a:r>
              <a:rPr lang="cs-CZ" sz="2000" dirty="0" smtClean="0">
                <a:latin typeface="+mj-lt"/>
              </a:rPr>
              <a:t>o která měl každý zájem. Např. stříbrné pruty, krávy, plátno, obilí. Později </a:t>
            </a:r>
          </a:p>
          <a:p>
            <a:r>
              <a:rPr lang="cs-CZ" sz="2000" dirty="0" smtClean="0">
                <a:latin typeface="+mj-lt"/>
              </a:rPr>
              <a:t>začali lidé používat k placení zlato a stříbro. V současné době se jako platidlo</a:t>
            </a:r>
          </a:p>
          <a:p>
            <a:r>
              <a:rPr lang="cs-CZ" sz="2000" dirty="0" smtClean="0">
                <a:latin typeface="+mj-lt"/>
              </a:rPr>
              <a:t> používají peníze – mince a bankovky.</a:t>
            </a:r>
          </a:p>
          <a:p>
            <a:r>
              <a:rPr lang="cs-CZ" sz="2000" b="1" dirty="0" smtClean="0">
                <a:solidFill>
                  <a:schemeClr val="accent1"/>
                </a:solidFill>
                <a:latin typeface="+mj-lt"/>
              </a:rPr>
              <a:t>PLATIDLO - ZBOŽÍ, KTERÉ MĚLO PRO VŠECHNY URČITOU HODNOTU, PROSTŘEDEK SMĚNY.</a:t>
            </a:r>
            <a:endParaRPr lang="cs-CZ" sz="2000" b="1" dirty="0">
              <a:solidFill>
                <a:schemeClr val="accent1"/>
              </a:solidFill>
              <a:latin typeface="+mj-lt"/>
            </a:endParaRPr>
          </a:p>
        </p:txBody>
      </p:sp>
      <p:pic>
        <p:nvPicPr>
          <p:cNvPr id="2056" name="Picture 8" descr="C:\Users\Jana\AppData\Local\Microsoft\Windows\Temporary Internet Files\Content.IE5\CRX18PNE\MM90028393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77072"/>
            <a:ext cx="3549274" cy="2232248"/>
          </a:xfrm>
          <a:prstGeom prst="rect">
            <a:avLst/>
          </a:prstGeom>
          <a:noFill/>
        </p:spPr>
      </p:pic>
      <p:pic>
        <p:nvPicPr>
          <p:cNvPr id="2058" name="Picture 10" descr="C:\Users\Jana\AppData\Local\Microsoft\Windows\Temporary Internet Files\Content.IE5\J6FH2NA5\MC9002372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121696"/>
            <a:ext cx="2778542" cy="2736304"/>
          </a:xfrm>
          <a:prstGeom prst="rect">
            <a:avLst/>
          </a:prstGeom>
          <a:noFill/>
        </p:spPr>
      </p:pic>
      <p:sp>
        <p:nvSpPr>
          <p:cNvPr id="18" name="Oválný popisek 17"/>
          <p:cNvSpPr/>
          <p:nvPr/>
        </p:nvSpPr>
        <p:spPr>
          <a:xfrm>
            <a:off x="4211960" y="5085184"/>
            <a:ext cx="1944216" cy="1584176"/>
          </a:xfrm>
          <a:prstGeom prst="wedgeEllipseCallout">
            <a:avLst>
              <a:gd name="adj1" fmla="val -173112"/>
              <a:gd name="adj2" fmla="val -513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VYMĚNÍM KRÁVU ZA </a:t>
            </a:r>
            <a:r>
              <a:rPr lang="cs-CZ" sz="2400" dirty="0" smtClean="0">
                <a:solidFill>
                  <a:schemeClr val="tx1"/>
                </a:solidFill>
              </a:rPr>
              <a:t>20 </a:t>
            </a:r>
            <a:r>
              <a:rPr lang="cs-CZ" dirty="0" smtClean="0">
                <a:solidFill>
                  <a:schemeClr val="tx1"/>
                </a:solidFill>
              </a:rPr>
              <a:t>ZLATÝCH.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5800" cy="1143000"/>
          </a:xfr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algn="ctr"/>
            <a:r>
              <a:rPr lang="cs-CZ" sz="5400" b="1" dirty="0" smtClean="0">
                <a:ln/>
                <a:solidFill>
                  <a:schemeClr val="accent3"/>
                </a:solidFill>
              </a:rPr>
              <a:t> </a:t>
            </a:r>
            <a:r>
              <a:rPr lang="cs-CZ" sz="5400" b="1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3"/>
                </a:solidFill>
              </a:rPr>
              <a:t>PENÍZE, MĚNA</a:t>
            </a:r>
            <a:endParaRPr lang="cs-CZ" dirty="0">
              <a:ln>
                <a:solidFill>
                  <a:schemeClr val="accent1">
                    <a:lumMod val="75000"/>
                  </a:schemeClr>
                </a:solidFill>
              </a:ln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2413338"/>
            <a:ext cx="835292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>
                <a:latin typeface="+mj-lt"/>
              </a:rPr>
              <a:t>Jejich prostřednictvím uspokojujeme naše potřeby.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>
                <a:latin typeface="+mj-lt"/>
              </a:rPr>
              <a:t>Používají se na určitém území po určitou dobu.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>
                <a:latin typeface="+mj-lt"/>
              </a:rPr>
              <a:t>Slouží k nákupu nebo prodeji zboží a služeb.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>
                <a:latin typeface="+mj-lt"/>
              </a:rPr>
              <a:t>Jsou všeobecně přijímaným prostředkem směny, kterým můžeme vyjádřit hodnotu jakéhokoliv zboží nebo služby.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/>
                </a:solidFill>
                <a:latin typeface="+mj-lt"/>
              </a:rPr>
              <a:t>MĚNA</a:t>
            </a:r>
            <a:r>
              <a:rPr lang="cs-CZ" sz="2400" dirty="0" smtClean="0">
                <a:latin typeface="+mj-lt"/>
              </a:rPr>
              <a:t> je konkrétní druh peněz, kterými se platí na určitém území. Naší měnou je koruna česká.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400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sz="2400" dirty="0" smtClean="0"/>
          </a:p>
          <a:p>
            <a:pPr marL="285750" indent="-285750"/>
            <a:endParaRPr lang="cs-CZ" sz="2400" dirty="0"/>
          </a:p>
        </p:txBody>
      </p:sp>
      <p:pic>
        <p:nvPicPr>
          <p:cNvPr id="3074" name="Picture 2" descr="C:\Users\Jana\AppData\Local\Microsoft\Windows\Temporary Internet Files\Content.IE5\J6FH2NA5\MP90040326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725144"/>
            <a:ext cx="2952328" cy="19674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476672"/>
            <a:ext cx="799288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4000" b="1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3"/>
                </a:solidFill>
                <a:latin typeface="+mj-lt"/>
              </a:rPr>
              <a:t>              VZNIK A VÝVOJ PENĚZ</a:t>
            </a:r>
            <a:endParaRPr lang="cs-CZ" sz="4000" dirty="0">
              <a:latin typeface="+mj-lt"/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2" name="Picture 2" descr="C:\Program Files (x86)\Microsoft Office\MEDIA\CAGCAT10\j0149627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835696" y="1484784"/>
            <a:ext cx="792088" cy="562812"/>
          </a:xfrm>
          <a:prstGeom prst="rect">
            <a:avLst/>
          </a:prstGeom>
          <a:noFill/>
        </p:spPr>
      </p:pic>
      <p:pic>
        <p:nvPicPr>
          <p:cNvPr id="5125" name="Picture 5" descr="C:\Users\Jana\AppData\Local\Microsoft\Windows\Temporary Internet Files\Content.IE5\CRX18PNE\MC90035384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07704" y="2276872"/>
            <a:ext cx="657423" cy="576064"/>
          </a:xfrm>
          <a:prstGeom prst="rect">
            <a:avLst/>
          </a:prstGeom>
          <a:noFill/>
        </p:spPr>
      </p:pic>
      <p:pic>
        <p:nvPicPr>
          <p:cNvPr id="5126" name="Picture 6" descr="C:\Users\Jana\AppData\Local\Microsoft\Windows\Temporary Internet Files\Content.IE5\J6FH2NA5\MP90043572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907704" y="3140968"/>
            <a:ext cx="576064" cy="575297"/>
          </a:xfrm>
          <a:prstGeom prst="rect">
            <a:avLst/>
          </a:prstGeom>
          <a:noFill/>
        </p:spPr>
      </p:pic>
      <p:pic>
        <p:nvPicPr>
          <p:cNvPr id="5128" name="Picture 8" descr="C:\Users\Jana\AppData\Local\Microsoft\Windows\Temporary Internet Files\Content.IE5\TVQU4GYL\MP900434132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63688" y="3933056"/>
            <a:ext cx="842250" cy="560096"/>
          </a:xfrm>
          <a:prstGeom prst="rect">
            <a:avLst/>
          </a:prstGeom>
          <a:noFill/>
        </p:spPr>
      </p:pic>
      <p:pic>
        <p:nvPicPr>
          <p:cNvPr id="5129" name="Picture 9" descr="C:\Users\Jana\AppData\Local\Microsoft\Windows\Temporary Internet Files\Content.IE5\SV48G03S\MC900396332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907704" y="4797152"/>
            <a:ext cx="576064" cy="5877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404664"/>
            <a:ext cx="8064896" cy="14401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/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anchor="b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r>
              <a:rPr lang="cs-CZ" sz="4000" b="1" dirty="0" smtClean="0">
                <a:ln/>
                <a:solidFill>
                  <a:schemeClr val="accent3"/>
                </a:solidFill>
              </a:rPr>
              <a:t>NAVRHNI SVOU VLASTNÍ BANKOVKU</a:t>
            </a:r>
            <a:endParaRPr kumimoji="0" lang="cs-CZ" sz="4000" b="1" i="0" u="none" strike="noStrike" kern="1200" cap="none" spc="300" normalizeH="0" baseline="0" noProof="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108084" y="2564904"/>
            <a:ext cx="85685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Kdo nebo co na ní bude a proč? </a:t>
            </a:r>
            <a:endParaRPr lang="cs-CZ" sz="3200" dirty="0"/>
          </a:p>
        </p:txBody>
      </p:sp>
      <p:pic>
        <p:nvPicPr>
          <p:cNvPr id="4098" name="Picture 2" descr="C:\Users\Jana\AppData\Local\Microsoft\Windows\Temporary Internet Files\Content.IE5\SV48G03S\MP9002159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70909" y="4077072"/>
            <a:ext cx="3021571" cy="1994237"/>
          </a:xfrm>
          <a:prstGeom prst="rect">
            <a:avLst/>
          </a:prstGeom>
          <a:noFill/>
        </p:spPr>
      </p:pic>
      <p:pic>
        <p:nvPicPr>
          <p:cNvPr id="4099" name="Picture 3" descr="C:\Users\Jana\AppData\Local\Microsoft\Windows\Temporary Internet Files\Content.IE5\J6FH2NA5\MP90022753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077073"/>
            <a:ext cx="3168352" cy="2091112"/>
          </a:xfrm>
          <a:prstGeom prst="rect">
            <a:avLst/>
          </a:prstGeom>
          <a:noFill/>
        </p:spPr>
      </p:pic>
      <p:pic>
        <p:nvPicPr>
          <p:cNvPr id="4100" name="Picture 4" descr="C:\Users\Jana\AppData\Local\Microsoft\Windows\Temporary Internet Files\Content.IE5\J6FH2NA5\MP90040326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3356992"/>
            <a:ext cx="2085688" cy="31315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262</TotalTime>
  <Words>259</Words>
  <Application>Microsoft Office PowerPoint</Application>
  <PresentationFormat>Předvádění na obrazovce (4:3)</PresentationFormat>
  <Paragraphs>73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                            SMĚNA</vt:lpstr>
      <vt:lpstr>                            PLATIDLA</vt:lpstr>
      <vt:lpstr> PENÍZE, MĚNA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Jana</cp:lastModifiedBy>
  <cp:revision>28</cp:revision>
  <dcterms:created xsi:type="dcterms:W3CDTF">2012-10-27T08:31:01Z</dcterms:created>
  <dcterms:modified xsi:type="dcterms:W3CDTF">2012-10-27T14:29:06Z</dcterms:modified>
</cp:coreProperties>
</file>