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59" r:id="rId6"/>
    <p:sldId id="266" r:id="rId7"/>
    <p:sldId id="260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q=%C4%8Dichov%C3%A1+dr%C3%A1ha&amp;bav=on.2,or.r_gc.r_pw.r_qf.&amp;bpcl=36601534&amp;biw=1366&amp;bih=651&amp;wrapid=tlif135167406433410&amp;um=1&amp;ie=UTF-8&amp;tbm=isch&amp;source=og&amp;sa=N&amp;tab=wi&amp;ei=e-qQUOriNNHLsgbC8IB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Analyzátor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ichový, chuťový a hmatový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sz="3600" dirty="0" smtClean="0"/>
              <a:t>čichový analyzátor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chuťový analyzátor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hmatový analyzátor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6114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Čichový analyzátor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eceptor </a:t>
            </a:r>
            <a:r>
              <a:rPr lang="cs-CZ" dirty="0" smtClean="0"/>
              <a:t>: čichová sliznice v nosní dutině – </a:t>
            </a:r>
            <a:r>
              <a:rPr lang="cs-CZ" dirty="0" smtClean="0"/>
              <a:t>chemoreceptory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ostředivá </a:t>
            </a:r>
            <a:r>
              <a:rPr lang="cs-CZ" dirty="0" smtClean="0"/>
              <a:t>dráha </a:t>
            </a:r>
            <a:r>
              <a:rPr lang="cs-CZ" dirty="0" smtClean="0"/>
              <a:t>: </a:t>
            </a:r>
            <a:r>
              <a:rPr lang="cs-CZ" dirty="0"/>
              <a:t>č</a:t>
            </a:r>
            <a:r>
              <a:rPr lang="cs-CZ" dirty="0" smtClean="0"/>
              <a:t>ichový nerv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korové centrum : okolí spánkového laloku</a:t>
            </a:r>
            <a:endParaRPr lang="cs-CZ" dirty="0" smtClean="0"/>
          </a:p>
          <a:p>
            <a:endParaRPr lang="cs-CZ" b="1" dirty="0"/>
          </a:p>
        </p:txBody>
      </p:sp>
      <p:sp>
        <p:nvSpPr>
          <p:cNvPr id="10" name="AutoShape 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15900" y="-6905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520700" y="-3857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1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673100" y="-2333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1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825500" y="-80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1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977900" y="71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1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130300" y="223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1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282700" y="376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435100" y="528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2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587500" y="6810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2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892300" y="985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2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044700" y="1138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3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197100" y="1290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3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501900" y="1595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3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4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959100" y="2052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4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111500" y="22050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4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263900" y="2357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AutoShape 4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654300" y="1747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AutoShape 5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342" y="1695449"/>
            <a:ext cx="2283938" cy="210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461" y="4166363"/>
            <a:ext cx="3940122" cy="2458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780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Čichový vjem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ývojově nejstarší smysl</a:t>
            </a:r>
          </a:p>
          <a:p>
            <a:endParaRPr lang="cs-CZ" dirty="0" smtClean="0"/>
          </a:p>
          <a:p>
            <a:r>
              <a:rPr lang="cs-CZ" dirty="0" smtClean="0"/>
              <a:t>spojen se sexuální přitažlivostí 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tištění matčiny vůně a  vůně dítěte </a:t>
            </a:r>
            <a:r>
              <a:rPr lang="cs-CZ" dirty="0" smtClean="0">
                <a:sym typeface="Wingdings 3"/>
              </a:rPr>
              <a:t> rozměr  radosti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r>
              <a:rPr lang="cs-CZ" dirty="0">
                <a:sym typeface="Wingdings 3"/>
              </a:rPr>
              <a:t>m</a:t>
            </a:r>
            <a:r>
              <a:rPr lang="cs-CZ" dirty="0" smtClean="0">
                <a:sym typeface="Wingdings 3"/>
              </a:rPr>
              <a:t>ůže se stát hlavním zdrojem informací pro člověka, který ztratil zrak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68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Chuťový analyzátor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eceptor : chuťové pohárky na papilách jazyka a ve sliznici dutiny ústní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ostředivá dráha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orové centrum : temenní lalok</a:t>
            </a:r>
            <a:endParaRPr lang="cs-CZ" dirty="0"/>
          </a:p>
        </p:txBody>
      </p:sp>
      <p:sp>
        <p:nvSpPr>
          <p:cNvPr id="5" name="AutoShape 2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63500" y="-6143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215900" y="-4619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6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368300" y="-3095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8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520700" y="-1571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0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673100" y="-47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856" y="1628800"/>
            <a:ext cx="2358439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295" y="3717032"/>
            <a:ext cx="194310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564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Chuťové vjemy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ákladní chuťové kvality – hořká, slaná, sladká a kyselá chuť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v</a:t>
            </a:r>
            <a:r>
              <a:rPr lang="cs-CZ" sz="2800" dirty="0" smtClean="0"/>
              <a:t>ýsledná chuť vzniká kombinací podráždění jednotlivých chuťových buněk</a:t>
            </a:r>
            <a:endParaRPr lang="cs-CZ" sz="2800" dirty="0"/>
          </a:p>
        </p:txBody>
      </p:sp>
      <p:pic>
        <p:nvPicPr>
          <p:cNvPr id="5122" name="Picture 2" descr="http://blog.denik.cz/blog/1791/30891/clanok_fot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17032"/>
            <a:ext cx="309634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39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Hmatový analyzátor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receptory :</a:t>
            </a:r>
          </a:p>
          <a:p>
            <a:pPr>
              <a:buFont typeface="Wingdings" pitchFamily="2" charset="2"/>
              <a:buChar char="§"/>
            </a:pPr>
            <a:r>
              <a:rPr lang="cs-CZ" sz="2800" u="sng" dirty="0" err="1" smtClean="0"/>
              <a:t>mechanoreceptory</a:t>
            </a:r>
            <a:r>
              <a:rPr lang="cs-CZ" sz="2800" dirty="0" smtClean="0"/>
              <a:t> : škára a vazivo, vnímají dotek a tlak</a:t>
            </a:r>
          </a:p>
          <a:p>
            <a:pPr>
              <a:buFont typeface="Wingdings" pitchFamily="2" charset="2"/>
              <a:buChar char="§"/>
            </a:pPr>
            <a:r>
              <a:rPr lang="cs-CZ" sz="2800" u="sng" dirty="0" smtClean="0"/>
              <a:t>termoreceptory</a:t>
            </a:r>
            <a:r>
              <a:rPr lang="cs-CZ" sz="2800" dirty="0" smtClean="0"/>
              <a:t> : kůže i vnitřek těla, zjišťují rozdíl mezi teplotou těla a prostředím</a:t>
            </a:r>
          </a:p>
          <a:p>
            <a:pPr>
              <a:buFont typeface="Wingdings" pitchFamily="2" charset="2"/>
              <a:buChar char="§"/>
            </a:pPr>
            <a:r>
              <a:rPr lang="cs-CZ" sz="2800" u="sng" dirty="0" smtClean="0"/>
              <a:t>receptory bolesti </a:t>
            </a:r>
            <a:r>
              <a:rPr lang="cs-CZ" sz="2800" dirty="0" smtClean="0"/>
              <a:t>: volná nervová zakončení v kůži a vnitřních orgánech 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ostředivá dráha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k</a:t>
            </a:r>
            <a:r>
              <a:rPr lang="cs-CZ" sz="2800" dirty="0" smtClean="0"/>
              <a:t>orová centra v mozku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5374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Hmatový vjem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dán množstvím receptorů rozložených po těle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77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cs-CZ" sz="900" dirty="0">
                <a:hlinkClick r:id="rId2"/>
              </a:rPr>
              <a:t>http://www.google.cz/search?hl=cs&amp;q=%C4%8Dichov%C3%A1+dr%C3%A1ha&amp;bav=on.2,or.r_gc.r_pw.r_qf.&amp;</a:t>
            </a:r>
            <a:r>
              <a:rPr lang="cs-CZ" sz="900" dirty="0" smtClean="0">
                <a:hlinkClick r:id="rId2"/>
              </a:rPr>
              <a:t>bpcl=36601534&amp;biw=1366&amp;bih=651&amp;wrapid=tlif135167406433410&amp;um=1&amp;ie=UTF-8&amp;tbm=isch&amp;source=og&amp;sa=N&amp;tab=wi&amp;ei=e-qQUOriNNHLsgbC8IBI</a:t>
            </a:r>
            <a:endParaRPr lang="cs-CZ" sz="900" dirty="0" smtClean="0"/>
          </a:p>
          <a:p>
            <a:pPr marL="457200" lvl="1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=%C4%8Dichov%C3%A1+dr%C3%A1ha&amp;bav=on.2,or.r_gc.r_pw.r_qf.&amp;bpcl=36601534&amp;biw=1366&amp;bih=651&amp;wrapid=tlif135167406433410&amp;um=1&amp;ie=UTF-8&amp;tbm=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=e-qQUOriNNHLsgbC8IBI#um=1&amp;hl=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=1&amp;q=%C4%8Dichov%C3%BD+nerv&amp;oq=%C4%8Dichov%C3%BD+nerv&amp;gs_l=img.12...142333.165361.0.167601.24.17.6.1.1.0.170.1723.10j7.17.0...0.0...1c.1.P7Jb_rgDXtY&amp;bav=on.2,or.r_gc.r_pw.r_qf.&amp;</a:t>
            </a:r>
            <a:r>
              <a:rPr lang="cs-CZ" sz="900" dirty="0" smtClean="0"/>
              <a:t>fp=a582403eabacdc31&amp;bpcl=36601534&amp;biw=1366&amp;bih=651</a:t>
            </a:r>
          </a:p>
          <a:p>
            <a:pPr marL="457200" lvl="1" indent="0">
              <a:buNone/>
            </a:pPr>
            <a:r>
              <a:rPr lang="cs-CZ" sz="900" dirty="0"/>
              <a:t>http://www.google.cz/search?hl=cs&amp;pq=%C4%8Dichov%C3%A1+dr%C3%A1ha&amp;cp=10&amp;gs_id=1y&amp;xhr=t&amp;q=chu%C5%A5ov%C3%A9+poh%C3%A1rky&amp;bav=on.2,or.r_gc.r_pw.r_qf.&amp;</a:t>
            </a:r>
            <a:r>
              <a:rPr lang="cs-CZ" sz="900" dirty="0" smtClean="0"/>
              <a:t>bpcl=36601534&amp;biw=1366&amp;bih=651&amp;wrapid=tljp1351674387947242&amp;um=1&amp;ie=UTF-8&amp;tbm=isch&amp;source=og&amp;sa=N&amp;tab=wi&amp;ei=yOuQUI-bKIrAswa9qYH4Aw</a:t>
            </a:r>
          </a:p>
          <a:p>
            <a:pPr marL="457200" lvl="1" indent="0">
              <a:buNone/>
            </a:pPr>
            <a:r>
              <a:rPr lang="cs-CZ" sz="900" dirty="0"/>
              <a:t>http://www.google.cz/search?hl=cs&amp;pq=%C4%8Dichov%C3%A1+dr%C3%A1ha&amp;cp=10&amp;gs_id=1y&amp;xhr=t&amp;q=chu%C5%A5ov%C3%A9+poh%C3%A1rky&amp;bav=on.2,or.r_gc.r_pw.r_qf.&amp;</a:t>
            </a:r>
            <a:r>
              <a:rPr lang="cs-CZ" sz="900" dirty="0" smtClean="0"/>
              <a:t>bpcl=36601534&amp;biw=1366&amp;bih=651&amp;wrapid=tljp1351674387947242&amp;um=1&amp;ie=UTF-8&amp;tbm=isch&amp;source=og&amp;sa=N&amp;tab=wi&amp;ei=yOuQUI-bKIrAswa9qYH4Aw</a:t>
            </a:r>
          </a:p>
          <a:p>
            <a:pPr marL="457200" lvl="1" indent="0">
              <a:buNone/>
            </a:pPr>
            <a:r>
              <a:rPr lang="cs-CZ" sz="900" dirty="0"/>
              <a:t>http://www.google.cz/search?hl=cs&amp;pq=%C4%8Dichov%C3%A1+dr%C3%A1ha&amp;cp=10&amp;gs_id=1y&amp;xhr=t&amp;q=chu%C5%A5ov%C3%A9+poh%C3%A1rky&amp;bav=on.2,or.r_gc.r_pw.r_qf.&amp;bpcl=36601534&amp;biw=1366&amp;bih=651&amp;wrapid=tljp1351674387947242&amp;um=1&amp;ie=UTF-8&amp;tbm=isch&amp;source=og&amp;sa=N&amp;tab=wi&amp;ei=yOuQUI-bKIrAswa9qYH4Aw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27727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116</TotalTime>
  <Words>213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Analyzátor</vt:lpstr>
      <vt:lpstr>osnova</vt:lpstr>
      <vt:lpstr>Čichový analyzátor</vt:lpstr>
      <vt:lpstr>Čichový vjem</vt:lpstr>
      <vt:lpstr>Chuťový analyzátor</vt:lpstr>
      <vt:lpstr>Chuťové vjemy</vt:lpstr>
      <vt:lpstr>Hmatový analyzátor</vt:lpstr>
      <vt:lpstr>Hmatový vjem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14</cp:revision>
  <dcterms:created xsi:type="dcterms:W3CDTF">2012-10-08T12:35:50Z</dcterms:created>
  <dcterms:modified xsi:type="dcterms:W3CDTF">2012-10-31T09:24:26Z</dcterms:modified>
</cp:coreProperties>
</file>