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9" r:id="rId3"/>
    <p:sldId id="264" r:id="rId4"/>
    <p:sldId id="260" r:id="rId5"/>
    <p:sldId id="262" r:id="rId6"/>
    <p:sldId id="263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9A85198-2B03-44ED-B0BF-670F7B41F1DD}">
          <p14:sldIdLst>
            <p14:sldId id="256"/>
            <p14:sldId id="259"/>
            <p14:sldId id="264"/>
            <p14:sldId id="260"/>
            <p14:sldId id="262"/>
            <p14:sldId id="263"/>
            <p14:sldId id="261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331772-57B3-4FB6-9AA3-6012B29F3920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BCE17-E610-4A01-B6C5-E1569AEE68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667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BCE17-E610-4A01-B6C5-E1569AEE680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034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DD46D-AC7B-47EE-9FE8-0BC72D4031B6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5&amp;gs_id=i&amp;xhr=t&amp;q=struma&amp;bav=on.2,or.r_gc.r_pw.r_qf.&amp;bpcl=36601534&amp;biw=1366&amp;bih=651&amp;wrapid=tljp135168001572208&amp;um=1&amp;ie=UTF-8&amp;tbm=isch&amp;source=og&amp;sa=N&amp;tab=wi&amp;ei=tAGRUPfFIYnLtAbPvYGYDw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Štítná žláza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lázy s vnitřní sekrecí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Štítná žláza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256584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/>
              <a:t>u</a:t>
            </a:r>
            <a:r>
              <a:rPr lang="cs-CZ" dirty="0" smtClean="0"/>
              <a:t>ložena : na krku před dýchací trubicí, pod hrtanem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d</a:t>
            </a:r>
            <a:r>
              <a:rPr lang="cs-CZ" dirty="0" smtClean="0"/>
              <a:t>ělí se : na pravý a levý lalok spojený můstkem – istmus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č</a:t>
            </a:r>
            <a:r>
              <a:rPr lang="cs-CZ" dirty="0" smtClean="0"/>
              <a:t>innost je řízena hormonem adenohypofýzy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rodukuje hormony obsahující atomy jodu</a:t>
            </a:r>
          </a:p>
          <a:p>
            <a:pPr lvl="1">
              <a:buFont typeface="Wingdings" pitchFamily="2" charset="2"/>
              <a:buChar char="q"/>
            </a:pPr>
            <a:r>
              <a:rPr lang="cs-CZ" dirty="0"/>
              <a:t>t</a:t>
            </a:r>
            <a:r>
              <a:rPr lang="cs-CZ" dirty="0" smtClean="0"/>
              <a:t>yroxin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err="1"/>
              <a:t>t</a:t>
            </a:r>
            <a:r>
              <a:rPr lang="cs-CZ" dirty="0" err="1" smtClean="0"/>
              <a:t>rijodthyronin</a:t>
            </a:r>
            <a:endParaRPr lang="cs-CZ" dirty="0" smtClean="0"/>
          </a:p>
          <a:p>
            <a:pPr lvl="7">
              <a:buFont typeface="Wingdings" pitchFamily="2" charset="2"/>
              <a:buChar char="q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761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Štítná žláza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00389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http://t2.gstatic.com/images?q=tbn:ANd9GcSOj0JqGqKZeTtIzk2FyUrRZuXbrZkQut5jbMphdHFVPdSq1Ut0V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68441"/>
            <a:ext cx="2088232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605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Tyroxin, </a:t>
            </a:r>
            <a:r>
              <a:rPr lang="cs-CZ" dirty="0" err="1" smtClean="0"/>
              <a:t>trijodthyronin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řídí </a:t>
            </a:r>
          </a:p>
          <a:p>
            <a:pPr marL="0" indent="0">
              <a:buNone/>
            </a:pPr>
            <a:r>
              <a:rPr lang="cs-CZ" dirty="0" smtClean="0"/>
              <a:t>		oxidaci živin</a:t>
            </a:r>
          </a:p>
          <a:p>
            <a:pPr marL="0" indent="0">
              <a:buNone/>
            </a:pPr>
            <a:r>
              <a:rPr lang="cs-CZ" dirty="0" smtClean="0"/>
              <a:t>		produkci energie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ovlivňují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zrání a funkci nervové soustavy</a:t>
            </a:r>
          </a:p>
          <a:p>
            <a:pPr marL="0" indent="0">
              <a:buNone/>
            </a:pPr>
            <a:r>
              <a:rPr lang="cs-CZ" dirty="0" smtClean="0"/>
              <a:t>		činnost pohlavních žláz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36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Hypofunkce štítné žlázy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 dětství </a:t>
            </a:r>
            <a:r>
              <a:rPr lang="cs-CZ" sz="2400" dirty="0" smtClean="0">
                <a:sym typeface="Wingdings 3"/>
              </a:rPr>
              <a:t> porucha </a:t>
            </a:r>
            <a:r>
              <a:rPr lang="cs-CZ" sz="2400" b="1" i="1" dirty="0" smtClean="0">
                <a:sym typeface="Wingdings 3"/>
              </a:rPr>
              <a:t>kretenismus  </a:t>
            </a:r>
          </a:p>
          <a:p>
            <a:pPr marL="0" indent="0">
              <a:buNone/>
            </a:pPr>
            <a:r>
              <a:rPr lang="cs-CZ" sz="2400" b="1" i="1" dirty="0" smtClean="0">
                <a:sym typeface="Wingdings 3"/>
              </a:rPr>
              <a:t>     </a:t>
            </a:r>
            <a:r>
              <a:rPr lang="cs-CZ" sz="2400" u="sng" dirty="0" smtClean="0">
                <a:sym typeface="Wingdings 3"/>
              </a:rPr>
              <a:t>projevy</a:t>
            </a:r>
          </a:p>
          <a:p>
            <a:pPr marL="0" indent="0">
              <a:buNone/>
            </a:pPr>
            <a:r>
              <a:rPr lang="cs-CZ" sz="2400" b="1" i="1" dirty="0" smtClean="0">
                <a:sym typeface="Wingdings 3"/>
              </a:rPr>
              <a:t>    </a:t>
            </a:r>
            <a:r>
              <a:rPr lang="cs-CZ" sz="2400" dirty="0" smtClean="0">
                <a:sym typeface="Wingdings 3"/>
              </a:rPr>
              <a:t>zpožďování duševního a tělesného vývoje, postižení sexuálních funkcí</a:t>
            </a:r>
          </a:p>
          <a:p>
            <a:pPr marL="0" indent="0">
              <a:buNone/>
            </a:pPr>
            <a:r>
              <a:rPr lang="cs-CZ" sz="2400" dirty="0" smtClean="0">
                <a:sym typeface="Wingdings 3"/>
              </a:rPr>
              <a:t>     </a:t>
            </a:r>
            <a:r>
              <a:rPr lang="cs-CZ" sz="2400" u="sng" dirty="0" smtClean="0">
                <a:sym typeface="Wingdings 3"/>
              </a:rPr>
              <a:t>léčba</a:t>
            </a:r>
          </a:p>
          <a:p>
            <a:pPr marL="0" indent="0">
              <a:buNone/>
            </a:pPr>
            <a:r>
              <a:rPr lang="cs-CZ" sz="2400" dirty="0">
                <a:sym typeface="Wingdings 3"/>
              </a:rPr>
              <a:t> </a:t>
            </a:r>
            <a:r>
              <a:rPr lang="cs-CZ" sz="2400" dirty="0" smtClean="0">
                <a:sym typeface="Wingdings 3"/>
              </a:rPr>
              <a:t>    hormonální, ihned po narození  normální vývoj</a:t>
            </a:r>
          </a:p>
          <a:p>
            <a:pPr marL="0" indent="0">
              <a:buNone/>
            </a:pPr>
            <a:endParaRPr lang="cs-CZ" sz="2400" dirty="0" smtClean="0">
              <a:sym typeface="Wingdings 3"/>
            </a:endParaRPr>
          </a:p>
          <a:p>
            <a:r>
              <a:rPr lang="cs-CZ" sz="2400" dirty="0" smtClean="0">
                <a:sym typeface="Wingdings 3"/>
              </a:rPr>
              <a:t>v dospělosti  porucha </a:t>
            </a:r>
            <a:r>
              <a:rPr lang="cs-CZ" sz="2400" b="1" i="1" dirty="0" smtClean="0">
                <a:sym typeface="Wingdings 3"/>
              </a:rPr>
              <a:t>myxedém</a:t>
            </a:r>
            <a:r>
              <a:rPr lang="cs-CZ" sz="2400" dirty="0" smtClean="0">
                <a:sym typeface="Wingdings 3"/>
              </a:rPr>
              <a:t>, častěji u žen, bez léčby je smrtelná</a:t>
            </a:r>
            <a:r>
              <a:rPr lang="cs-CZ" dirty="0" smtClean="0">
                <a:sym typeface="Wingdings 3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sym typeface="Wingdings 3"/>
              </a:rPr>
              <a:t> </a:t>
            </a:r>
            <a:r>
              <a:rPr lang="cs-CZ" sz="2400" dirty="0" smtClean="0">
                <a:sym typeface="Wingdings 3"/>
              </a:rPr>
              <a:t>    </a:t>
            </a:r>
            <a:r>
              <a:rPr lang="cs-CZ" sz="2400" u="sng" dirty="0" smtClean="0">
                <a:sym typeface="Wingdings 3"/>
              </a:rPr>
              <a:t>projevy</a:t>
            </a:r>
          </a:p>
          <a:p>
            <a:pPr marL="0" indent="0">
              <a:buNone/>
            </a:pPr>
            <a:r>
              <a:rPr lang="cs-CZ" sz="2400" dirty="0" smtClean="0">
                <a:sym typeface="Wingdings 3"/>
              </a:rPr>
              <a:t>     únava, hrubší hlas, otoky  obličeje, končetin, nesnášenlivost            </a:t>
            </a:r>
          </a:p>
          <a:p>
            <a:pPr marL="0" indent="0">
              <a:buNone/>
            </a:pPr>
            <a:r>
              <a:rPr lang="cs-CZ" sz="2400" dirty="0">
                <a:sym typeface="Wingdings 3"/>
              </a:rPr>
              <a:t> </a:t>
            </a:r>
            <a:r>
              <a:rPr lang="cs-CZ" sz="2400" dirty="0" smtClean="0">
                <a:sym typeface="Wingdings 3"/>
              </a:rPr>
              <a:t>    chladu, suchá kůže, ztráta vlasů, nepravidelná menstruace</a:t>
            </a:r>
          </a:p>
          <a:p>
            <a:pPr marL="0" indent="0">
              <a:buNone/>
            </a:pPr>
            <a:r>
              <a:rPr lang="cs-CZ" sz="2400" dirty="0" smtClean="0">
                <a:sym typeface="Wingdings 3"/>
              </a:rPr>
              <a:t>     </a:t>
            </a:r>
            <a:r>
              <a:rPr lang="cs-CZ" sz="2400" u="sng" dirty="0" smtClean="0">
                <a:sym typeface="Wingdings 3"/>
              </a:rPr>
              <a:t>léčba</a:t>
            </a:r>
          </a:p>
          <a:p>
            <a:pPr marL="0" indent="0">
              <a:buNone/>
            </a:pPr>
            <a:r>
              <a:rPr lang="cs-CZ" sz="2400" dirty="0">
                <a:sym typeface="Wingdings 3"/>
              </a:rPr>
              <a:t> </a:t>
            </a:r>
            <a:r>
              <a:rPr lang="cs-CZ" sz="2400" dirty="0" smtClean="0">
                <a:sym typeface="Wingdings 3"/>
              </a:rPr>
              <a:t>    hormonální</a:t>
            </a:r>
          </a:p>
        </p:txBody>
      </p:sp>
    </p:spTree>
    <p:extLst>
      <p:ext uri="{BB962C8B-B14F-4D97-AF65-F5344CB8AC3E}">
        <p14:creationId xmlns:p14="http://schemas.microsoft.com/office/powerpoint/2010/main" val="3365769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Hyperfunkce štítné žlázy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err="1" smtClean="0"/>
              <a:t>Basedowa</a:t>
            </a:r>
            <a:r>
              <a:rPr lang="cs-CZ" b="1" i="1" dirty="0" smtClean="0"/>
              <a:t> choroba</a:t>
            </a:r>
          </a:p>
          <a:p>
            <a:pPr marL="0" indent="0"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</a:t>
            </a:r>
            <a:r>
              <a:rPr lang="cs-CZ" u="sng" dirty="0" smtClean="0"/>
              <a:t>projevy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hubnutí i při nadměrném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příjmu potravy,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dráždivost nervové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soustavy, vystouplé oční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koule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léčba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chirurgicky, podávání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preparátů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417646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03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731696" cy="4946824"/>
          </a:xfrm>
        </p:spPr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hemický prvek potřebný k tvorbě hormonů štítné žlázy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edostatek jodu v potravě, poruchy štítné žlázy </a:t>
            </a:r>
            <a:r>
              <a:rPr lang="cs-CZ" dirty="0" smtClean="0">
                <a:sym typeface="Wingdings 3"/>
              </a:rPr>
              <a:t> projevy -  zvětšení štítné žlázy = struma – vole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53135"/>
            <a:ext cx="2476500" cy="2001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653136"/>
            <a:ext cx="2457450" cy="2001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287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>
                <a:hlinkClick r:id="rId3"/>
              </a:rPr>
              <a:t>http://www.google.cz/search?hl=cs&amp;cp=5&amp;gs_id=i&amp;xhr=t&amp;q=struma&amp;bav=on.2,or.r_gc.r_pw.r_qf.&amp;</a:t>
            </a:r>
            <a:r>
              <a:rPr lang="cs-CZ" sz="900" dirty="0" smtClean="0">
                <a:hlinkClick r:id="rId3"/>
              </a:rPr>
              <a:t>bpcl=36601534&amp;biw=1366&amp;bih=651&amp;wrapid=tljp135168001572208&amp;um=1&amp;ie=UTF-8&amp;tbm=isch&amp;source=og&amp;sa=N&amp;tab=wi&amp;ei=tAGRUPfFIYnLtAbPvYGYDw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http://www.google.cz/search?hl=cs&amp;cp=5&amp;gs_id=i&amp;xhr=t&amp;q=struma&amp;bav=on.2,or.r_gc.r_pw.r_qf.&amp;</a:t>
            </a:r>
            <a:r>
              <a:rPr lang="cs-CZ" sz="900" dirty="0" smtClean="0">
                <a:hlinkClick r:id="rId3"/>
              </a:rPr>
              <a:t>bpcl=36601534&amp;biw=1366&amp;bih=651&amp;wrapid=tljp135168001572208&amp;um=1&amp;ie=UTF-8&amp;tbm=isch&amp;source=og&amp;sa=N&amp;tab=wi&amp;ei=tAGRUPfFIYnLtAbPvYGYDw</a:t>
            </a:r>
            <a:endParaRPr lang="cs-CZ" sz="900" dirty="0" smtClean="0"/>
          </a:p>
          <a:p>
            <a:r>
              <a:rPr lang="cs-CZ" sz="900" dirty="0"/>
              <a:t>http://www.google.cz/search?hl=cs&amp;pq=struma&amp;cp=4&amp;gs_id=e&amp;xhr=t&amp;q=%C5%A1t%C3%ADtn%C3%A1+%C5%BEl%C3%A1za&amp;bav=on.2,or.r_gc.r_pw.r_qf.&amp;</a:t>
            </a:r>
            <a:r>
              <a:rPr lang="cs-CZ" sz="900" dirty="0" smtClean="0"/>
              <a:t>bpcl=36601534&amp;biw=1366&amp;bih=651&amp;wrapid=tljp135168020392226&amp;um=1&amp;ie=UTF-8&amp;tbm=isch&amp;source=og&amp;sa=N&amp;tab=wi&amp;ei=cQKRUK-1CMjFtAbAr4CICA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cs&amp;pq</a:t>
            </a:r>
            <a:r>
              <a:rPr lang="cs-CZ" sz="900" dirty="0"/>
              <a:t>=</a:t>
            </a:r>
            <a:r>
              <a:rPr lang="cs-CZ" sz="900" dirty="0" err="1"/>
              <a:t>struma&amp;cp</a:t>
            </a:r>
            <a:r>
              <a:rPr lang="cs-CZ" sz="900" dirty="0"/>
              <a:t>=4&amp;gs_id=</a:t>
            </a:r>
            <a:r>
              <a:rPr lang="cs-CZ" sz="900" dirty="0" err="1"/>
              <a:t>e&amp;xhr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=%C5%A1t%C3%ADtn%C3%A1+%C5%BEl%C3%A1za&amp;bav=on.2,or.r_gc.r_pw.r_qf.&amp;bpcl=36601534&amp;biw=1366&amp;bih=651&amp;wrapid=tljp135168020392226&amp;um=1&amp;ie=UTF-8&amp;tbm=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=cQKRUK-1CMjFtAbAr4CICA#um=1&amp;hl=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=1&amp;q=poruchy+%C5%A1t%C3%ADtn%C3%A9+%C5%BEl%C3%A1zy+projevy&amp;oq=poruchy+%C5%A1t%C3%ADtn%C3%A9&amp;gs_l=img.1.4.0i24l6.263089.276983.0.282812.46.31.9.5.5.2.320.3889.7j17j2j2.28.0...0.0...1c.1.wdBeE6dVyHU&amp;bav=on.2,or.r_gc.r_pw.r_qf.&amp;</a:t>
            </a:r>
            <a:r>
              <a:rPr lang="cs-CZ" sz="900" dirty="0" smtClean="0"/>
              <a:t>fp=a582403eabacdc31&amp;bpcl=36601534&amp;biw=1366&amp;bih=651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cs&amp;pq</a:t>
            </a:r>
            <a:r>
              <a:rPr lang="cs-CZ" sz="900" dirty="0"/>
              <a:t>=</a:t>
            </a:r>
            <a:r>
              <a:rPr lang="cs-CZ" sz="900" dirty="0" err="1"/>
              <a:t>struma&amp;cp</a:t>
            </a:r>
            <a:r>
              <a:rPr lang="cs-CZ" sz="900" dirty="0"/>
              <a:t>=4&amp;gs_id=</a:t>
            </a:r>
            <a:r>
              <a:rPr lang="cs-CZ" sz="900" dirty="0" err="1"/>
              <a:t>e&amp;xhr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=%C5%A1t%C3%ADtn%C3%A1+%C5%BEl%C3%A1za&amp;bav=on.2,or.r_gc.r_pw.r_qf.&amp;bpcl=36601534&amp;biw=1366&amp;bih=651&amp;wrapid=tljp135168020392226&amp;um=1&amp;ie=UTF-8&amp;tbm=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=cQKRUK-1CMjFtAbAr4CICA#um=1&amp;hl=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=1&amp;q=poruchy+%C5%A1t%C3%ADtn%C3%A9+%C5%BEl%C3%A1zy+projevy&amp;oq=poruchy+%C5%A1t%C3%ADtn%C3%A9&amp;gs_l=img.1.4.0i24l6.263089.276983.0.282812.46.31.9.5.5.2.320.3889.7j17j2j2.28.0...0.0...1c.1.wdBeE6dVyHU&amp;bav=on.2,or.r_gc.r_pw.r_qf.&amp;</a:t>
            </a:r>
            <a:r>
              <a:rPr lang="cs-CZ" sz="900" dirty="0" smtClean="0"/>
              <a:t>fp=a582403eabacdc31&amp;bpcl=36601534&amp;biw=1366&amp;bih=651</a:t>
            </a:r>
          </a:p>
          <a:p>
            <a:r>
              <a:rPr lang="cs-CZ" sz="900" dirty="0"/>
              <a:t>http://www.google.cz/search?hl=cs&amp;cp=4&amp;gs_id=e&amp;xhr=t&amp;q=%C5%A1t%C3%ADtn%C3%A1+%C5%BEl%C3%A1za&amp;bav=on.2,or.r_gc.r_pw.r_qf.&amp;bpcl=36601534&amp;biw=1366&amp;bih=651&amp;wrapid=tljp135168158050706&amp;um=1&amp;ie=UTF-8&amp;tbm=isch&amp;source=og&amp;sa=N&amp;tab=wi&amp;ei=zweRUI2NOM_CswaP9YDICA</a:t>
            </a:r>
            <a:endParaRPr lang="cs-CZ" sz="900" dirty="0"/>
          </a:p>
          <a:p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186</TotalTime>
  <Words>255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Štítná žláza</vt:lpstr>
      <vt:lpstr>Štítná žláza</vt:lpstr>
      <vt:lpstr>Štítná žláza</vt:lpstr>
      <vt:lpstr>Tyroxin, trijodthyronin</vt:lpstr>
      <vt:lpstr>Hypofunkce štítné žlázy</vt:lpstr>
      <vt:lpstr>Hyperfunkce štítné žlázy</vt:lpstr>
      <vt:lpstr>jod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29</cp:revision>
  <dcterms:created xsi:type="dcterms:W3CDTF">2012-10-09T15:11:06Z</dcterms:created>
  <dcterms:modified xsi:type="dcterms:W3CDTF">2012-10-31T11:10:11Z</dcterms:modified>
</cp:coreProperties>
</file>