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5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253CC28-4A9B-4F7E-88D3-6206A1FA8C28}">
          <p14:sldIdLst>
            <p14:sldId id="256"/>
            <p14:sldId id="259"/>
            <p14:sldId id="265"/>
            <p14:sldId id="260"/>
            <p14:sldId id="261"/>
            <p14:sldId id="262"/>
            <p14:sldId id="263"/>
            <p14:sldId id="264"/>
            <p14:sldId id="25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31.10.2012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31.10.2012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31.10.2012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31.10.2012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31.10.2012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31.10.2012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31.10.2012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BDD46D-AC7B-47EE-9FE8-0BC72D4031B6}" type="datetimeFigureOut">
              <a:rPr lang="cs-CZ" smtClean="0"/>
              <a:t>31.10.2012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search?hl=cs&amp;cp=9&amp;gs_id=y&amp;xhr=t&amp;q=slinivka+b%C5%99i%C5%A1n%C3%AD&amp;bav=on.2,or.r_gc.r_pw.r_qf.&amp;bpcl=36601534&amp;biw=1366&amp;bih=651&amp;wrapid=tlif135168820041610&amp;um=1&amp;ie=UTF-8&amp;tbm=isch&amp;source=og&amp;sa=N&amp;tab=wi&amp;ei=qiGRULGYFYTHsgbN_ICoAw" TargetMode="External"/><Relationship Id="rId2" Type="http://schemas.openxmlformats.org/officeDocument/2006/relationships/hyperlink" Target="http://www.google.cz/search?hl=cs&amp;cp=4&amp;gs_id=2e&amp;xhr=t&amp;q=slinivka&amp;bav=on.2,or.r_gc.r_pw.r_qf.&amp;bpcl=36601534&amp;biw=1366&amp;bih=651&amp;wrapid=tljp1351686141634032&amp;um=1&amp;ie=UTF-8&amp;tbm=isch&amp;source=og&amp;sa=N&amp;tab=wi&amp;ei=rRmRUKPSNcXltQbu2YCAAw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://www.google.cz/search?hl=cs&amp;q=diabetes+mellitus+1.+typu&amp;bav=on.2,or.r_gc.r_pw.r_qf.&amp;bpcl=36601534&amp;biw=1366&amp;bih=651&amp;wrapid=tlif135168831600010&amp;um=1&amp;ie=UTF-8&amp;tbm=isch&amp;source=og&amp;sa=N&amp;tab=wi&amp;ei=LiKRUM7BIo_BswaO54G4CQ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Slinivka břišní</a:t>
            </a:r>
            <a:endParaRPr lang="cs-CZ" dirty="0"/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395536" y="4005064"/>
            <a:ext cx="8458200" cy="914400"/>
          </a:xfrm>
        </p:spPr>
        <p:txBody>
          <a:bodyPr/>
          <a:lstStyle/>
          <a:p>
            <a:r>
              <a:rPr lang="cs-CZ" dirty="0"/>
              <a:t>Ž</a:t>
            </a:r>
            <a:r>
              <a:rPr lang="cs-CZ" dirty="0" smtClean="0"/>
              <a:t>lázy s vnitřní sekrecí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472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Slinivka břišní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/>
              <a:t>u</a:t>
            </a:r>
            <a:r>
              <a:rPr lang="cs-CZ" dirty="0" smtClean="0"/>
              <a:t>ložena : v horní části břišní dutiny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 funkce </a:t>
            </a:r>
            <a:r>
              <a:rPr lang="cs-CZ" dirty="0" smtClean="0"/>
              <a:t>: </a:t>
            </a:r>
          </a:p>
          <a:p>
            <a:pPr marL="0" indent="0">
              <a:buNone/>
            </a:pPr>
            <a:r>
              <a:rPr lang="cs-CZ" dirty="0" smtClean="0"/>
              <a:t>	exokrinní  –  zevní sekrece 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u="sng" dirty="0" smtClean="0"/>
              <a:t>endokrinní</a:t>
            </a:r>
            <a:r>
              <a:rPr lang="cs-CZ" dirty="0" smtClean="0"/>
              <a:t>  - </a:t>
            </a:r>
            <a:r>
              <a:rPr lang="cs-CZ" u="sng" dirty="0" smtClean="0"/>
              <a:t>vnitřní sekrece </a:t>
            </a:r>
            <a:r>
              <a:rPr lang="cs-CZ" dirty="0" smtClean="0"/>
              <a:t>  – 			     	</a:t>
            </a:r>
            <a:r>
              <a:rPr lang="cs-CZ" dirty="0" smtClean="0"/>
              <a:t>beta buňky </a:t>
            </a:r>
            <a:r>
              <a:rPr lang="cs-CZ" dirty="0" smtClean="0">
                <a:sym typeface="Wingdings 3"/>
              </a:rPr>
              <a:t> Langerhansovy ostrůvky</a:t>
            </a:r>
            <a:endParaRPr lang="cs-CZ" u="sng" dirty="0" smtClean="0"/>
          </a:p>
          <a:p>
            <a:pPr>
              <a:buFont typeface="Courier New" pitchFamily="49" charset="0"/>
              <a:buChar char="o"/>
            </a:pPr>
            <a:endParaRPr lang="cs-CZ" u="sng" dirty="0" smtClean="0"/>
          </a:p>
          <a:p>
            <a:pPr>
              <a:buFont typeface="Courier New" pitchFamily="49" charset="0"/>
              <a:buChar char="o"/>
            </a:pPr>
            <a:r>
              <a:rPr lang="cs-CZ" dirty="0"/>
              <a:t>p</a:t>
            </a:r>
            <a:r>
              <a:rPr lang="cs-CZ" dirty="0" smtClean="0"/>
              <a:t>rodukuje hormony : inzulín a </a:t>
            </a:r>
            <a:r>
              <a:rPr lang="cs-CZ" dirty="0" err="1" smtClean="0"/>
              <a:t>glukagon</a:t>
            </a:r>
            <a:endParaRPr lang="cs-CZ" dirty="0" smtClean="0"/>
          </a:p>
          <a:p>
            <a:pPr lvl="8">
              <a:buFont typeface="Courier New" pitchFamily="49" charset="0"/>
              <a:buChar char="o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761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Slinivka břišní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zevní sekrece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nitřní sekrece</a:t>
            </a:r>
            <a:endParaRPr lang="cs-CZ" dirty="0"/>
          </a:p>
        </p:txBody>
      </p:sp>
      <p:pic>
        <p:nvPicPr>
          <p:cNvPr id="2052" name="Picture 4" descr="http://t0.gstatic.com/images?q=tbn:ANd9GcTTXzek0IQ4eVDYwfWx7MQ_jbpcc5gIk7fqtraM73ihDJhC6AjX5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047" y="2204864"/>
            <a:ext cx="3598377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797152"/>
            <a:ext cx="3030461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83569"/>
            <a:ext cx="2390775" cy="2937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5866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Inzulín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</a:t>
            </a:r>
            <a:r>
              <a:rPr lang="cs-CZ" dirty="0" smtClean="0"/>
              <a:t>eguluje hladinu glukózy v krvi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podněcuje vstup glukózy do buněk </a:t>
            </a:r>
            <a:r>
              <a:rPr lang="cs-CZ" dirty="0" smtClean="0">
                <a:sym typeface="Wingdings 3"/>
              </a:rPr>
              <a:t> buněčné dýchání</a:t>
            </a:r>
          </a:p>
          <a:p>
            <a:pPr marL="0" indent="0">
              <a:buNone/>
            </a:pPr>
            <a:endParaRPr lang="cs-CZ" dirty="0" smtClean="0">
              <a:sym typeface="Wingdings 3"/>
            </a:endParaRPr>
          </a:p>
          <a:p>
            <a:r>
              <a:rPr lang="cs-CZ" dirty="0">
                <a:sym typeface="Wingdings 3"/>
              </a:rPr>
              <a:t>p</a:t>
            </a:r>
            <a:r>
              <a:rPr lang="cs-CZ" dirty="0" smtClean="0">
                <a:sym typeface="Wingdings 3"/>
              </a:rPr>
              <a:t>odporuje tvorbu bílkovin a glykogenu v játrech</a:t>
            </a:r>
          </a:p>
          <a:p>
            <a:pPr marL="0" indent="0">
              <a:buNone/>
            </a:pPr>
            <a:r>
              <a:rPr lang="cs-CZ" dirty="0" smtClean="0">
                <a:sym typeface="Wingdings 3"/>
              </a:rPr>
              <a:t>   a ve svalech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981575"/>
            <a:ext cx="2438400" cy="187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406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Hypofunkce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smtClean="0"/>
              <a:t>   porucha </a:t>
            </a:r>
            <a:r>
              <a:rPr lang="cs-CZ" dirty="0" smtClean="0">
                <a:sym typeface="Wingdings 3"/>
              </a:rPr>
              <a:t> </a:t>
            </a:r>
            <a:r>
              <a:rPr lang="cs-CZ" i="1" dirty="0" smtClean="0">
                <a:sym typeface="Wingdings 3"/>
              </a:rPr>
              <a:t>cukrovka – diabetes </a:t>
            </a:r>
            <a:r>
              <a:rPr lang="cs-CZ" i="1" dirty="0" err="1" smtClean="0">
                <a:sym typeface="Wingdings 3"/>
              </a:rPr>
              <a:t>mellitus</a:t>
            </a:r>
            <a:endParaRPr lang="cs-CZ" i="1" dirty="0" smtClean="0">
              <a:sym typeface="Wingdings 3"/>
            </a:endParaRPr>
          </a:p>
          <a:p>
            <a:pPr marL="0" indent="0">
              <a:buNone/>
            </a:pPr>
            <a:endParaRPr lang="cs-CZ" i="1" dirty="0" smtClean="0">
              <a:sym typeface="Wingdings 3"/>
            </a:endParaRPr>
          </a:p>
          <a:p>
            <a:pPr marL="0" indent="0">
              <a:buNone/>
            </a:pPr>
            <a:r>
              <a:rPr lang="cs-CZ" i="1" dirty="0" smtClean="0">
                <a:sym typeface="Wingdings 3"/>
              </a:rPr>
              <a:t>   </a:t>
            </a:r>
            <a:r>
              <a:rPr lang="cs-CZ" i="1" u="sng" dirty="0" smtClean="0">
                <a:sym typeface="Wingdings 3"/>
              </a:rPr>
              <a:t>projevy</a:t>
            </a:r>
          </a:p>
          <a:p>
            <a:pPr marL="0" indent="0">
              <a:buNone/>
            </a:pPr>
            <a:endParaRPr lang="cs-CZ" i="1" u="sng" dirty="0" smtClean="0">
              <a:sym typeface="Wingdings 3"/>
            </a:endParaRPr>
          </a:p>
          <a:p>
            <a:pPr>
              <a:buFont typeface="Wingdings" pitchFamily="2" charset="2"/>
              <a:buChar char="§"/>
            </a:pPr>
            <a:r>
              <a:rPr lang="cs-CZ" dirty="0">
                <a:sym typeface="Wingdings 3"/>
              </a:rPr>
              <a:t> </a:t>
            </a:r>
            <a:r>
              <a:rPr lang="cs-CZ" dirty="0" smtClean="0">
                <a:sym typeface="Wingdings 3"/>
              </a:rPr>
              <a:t>  zvýšená hladina glukózy v krvi – </a:t>
            </a:r>
            <a:r>
              <a:rPr lang="cs-CZ" dirty="0" smtClean="0">
                <a:sym typeface="Wingdings 3"/>
              </a:rPr>
              <a:t>hyperglykémie</a:t>
            </a:r>
          </a:p>
          <a:p>
            <a:pPr>
              <a:buFont typeface="Wingdings" pitchFamily="2" charset="2"/>
              <a:buChar char="§"/>
            </a:pPr>
            <a:endParaRPr lang="cs-CZ" dirty="0" smtClean="0">
              <a:sym typeface="Wingdings 3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ym typeface="Wingdings 3"/>
              </a:rPr>
              <a:t> </a:t>
            </a:r>
            <a:r>
              <a:rPr lang="cs-CZ" dirty="0" smtClean="0">
                <a:sym typeface="Wingdings 3"/>
              </a:rPr>
              <a:t>  </a:t>
            </a:r>
            <a:r>
              <a:rPr lang="cs-CZ" dirty="0" smtClean="0">
                <a:sym typeface="Wingdings 3"/>
              </a:rPr>
              <a:t>přítomnost glukózy v moči</a:t>
            </a:r>
          </a:p>
          <a:p>
            <a:pPr marL="0" indent="0">
              <a:buNone/>
            </a:pPr>
            <a:endParaRPr lang="cs-CZ" dirty="0" smtClean="0">
              <a:sym typeface="Wingdings 3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ym typeface="Wingdings 3"/>
              </a:rPr>
              <a:t>   zvýšené močení a žízeň</a:t>
            </a:r>
          </a:p>
          <a:p>
            <a:pPr>
              <a:buFont typeface="Wingdings" pitchFamily="2" charset="2"/>
              <a:buChar char="§"/>
            </a:pPr>
            <a:endParaRPr lang="cs-CZ" dirty="0" smtClean="0">
              <a:sym typeface="Wingdings 3"/>
            </a:endParaRPr>
          </a:p>
          <a:p>
            <a:pPr>
              <a:buFont typeface="Wingdings" pitchFamily="2" charset="2"/>
              <a:buChar char="§"/>
            </a:pPr>
            <a:r>
              <a:rPr lang="cs-CZ" dirty="0">
                <a:sym typeface="Wingdings 3"/>
              </a:rPr>
              <a:t> </a:t>
            </a:r>
            <a:r>
              <a:rPr lang="cs-CZ" dirty="0" smtClean="0">
                <a:sym typeface="Wingdings 3"/>
              </a:rPr>
              <a:t>  ve svalových buňkách </a:t>
            </a:r>
            <a:r>
              <a:rPr lang="cs-CZ" dirty="0" smtClean="0">
                <a:sym typeface="Wingdings 3"/>
              </a:rPr>
              <a:t> </a:t>
            </a:r>
            <a:r>
              <a:rPr lang="cs-CZ" dirty="0" smtClean="0">
                <a:sym typeface="Wingdings 3"/>
              </a:rPr>
              <a:t>nedostatek energie – ATP</a:t>
            </a:r>
          </a:p>
          <a:p>
            <a:pPr marL="0" indent="0">
              <a:buNone/>
            </a:pPr>
            <a:endParaRPr lang="cs-CZ" dirty="0" smtClean="0">
              <a:sym typeface="Wingdings 3"/>
            </a:endParaRPr>
          </a:p>
          <a:p>
            <a:pPr>
              <a:buFont typeface="Wingdings" pitchFamily="2" charset="2"/>
              <a:buChar char="§"/>
            </a:pPr>
            <a:r>
              <a:rPr lang="cs-CZ" dirty="0">
                <a:sym typeface="Wingdings 3"/>
              </a:rPr>
              <a:t> </a:t>
            </a:r>
            <a:r>
              <a:rPr lang="cs-CZ" dirty="0" smtClean="0">
                <a:sym typeface="Wingdings 3"/>
              </a:rPr>
              <a:t>  v játrech neprobíhá syntéza glykogenu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375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Diabetes </a:t>
            </a:r>
            <a:r>
              <a:rPr lang="cs-CZ" dirty="0" smtClean="0"/>
              <a:t>I. typu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57796"/>
            <a:ext cx="8686800" cy="4899174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č</a:t>
            </a:r>
            <a:r>
              <a:rPr lang="cs-CZ" dirty="0" smtClean="0"/>
              <a:t>asto začíná v dětství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u="sng" dirty="0" smtClean="0"/>
              <a:t>příčina</a:t>
            </a:r>
            <a:r>
              <a:rPr lang="cs-CZ" dirty="0" smtClean="0"/>
              <a:t> 	nedostatečná tvorba inzulínu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u="sng" dirty="0" smtClean="0"/>
              <a:t>léčba</a:t>
            </a:r>
            <a:r>
              <a:rPr lang="cs-CZ" dirty="0" smtClean="0"/>
              <a:t>     dodávání inzulínu</a:t>
            </a:r>
            <a:endParaRPr lang="cs-CZ" u="sng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509119"/>
            <a:ext cx="2847975" cy="1847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http://t2.gstatic.com/images?q=tbn:ANd9GcTo3Ln06O09YQKM7Hx5Ur4nsf0EwDPYDJv16GipwajqNGXn3QDlH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87" y="4509120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9891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Diabetes </a:t>
            </a:r>
            <a:r>
              <a:rPr lang="cs-CZ" dirty="0" smtClean="0"/>
              <a:t>II. typu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755158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ačíná ve vyšším věku, často jde o následek přejídání a obezity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</a:t>
            </a:r>
            <a:r>
              <a:rPr lang="cs-CZ" u="sng" dirty="0" smtClean="0"/>
              <a:t>příčina</a:t>
            </a:r>
            <a:r>
              <a:rPr lang="cs-CZ" dirty="0" smtClean="0"/>
              <a:t>     snížená citlivost buněk na inzulín </a:t>
            </a:r>
          </a:p>
        </p:txBody>
      </p:sp>
      <p:pic>
        <p:nvPicPr>
          <p:cNvPr id="4098" name="Picture 2" descr="http://t0.gstatic.com/images?q=tbn:ANd9GcSWiBPMmu3Pcyc3vuwBGGlUt9_Mi1eenInlpSnEcER2pnLaxXb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5064" y="4005064"/>
            <a:ext cx="1872208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t0.gstatic.com/images?q=tbn:ANd9GcQJ7IYJsp930Ra2l4fC_axl4fVv0CufHeieyHE1TTWbkdKI7L8m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318295"/>
            <a:ext cx="2447925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57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GlukaGON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</a:t>
            </a:r>
            <a:r>
              <a:rPr lang="cs-CZ" dirty="0" smtClean="0"/>
              <a:t>ntagonista inzulínu </a:t>
            </a:r>
            <a:r>
              <a:rPr lang="cs-CZ" dirty="0" smtClean="0">
                <a:sym typeface="Wingdings 3"/>
              </a:rPr>
              <a:t> opačný účinek</a:t>
            </a:r>
          </a:p>
          <a:p>
            <a:pPr marL="0" indent="0">
              <a:buNone/>
            </a:pPr>
            <a:endParaRPr lang="cs-CZ" dirty="0" smtClean="0">
              <a:sym typeface="Wingdings 3"/>
            </a:endParaRPr>
          </a:p>
          <a:p>
            <a:r>
              <a:rPr lang="cs-CZ" dirty="0" smtClean="0"/>
              <a:t>podporuje štěpení glykogenu na glukózu </a:t>
            </a:r>
            <a:r>
              <a:rPr lang="cs-CZ" dirty="0" smtClean="0">
                <a:sym typeface="Wingdings 3"/>
              </a:rPr>
              <a:t> zvyšuje glykémii</a:t>
            </a:r>
          </a:p>
          <a:p>
            <a:pPr marL="0" indent="0">
              <a:buNone/>
            </a:pPr>
            <a:endParaRPr lang="cs-CZ" dirty="0" smtClean="0">
              <a:sym typeface="Wingdings 3"/>
            </a:endParaRPr>
          </a:p>
          <a:p>
            <a:r>
              <a:rPr lang="cs-CZ" dirty="0">
                <a:sym typeface="Wingdings 3"/>
              </a:rPr>
              <a:t>s</a:t>
            </a:r>
            <a:r>
              <a:rPr lang="cs-CZ" dirty="0" smtClean="0">
                <a:sym typeface="Wingdings 3"/>
              </a:rPr>
              <a:t>timuluje štěpení tuků v tukové tkáni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11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900" dirty="0">
                <a:hlinkClick r:id="rId2"/>
              </a:rPr>
              <a:t>http://www.google.cz/search?hl=cs&amp;cp=4&amp;gs_id=2e&amp;xhr=t&amp;q=slinivka&amp;bav=on.2,or.r_gc.r_pw.r_qf.&amp;</a:t>
            </a:r>
            <a:r>
              <a:rPr lang="cs-CZ" sz="900" dirty="0" smtClean="0">
                <a:hlinkClick r:id="rId2"/>
              </a:rPr>
              <a:t>bpcl=36601534&amp;biw=1366&amp;bih=651&amp;wrapid=tljp1351686141634032&amp;um=1&amp;ie=UTF-8&amp;tbm=isch&amp;source=og&amp;sa=N&amp;tab=wi&amp;ei=rRmRUKPSNcXltQbu2YCAAw</a:t>
            </a:r>
            <a:endParaRPr lang="cs-CZ" sz="900" dirty="0" smtClean="0"/>
          </a:p>
          <a:p>
            <a:r>
              <a:rPr lang="cs-CZ" sz="900" dirty="0"/>
              <a:t>http://www.google.cz/</a:t>
            </a:r>
            <a:r>
              <a:rPr lang="cs-CZ" sz="900" dirty="0" err="1"/>
              <a:t>search?hl</a:t>
            </a:r>
            <a:r>
              <a:rPr lang="cs-CZ" sz="900" dirty="0"/>
              <a:t>=</a:t>
            </a:r>
            <a:r>
              <a:rPr lang="cs-CZ" sz="900" dirty="0" err="1"/>
              <a:t>cs&amp;q</a:t>
            </a:r>
            <a:r>
              <a:rPr lang="cs-CZ" sz="900" dirty="0"/>
              <a:t>=</a:t>
            </a:r>
            <a:r>
              <a:rPr lang="cs-CZ" sz="900" dirty="0" err="1"/>
              <a:t>slinivka+dieta&amp;bav</a:t>
            </a:r>
            <a:r>
              <a:rPr lang="cs-CZ" sz="900" dirty="0"/>
              <a:t>=on.2,or.r_gc.r_pw.r_qf.&amp;bpcl=36601534&amp;biw=1366&amp;bih=651&amp;wrapid=tlif135168679971610&amp;um=1&amp;ie=UTF-8&amp;tbm=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og&amp;sa</a:t>
            </a:r>
            <a:r>
              <a:rPr lang="cs-CZ" sz="900" dirty="0"/>
              <a:t>=</a:t>
            </a:r>
            <a:r>
              <a:rPr lang="cs-CZ" sz="900" dirty="0" err="1"/>
              <a:t>N&amp;tab</a:t>
            </a:r>
            <a:r>
              <a:rPr lang="cs-CZ" sz="900" dirty="0"/>
              <a:t>=</a:t>
            </a:r>
            <a:r>
              <a:rPr lang="cs-CZ" sz="900" dirty="0" err="1"/>
              <a:t>wi&amp;ei</a:t>
            </a:r>
            <a:r>
              <a:rPr lang="cs-CZ" sz="900" dirty="0"/>
              <a:t>=ORyRUM6aOM7IswaO2IHwBg#um=1&amp;hl=</a:t>
            </a:r>
            <a:r>
              <a:rPr lang="cs-CZ" sz="900" dirty="0" err="1"/>
              <a:t>cs&amp;tbm</a:t>
            </a:r>
            <a:r>
              <a:rPr lang="cs-CZ" sz="900" dirty="0"/>
              <a:t>=</a:t>
            </a:r>
            <a:r>
              <a:rPr lang="cs-CZ" sz="900" dirty="0" err="1"/>
              <a:t>isch&amp;sa</a:t>
            </a:r>
            <a:r>
              <a:rPr lang="cs-CZ" sz="900" dirty="0"/>
              <a:t>=1&amp;q=slinivka+b%C5%99i%C5%A1n%C3%AD+inzul%C3%ADn&amp;oq=slinivka+b%C5%99i%C5%A1n%C3%AD+inzul%C3%ADn&amp;gs_l=img.12...18807.43579.0.45774.19.15.0.4.4.0.132.1441.10j5.15.0...0.0...1c.1.10hx0uoLoMw&amp;bav=on.2,or.r_gc.r_pw.r_qf.&amp;fp=a582403eabacdc31&amp;bpcl=36601534&amp;biw=1366&amp;bih=651http://www.google.cz/</a:t>
            </a:r>
            <a:r>
              <a:rPr lang="cs-CZ" sz="900" dirty="0" err="1"/>
              <a:t>search?hl</a:t>
            </a:r>
            <a:r>
              <a:rPr lang="cs-CZ" sz="900" dirty="0"/>
              <a:t>=</a:t>
            </a:r>
            <a:r>
              <a:rPr lang="cs-CZ" sz="900" dirty="0" err="1"/>
              <a:t>cs&amp;q</a:t>
            </a:r>
            <a:r>
              <a:rPr lang="cs-CZ" sz="900" dirty="0"/>
              <a:t>=</a:t>
            </a:r>
            <a:r>
              <a:rPr lang="cs-CZ" sz="900" dirty="0" err="1"/>
              <a:t>slinivka+dieta&amp;bav</a:t>
            </a:r>
            <a:r>
              <a:rPr lang="cs-CZ" sz="900" dirty="0"/>
              <a:t>=on.2,or.r_gc.r_pw.r_qf.&amp;bpcl=36601534&amp;biw=1366&amp;bih=651&amp;wrapid=tlif135168679971610&amp;um=1&amp;ie=UTF-8&amp;tbm=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og&amp;sa</a:t>
            </a:r>
            <a:r>
              <a:rPr lang="cs-CZ" sz="900" dirty="0"/>
              <a:t>=</a:t>
            </a:r>
            <a:r>
              <a:rPr lang="cs-CZ" sz="900" dirty="0" err="1"/>
              <a:t>N&amp;tab</a:t>
            </a:r>
            <a:r>
              <a:rPr lang="cs-CZ" sz="900" dirty="0"/>
              <a:t>=</a:t>
            </a:r>
            <a:r>
              <a:rPr lang="cs-CZ" sz="900" dirty="0" err="1"/>
              <a:t>wi&amp;ei</a:t>
            </a:r>
            <a:r>
              <a:rPr lang="cs-CZ" sz="900" dirty="0"/>
              <a:t>=ORyRUM6aOM7IswaO2IHwBg#um=1&amp;hl=</a:t>
            </a:r>
            <a:r>
              <a:rPr lang="cs-CZ" sz="900" dirty="0" err="1"/>
              <a:t>cs&amp;tbm</a:t>
            </a:r>
            <a:r>
              <a:rPr lang="cs-CZ" sz="900" dirty="0"/>
              <a:t>=</a:t>
            </a:r>
            <a:r>
              <a:rPr lang="cs-CZ" sz="900" dirty="0" err="1"/>
              <a:t>isch&amp;sa</a:t>
            </a:r>
            <a:r>
              <a:rPr lang="cs-CZ" sz="900" dirty="0"/>
              <a:t>=1&amp;q=slinivka+b%C5%99i%C5%A1n%C3%AD+inzul%C3%ADn&amp;oq=slinivka+b%C5%99i%C5%A1n%C3%AD+inzul%C3%ADn&amp;gs_l=img.12...18807.43579.0.45774.19.15.0.4.4.0.132.1441.10j5.15.0...0.0...1c.1.10hx0uoLoMw&amp;bav=on.2,or.r_gc.r_pw.r_qf.&amp;</a:t>
            </a:r>
            <a:r>
              <a:rPr lang="cs-CZ" sz="900" dirty="0" smtClean="0"/>
              <a:t>fp=a582403eabacdc31&amp;bpcl=36601534&amp;biw=1366&amp;bih=651</a:t>
            </a:r>
          </a:p>
          <a:p>
            <a:r>
              <a:rPr lang="cs-CZ" sz="900" dirty="0"/>
              <a:t>http://www.google.cz/</a:t>
            </a:r>
            <a:r>
              <a:rPr lang="cs-CZ" sz="900" dirty="0" err="1"/>
              <a:t>search?hl</a:t>
            </a:r>
            <a:r>
              <a:rPr lang="cs-CZ" sz="900" dirty="0"/>
              <a:t>=</a:t>
            </a:r>
            <a:r>
              <a:rPr lang="cs-CZ" sz="900" dirty="0" err="1"/>
              <a:t>cs&amp;q</a:t>
            </a:r>
            <a:r>
              <a:rPr lang="cs-CZ" sz="900" dirty="0"/>
              <a:t>=</a:t>
            </a:r>
            <a:r>
              <a:rPr lang="cs-CZ" sz="900" dirty="0" err="1"/>
              <a:t>slinivka+dieta&amp;bav</a:t>
            </a:r>
            <a:r>
              <a:rPr lang="cs-CZ" sz="900" dirty="0"/>
              <a:t>=on.2,or.r_gc.r_pw.r_qf.&amp;bpcl=36601534&amp;biw=1366&amp;bih=651&amp;wrapid=tlif135168679971610&amp;um=1&amp;ie=UTF-8&amp;tbm=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og&amp;sa</a:t>
            </a:r>
            <a:r>
              <a:rPr lang="cs-CZ" sz="900" dirty="0"/>
              <a:t>=</a:t>
            </a:r>
            <a:r>
              <a:rPr lang="cs-CZ" sz="900" dirty="0" err="1"/>
              <a:t>N&amp;tab</a:t>
            </a:r>
            <a:r>
              <a:rPr lang="cs-CZ" sz="900" dirty="0"/>
              <a:t>=</a:t>
            </a:r>
            <a:r>
              <a:rPr lang="cs-CZ" sz="900" dirty="0" err="1"/>
              <a:t>wi&amp;ei</a:t>
            </a:r>
            <a:r>
              <a:rPr lang="cs-CZ" sz="900" dirty="0"/>
              <a:t>=ORyRUM6aOM7IswaO2IHwBg#um=1&amp;hl=</a:t>
            </a:r>
            <a:r>
              <a:rPr lang="cs-CZ" sz="900" dirty="0" err="1"/>
              <a:t>cs&amp;tbm</a:t>
            </a:r>
            <a:r>
              <a:rPr lang="cs-CZ" sz="900" dirty="0"/>
              <a:t>=</a:t>
            </a:r>
            <a:r>
              <a:rPr lang="cs-CZ" sz="900" dirty="0" err="1"/>
              <a:t>isch&amp;sa</a:t>
            </a:r>
            <a:r>
              <a:rPr lang="cs-CZ" sz="900" dirty="0"/>
              <a:t>=1&amp;q=cukrovka+p%C5%99%C3%ADznaky&amp;oq=</a:t>
            </a:r>
            <a:r>
              <a:rPr lang="cs-CZ" sz="900" dirty="0" err="1"/>
              <a:t>cukrovka&amp;gs_l</a:t>
            </a:r>
            <a:r>
              <a:rPr lang="cs-CZ" sz="900" dirty="0"/>
              <a:t>=img.1.2.0l3j0i24l7.278753.286193.2.289360.30.30.0.0.0.0.166.3110.22j8.30.0...0.0...1c.1.7fG9wyMx9g8&amp;bav=on.2,or.r_gc.r_pw.r_qf.&amp;</a:t>
            </a:r>
            <a:r>
              <a:rPr lang="cs-CZ" sz="900" dirty="0" smtClean="0"/>
              <a:t>fp=a582403eabacdc31&amp;bpcl=36601534&amp;biw=1366&amp;bih=651</a:t>
            </a:r>
          </a:p>
          <a:p>
            <a:r>
              <a:rPr lang="cs-CZ" sz="900" dirty="0"/>
              <a:t>http://www.google.cz/search?hl=cs&amp;pq=slinivka+b%C5%99i%C5%A1n%C3%AD&amp;cp=13&amp;gs_id=24&amp;xhr=t&amp;q=langerhansovy+ostr%C5%AFvky&amp;bav=on.2,or.r_gc.r_pw.r_qf.&amp;</a:t>
            </a:r>
            <a:r>
              <a:rPr lang="cs-CZ" sz="900" dirty="0" smtClean="0"/>
              <a:t>bpcl=36601534&amp;biw=1366&amp;bih=651&amp;wrapid=tljp1351687857955444&amp;um=1&amp;ie=UTF-8&amp;tbm=isch&amp;source=og&amp;sa=N&amp;tab=wi&amp;ei=XiCRUPzmHcnTsgarwoDIDQ</a:t>
            </a:r>
          </a:p>
          <a:p>
            <a:r>
              <a:rPr lang="cs-CZ" sz="900" dirty="0"/>
              <a:t>http://www.google.cz/search?hl=cs&amp;pq=slinivka+b%C5%99i%C5%A1n%C3%AD&amp;cp=13&amp;gs_id=24&amp;xhr=t&amp;q=langerhansovy+ostr%C5%AFvky&amp;bav=on.2,or.r_gc.r_pw.r_qf.&amp;</a:t>
            </a:r>
            <a:r>
              <a:rPr lang="cs-CZ" sz="900" dirty="0" smtClean="0"/>
              <a:t>bpcl=36601534&amp;biw=1366&amp;bih=651&amp;wrapid=tljp1351687857955444&amp;um=1&amp;ie=UTF-8&amp;tbm=isch&amp;source=og&amp;sa=N&amp;tab=wi&amp;ei=XiCRUPzmHcnTsgarwoDIDQ</a:t>
            </a:r>
          </a:p>
          <a:p>
            <a:r>
              <a:rPr lang="cs-CZ" sz="900" dirty="0">
                <a:hlinkClick r:id="rId3"/>
              </a:rPr>
              <a:t>http://www.google.cz/search?hl=cs&amp;cp=9&amp;gs_id=y&amp;xhr=t&amp;q=slinivka+b%C5%99i%C5%A1n%C3%AD&amp;bav=on.2,or.r_gc.r_pw.r_qf.&amp;</a:t>
            </a:r>
            <a:r>
              <a:rPr lang="cs-CZ" sz="900" dirty="0" smtClean="0">
                <a:hlinkClick r:id="rId3"/>
              </a:rPr>
              <a:t>bpcl=36601534&amp;biw=1366&amp;bih=651&amp;wrapid=tlif135168820041610&amp;um=1&amp;ie=UTF-8&amp;tbm=isch&amp;source=og&amp;sa=N&amp;tab=wi&amp;ei=qiGRULGYFYTHsgbN_ICoAw</a:t>
            </a:r>
            <a:endParaRPr lang="cs-CZ" sz="900" dirty="0" smtClean="0"/>
          </a:p>
          <a:p>
            <a:r>
              <a:rPr lang="cs-CZ" sz="900" dirty="0">
                <a:hlinkClick r:id="rId4"/>
              </a:rPr>
              <a:t>http://www.google.cz/search?hl=cs&amp;q=diabetes+mellitus+1.+typu&amp;bav=on.2,or.r_gc.r_pw.r_qf.&amp;</a:t>
            </a:r>
            <a:r>
              <a:rPr lang="cs-CZ" sz="900" dirty="0" smtClean="0">
                <a:hlinkClick r:id="rId4"/>
              </a:rPr>
              <a:t>bpcl=36601534&amp;biw=1366&amp;bih=651&amp;wrapid=tlif135168831600010&amp;um=1&amp;ie=UTF-8&amp;tbm=isch&amp;source=og&amp;sa=N&amp;tab=wi&amp;ei=LiKRUM7BIo_BswaO54G4CQ</a:t>
            </a:r>
            <a:endParaRPr lang="cs-CZ" sz="900" dirty="0" smtClean="0"/>
          </a:p>
          <a:p>
            <a:r>
              <a:rPr lang="cs-CZ" sz="900" dirty="0"/>
              <a:t>http://www.google.cz/search?hl=cs&amp;pq=diabetes+mellitus+1.+typu&amp;cp=19&amp;gs_id=6&amp;xhr=t&amp;q=diabetes+mellitus+2.+typu&amp;bav=on.2,or.r_gc.r_pw.r_qf.&amp;</a:t>
            </a:r>
            <a:r>
              <a:rPr lang="cs-CZ" sz="900" dirty="0" smtClean="0"/>
              <a:t>bpcl=36601534&amp;biw=1366&amp;bih=651&amp;wrapid=tljp135168839694622&amp;um=1&amp;ie=UTF-8&amp;tbm=isch&amp;source=og&amp;sa=N&amp;tab=wi&amp;ei=cSKRUNOSD8XcsgbBsIH4BQ</a:t>
            </a:r>
          </a:p>
          <a:p>
            <a:r>
              <a:rPr lang="cs-CZ" sz="900" dirty="0"/>
              <a:t>http://www.google.cz/search?hl=cs&amp;pq=diabetes+mellitus+1.+typu&amp;cp=19&amp;gs_id=6&amp;xhr=t&amp;q=diabetes+mellitus+2.+typu&amp;bav=on.2,or.r_gc.r_pw.r_qf.&amp;bpcl=36601534&amp;biw=1366&amp;bih=651&amp;wrapid=tljp135168839694622&amp;um=1&amp;ie=UTF-8&amp;tbm=isch&amp;source=og&amp;sa=N&amp;tab=wi&amp;ei=cSKRUNOSD8XcsgbBsIH4BQ</a:t>
            </a:r>
            <a:endParaRPr lang="cs-CZ" sz="900" dirty="0" smtClean="0"/>
          </a:p>
          <a:p>
            <a:endParaRPr lang="cs-CZ" sz="900" dirty="0" smtClean="0"/>
          </a:p>
          <a:p>
            <a:endParaRPr lang="cs-CZ" sz="9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326544"/>
            <a:ext cx="15459075" cy="1957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650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219</TotalTime>
  <Words>228</Words>
  <Application>Microsoft Office PowerPoint</Application>
  <PresentationFormat>Předvádění na obrazovce (4:3)</PresentationFormat>
  <Paragraphs>60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Slinivka břišní</vt:lpstr>
      <vt:lpstr>Slinivka břišní</vt:lpstr>
      <vt:lpstr>Slinivka břišní</vt:lpstr>
      <vt:lpstr>Inzulín</vt:lpstr>
      <vt:lpstr>Hypofunkce</vt:lpstr>
      <vt:lpstr>Diabetes I. typu</vt:lpstr>
      <vt:lpstr>Diabetes II. typu</vt:lpstr>
      <vt:lpstr>GlukaGON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Kamila Černá</dc:creator>
  <cp:lastModifiedBy>Kamila Černá</cp:lastModifiedBy>
  <cp:revision>27</cp:revision>
  <dcterms:created xsi:type="dcterms:W3CDTF">2012-10-09T15:11:06Z</dcterms:created>
  <dcterms:modified xsi:type="dcterms:W3CDTF">2012-10-31T13:08:47Z</dcterms:modified>
</cp:coreProperties>
</file>