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7" r:id="rId3"/>
    <p:sldId id="259" r:id="rId4"/>
    <p:sldId id="261" r:id="rId5"/>
    <p:sldId id="262" r:id="rId6"/>
    <p:sldId id="260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FA6A3-3142-42D7-A835-F0ABC4196B6B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12EBE-1F10-4F64-8E23-B43CA000D7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9418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FA6A3-3142-42D7-A835-F0ABC4196B6B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12EBE-1F10-4F64-8E23-B43CA000D7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8882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FA6A3-3142-42D7-A835-F0ABC4196B6B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12EBE-1F10-4F64-8E23-B43CA000D7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5959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FA6A3-3142-42D7-A835-F0ABC4196B6B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12EBE-1F10-4F64-8E23-B43CA000D7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13115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FA6A3-3142-42D7-A835-F0ABC4196B6B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12EBE-1F10-4F64-8E23-B43CA000D7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9084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FA6A3-3142-42D7-A835-F0ABC4196B6B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12EBE-1F10-4F64-8E23-B43CA000D7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2580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FA6A3-3142-42D7-A835-F0ABC4196B6B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12EBE-1F10-4F64-8E23-B43CA000D7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0575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FA6A3-3142-42D7-A835-F0ABC4196B6B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12EBE-1F10-4F64-8E23-B43CA000D7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647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FA6A3-3142-42D7-A835-F0ABC4196B6B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12EBE-1F10-4F64-8E23-B43CA000D7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88247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FA6A3-3142-42D7-A835-F0ABC4196B6B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12EBE-1F10-4F64-8E23-B43CA000D7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102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FA6A3-3142-42D7-A835-F0ABC4196B6B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12EBE-1F10-4F64-8E23-B43CA000D7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5022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BFA6A3-3142-42D7-A835-F0ABC4196B6B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112EBE-1F10-4F64-8E23-B43CA000D7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0561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08720"/>
            <a:ext cx="6408712" cy="1296144"/>
          </a:xfrm>
          <a:prstGeom prst="rect">
            <a:avLst/>
          </a:prstGeom>
          <a:noFill/>
          <a:ln>
            <a:noFill/>
          </a:ln>
          <a:effectLst/>
          <a:extLst/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1737812"/>
              </p:ext>
            </p:extLst>
          </p:nvPr>
        </p:nvGraphicFramePr>
        <p:xfrm>
          <a:off x="1331640" y="2636912"/>
          <a:ext cx="6540388" cy="33746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40388"/>
              </a:tblGrid>
              <a:tr h="49205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r>
                        <a:rPr lang="cs-CZ" baseline="0" dirty="0" smtClean="0"/>
                        <a:t>  </a:t>
                      </a:r>
                      <a:r>
                        <a:rPr kumimoji="0" lang="cs-CZ" sz="1800" kern="1200" dirty="0" smtClean="0">
                          <a:effectLst/>
                        </a:rPr>
                        <a:t>ZŠ J. E. Purkyně a ZUŠ Libochovice</a:t>
                      </a:r>
                      <a:endParaRPr lang="cs-CZ" dirty="0"/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AUTOR: Mgr. Naděžda Štýbrová</a:t>
                      </a:r>
                      <a:endParaRPr lang="cs-CZ" dirty="0"/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NÁZEV: VY_32_INOVACE_12_MATEMATIKA</a:t>
                      </a:r>
                      <a:r>
                        <a:rPr kumimoji="0" lang="cs-CZ" sz="1800" kern="1200" baseline="0" dirty="0" smtClean="0">
                          <a:effectLst/>
                        </a:rPr>
                        <a:t> – Vyzkoušej svůj důvtip 3</a:t>
                      </a:r>
                      <a:endParaRPr kumimoji="0"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TÉMA:</a:t>
                      </a:r>
                      <a:r>
                        <a:rPr kumimoji="0" lang="cs-CZ" sz="1800" kern="1200" baseline="0" dirty="0" smtClean="0">
                          <a:effectLst/>
                        </a:rPr>
                        <a:t> Procvičování  matematických  operací</a:t>
                      </a:r>
                      <a:endParaRPr kumimoji="0"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ČÍSLO  PROJEKTU:  CZ.1.07/1.4.00/21.2803</a:t>
                      </a:r>
                      <a:endParaRPr kumimoji="0"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ANOTACE: </a:t>
                      </a:r>
                      <a:r>
                        <a:rPr kumimoji="0" lang="cs-CZ" sz="1800" kern="1200" baseline="0" dirty="0" smtClean="0">
                          <a:effectLst/>
                        </a:rPr>
                        <a:t> určeno pro žáky 5.tříd. Žáci pracují samostatně, na každou úlohu mají jednu minutu, zapisují  svoje řešení do sešitu a následně kontrolují správnost.</a:t>
                      </a:r>
                      <a:endParaRPr kumimoji="0"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0508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6381328"/>
            <a:ext cx="3024336" cy="353661"/>
          </a:xfrm>
          <a:prstGeom prst="rect">
            <a:avLst/>
          </a:prstGeom>
          <a:noFill/>
          <a:ln>
            <a:noFill/>
          </a:ln>
          <a:effectLst/>
          <a:extLst/>
        </p:spPr>
      </p:pic>
      <p:sp>
        <p:nvSpPr>
          <p:cNvPr id="6" name="TextovéPole 5"/>
          <p:cNvSpPr txBox="1"/>
          <p:nvPr/>
        </p:nvSpPr>
        <p:spPr>
          <a:xfrm>
            <a:off x="179512" y="1052736"/>
            <a:ext cx="885698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600" b="1" dirty="0" smtClean="0">
                <a:solidFill>
                  <a:srgbClr val="FF0000"/>
                </a:solidFill>
              </a:rPr>
              <a:t>ČTI PEČLIVĚ A PŘEMÝŠLEJ !</a:t>
            </a:r>
          </a:p>
          <a:p>
            <a:pPr algn="ctr"/>
            <a:endParaRPr lang="cs-CZ" sz="4400" dirty="0"/>
          </a:p>
          <a:p>
            <a:pPr algn="ctr"/>
            <a:endParaRPr lang="cs-CZ" sz="4400" dirty="0" smtClean="0"/>
          </a:p>
          <a:p>
            <a:pPr algn="ctr"/>
            <a:r>
              <a:rPr lang="cs-CZ" sz="4400" dirty="0" smtClean="0">
                <a:solidFill>
                  <a:srgbClr val="0070C0"/>
                </a:solidFill>
              </a:rPr>
              <a:t>Na vyřešení  úkolu máš jednu minutu .</a:t>
            </a:r>
            <a:endParaRPr lang="cs-CZ" sz="4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06488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" y="1967816"/>
            <a:ext cx="9144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solidFill>
                  <a:srgbClr val="FF0000"/>
                </a:solidFill>
              </a:rPr>
              <a:t>1. </a:t>
            </a:r>
            <a:r>
              <a:rPr lang="cs-CZ" sz="4800" dirty="0" smtClean="0"/>
              <a:t>V hrnci se vaří 3 vajíčka. Jedno se uvaří natvrdo za 15 minut. Za jak dlouho se uvaří natvrdo všechna vejce ?</a:t>
            </a:r>
            <a:endParaRPr lang="cs-CZ" sz="4800" dirty="0"/>
          </a:p>
        </p:txBody>
      </p:sp>
      <p:pic>
        <p:nvPicPr>
          <p:cNvPr id="3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6381328"/>
            <a:ext cx="3024336" cy="353661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14932999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1" y="1767652"/>
            <a:ext cx="885698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solidFill>
                  <a:srgbClr val="FF0000"/>
                </a:solidFill>
              </a:rPr>
              <a:t>2. </a:t>
            </a:r>
            <a:r>
              <a:rPr lang="cs-CZ" sz="4800" dirty="0" smtClean="0"/>
              <a:t>Jsou tři bratři, každý má jednu sestru. Kolik je to sourozenců ?</a:t>
            </a:r>
            <a:endParaRPr lang="cs-CZ" sz="4800" dirty="0"/>
          </a:p>
        </p:txBody>
      </p:sp>
      <p:pic>
        <p:nvPicPr>
          <p:cNvPr id="3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6381328"/>
            <a:ext cx="3024336" cy="353661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3144564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957482"/>
            <a:ext cx="892918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solidFill>
                  <a:srgbClr val="FF0000"/>
                </a:solidFill>
              </a:rPr>
              <a:t>3. </a:t>
            </a:r>
            <a:r>
              <a:rPr lang="cs-CZ" sz="4800" dirty="0" smtClean="0"/>
              <a:t>Šly ovce, jedna šla mezi dvěma, jedna za dvěma a jedna přede dvěma. Kolik šlo ovcí ?</a:t>
            </a:r>
            <a:endParaRPr lang="cs-CZ" sz="4800" dirty="0"/>
          </a:p>
        </p:txBody>
      </p:sp>
      <p:pic>
        <p:nvPicPr>
          <p:cNvPr id="3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6381328"/>
            <a:ext cx="3024336" cy="353661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26317871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3" y="1733630"/>
            <a:ext cx="878497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>
                <a:solidFill>
                  <a:srgbClr val="FF0000"/>
                </a:solidFill>
              </a:rPr>
              <a:t>4</a:t>
            </a:r>
            <a:r>
              <a:rPr lang="cs-CZ" sz="4800" b="1" dirty="0" smtClean="0">
                <a:solidFill>
                  <a:srgbClr val="FF0000"/>
                </a:solidFill>
              </a:rPr>
              <a:t>. </a:t>
            </a:r>
            <a:r>
              <a:rPr lang="cs-CZ" sz="4800" dirty="0" smtClean="0"/>
              <a:t>Na šňůře visí 8 stejných mokrých ponožek. Jedna ponožka uschne za půl hodiny. Za jak dlouho uschne všech 8 ponožek ?</a:t>
            </a:r>
            <a:endParaRPr lang="cs-CZ" sz="4800" dirty="0"/>
          </a:p>
        </p:txBody>
      </p:sp>
      <p:pic>
        <p:nvPicPr>
          <p:cNvPr id="3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6381328"/>
            <a:ext cx="3024336" cy="353661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16377103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0432" y="2101498"/>
            <a:ext cx="910356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solidFill>
                  <a:srgbClr val="FF0000"/>
                </a:solidFill>
              </a:rPr>
              <a:t>5. </a:t>
            </a:r>
            <a:r>
              <a:rPr lang="cs-CZ" sz="4800" dirty="0" smtClean="0"/>
              <a:t>Tatínkovi trvá cesta do práce hodinu a čtvrt. Cesta zpět při stejné rychlosti mu trvá 75 minut. Jak je to možné ?</a:t>
            </a:r>
            <a:endParaRPr lang="cs-CZ" sz="4800" dirty="0"/>
          </a:p>
        </p:txBody>
      </p:sp>
      <p:pic>
        <p:nvPicPr>
          <p:cNvPr id="3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6381328"/>
            <a:ext cx="3024336" cy="353661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1459068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6778" y="1998132"/>
            <a:ext cx="8964488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600" b="1" dirty="0" smtClean="0">
                <a:solidFill>
                  <a:srgbClr val="FF0000"/>
                </a:solidFill>
              </a:rPr>
              <a:t>6. </a:t>
            </a:r>
            <a:r>
              <a:rPr lang="cs-CZ" sz="4600" dirty="0" smtClean="0"/>
              <a:t>Na míse jsou 4 pomeranče. Jak je má maminka rozdělit mezi 4 děti, aby všechny děti dostaly stejně a 1 pomeranč zůstal na míse ?</a:t>
            </a:r>
            <a:endParaRPr lang="cs-CZ" sz="4600" dirty="0"/>
          </a:p>
        </p:txBody>
      </p:sp>
      <p:pic>
        <p:nvPicPr>
          <p:cNvPr id="3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6381328"/>
            <a:ext cx="3024336" cy="353661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15159374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548680"/>
            <a:ext cx="8928992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Správné řešení :</a:t>
            </a:r>
            <a:endParaRPr lang="cs-CZ" sz="4400" dirty="0"/>
          </a:p>
          <a:p>
            <a:pPr marL="342900" indent="-342900">
              <a:buAutoNum type="arabicPeriod"/>
            </a:pPr>
            <a:r>
              <a:rPr lang="cs-CZ" sz="4400" dirty="0" smtClean="0"/>
              <a:t>Všechna vejce se uvaří za 15 minut.</a:t>
            </a:r>
          </a:p>
          <a:p>
            <a:pPr marL="342900" indent="-342900">
              <a:buAutoNum type="arabicPeriod"/>
            </a:pPr>
            <a:r>
              <a:rPr lang="cs-CZ" sz="4400" dirty="0" smtClean="0"/>
              <a:t>Jsou to 4 sourozenci.</a:t>
            </a:r>
          </a:p>
          <a:p>
            <a:pPr marL="342900" indent="-342900">
              <a:buAutoNum type="arabicPeriod"/>
            </a:pPr>
            <a:r>
              <a:rPr lang="cs-CZ" sz="4400" dirty="0" smtClean="0"/>
              <a:t>Šly 3 ovce.</a:t>
            </a:r>
          </a:p>
          <a:p>
            <a:pPr marL="342900" indent="-342900">
              <a:buAutoNum type="arabicPeriod"/>
            </a:pPr>
            <a:r>
              <a:rPr lang="cs-CZ" sz="4400" dirty="0" smtClean="0"/>
              <a:t>Všechny ponožky</a:t>
            </a:r>
            <a:r>
              <a:rPr lang="cs-CZ" sz="4400" dirty="0"/>
              <a:t> </a:t>
            </a:r>
            <a:r>
              <a:rPr lang="cs-CZ" sz="4400" dirty="0" smtClean="0"/>
              <a:t>uschnou za půl hodiny.</a:t>
            </a:r>
          </a:p>
          <a:p>
            <a:pPr marL="342900" indent="-342900">
              <a:buAutoNum type="arabicPeriod"/>
            </a:pPr>
            <a:r>
              <a:rPr lang="cs-CZ" sz="4400" dirty="0" smtClean="0"/>
              <a:t>Je to stejně dlouhá doba. </a:t>
            </a:r>
          </a:p>
          <a:p>
            <a:pPr marL="342900" indent="-342900">
              <a:buAutoNum type="arabicPeriod"/>
            </a:pPr>
            <a:r>
              <a:rPr lang="cs-CZ" sz="4400" dirty="0" smtClean="0"/>
              <a:t>Jedno dítě dostane pomeranč na míse.</a:t>
            </a:r>
          </a:p>
        </p:txBody>
      </p:sp>
      <p:pic>
        <p:nvPicPr>
          <p:cNvPr id="3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6381328"/>
            <a:ext cx="3024336" cy="353661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11955745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95536" y="3140968"/>
            <a:ext cx="39851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Autor : Mgr. Naděžda </a:t>
            </a:r>
            <a:r>
              <a:rPr lang="cs-CZ" sz="2400" dirty="0" err="1" smtClean="0"/>
              <a:t>Štýbrová</a:t>
            </a:r>
            <a:endParaRPr lang="cs-CZ" sz="2400" dirty="0"/>
          </a:p>
        </p:txBody>
      </p:sp>
      <p:pic>
        <p:nvPicPr>
          <p:cNvPr id="6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5085184"/>
            <a:ext cx="6408712" cy="1296144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2869279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265</Words>
  <Application>Microsoft Office PowerPoint</Application>
  <PresentationFormat>Předvádění na obrazovce (4:3)</PresentationFormat>
  <Paragraphs>24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Škola</dc:creator>
  <cp:lastModifiedBy>Škola</cp:lastModifiedBy>
  <cp:revision>4</cp:revision>
  <dcterms:created xsi:type="dcterms:W3CDTF">2012-04-16T15:33:11Z</dcterms:created>
  <dcterms:modified xsi:type="dcterms:W3CDTF">2012-08-28T14:33:49Z</dcterms:modified>
</cp:coreProperties>
</file>