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56" r:id="rId2"/>
    <p:sldId id="262" r:id="rId3"/>
    <p:sldId id="263" r:id="rId4"/>
    <p:sldId id="257" r:id="rId5"/>
    <p:sldId id="268" r:id="rId6"/>
    <p:sldId id="258" r:id="rId7"/>
    <p:sldId id="270" r:id="rId8"/>
    <p:sldId id="260" r:id="rId9"/>
    <p:sldId id="259" r:id="rId10"/>
    <p:sldId id="264" r:id="rId11"/>
    <p:sldId id="271" r:id="rId12"/>
    <p:sldId id="272" r:id="rId13"/>
    <p:sldId id="274" r:id="rId14"/>
    <p:sldId id="275" r:id="rId15"/>
    <p:sldId id="265" r:id="rId16"/>
    <p:sldId id="266" r:id="rId17"/>
    <p:sldId id="267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9AC6A6-EE34-438B-B1CB-B68396DA1B70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243298F-82DC-4F9C-99D7-7900476F049D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43298F-82DC-4F9C-99D7-7900476F049D}" type="slidenum">
              <a:rPr lang="cs-CZ" smtClean="0"/>
              <a:pPr/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2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43298F-82DC-4F9C-99D7-7900476F049D}" type="slidenum">
              <a:rPr lang="cs-CZ" smtClean="0"/>
              <a:pPr/>
              <a:t>7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3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43298F-82DC-4F9C-99D7-7900476F049D}" type="slidenum">
              <a:rPr lang="cs-CZ" smtClean="0"/>
              <a:pPr/>
              <a:t>11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5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43298F-82DC-4F9C-99D7-7900476F049D}" type="slidenum">
              <a:rPr lang="cs-CZ" smtClean="0"/>
              <a:pPr/>
              <a:t>13</a:t>
            </a:fld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Obrázek číslo 6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243298F-82DC-4F9C-99D7-7900476F049D}" type="slidenum">
              <a:rPr lang="cs-CZ" smtClean="0"/>
              <a:pPr/>
              <a:t>14</a:t>
            </a:fld>
            <a:endParaRPr lang="cs-CZ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14586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630646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870098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4662294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868487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727999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188156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516794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242277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102993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405060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B050"/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CE0A9A8-6A30-40F5-A0A1-E0D31B919AB1}" type="datetimeFigureOut">
              <a:rPr lang="cs-CZ" smtClean="0"/>
              <a:pPr/>
              <a:t>31.10.2012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37F4CE7-88A8-4FE6-B88C-DFD4AF12483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2091099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programy/zemepis/rocni_obdobi/index.htm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zsdobrichovice.cz/programy/zemepis/rocni_obdobi/index.htm" TargetMode="Externa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programy/zemepis/rocni_obdobi/index.htm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7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dobrichovice.cz/programy/zemepis/rocni_obdobi/index.htm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u="sng" dirty="0" smtClean="0"/>
              <a:t>Proč se střídají roční období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xmlns="" val="33908047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000100" y="857232"/>
          <a:ext cx="7339960" cy="5632096"/>
        </p:xfrm>
        <a:graphic>
          <a:graphicData uri="http://schemas.openxmlformats.org/drawingml/2006/table">
            <a:tbl>
              <a:tblPr/>
              <a:tblGrid>
                <a:gridCol w="1516766"/>
                <a:gridCol w="5823194"/>
              </a:tblGrid>
              <a:tr h="149254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4076700" algn="l"/>
                        </a:tabLs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 anchor="ctr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489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ZPRACOVAL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Alena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Jakubcová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2644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ŠKOLA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ZŠ Bor, Školní 440, 348 </a:t>
                      </a: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02, příspěvková organizace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9732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TÉMA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Člověk a jeho svět – Proč se střídají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roční období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9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NÁZEV </a:t>
                      </a: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MATERIÁLU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VY_32_INOVACE_7B_Př5_05_Proč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se střídají roční období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7674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ČÍSLO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PROJEKTU</a:t>
                      </a:r>
                      <a:endParaRPr lang="cs-CZ" sz="1100" b="1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CZ.1.07/1.4.00/21.3534</a:t>
                      </a: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2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Přírodověda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2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ROČNÍK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9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 smtClean="0">
                          <a:latin typeface="Calibri"/>
                          <a:ea typeface="Calibri"/>
                          <a:cs typeface="Times New Roman"/>
                        </a:rPr>
                        <a:t>KLÍČOVÁ</a:t>
                      </a:r>
                      <a:r>
                        <a:rPr lang="cs-CZ" sz="1100" b="1" baseline="0" dirty="0" smtClean="0">
                          <a:latin typeface="Calibri"/>
                          <a:ea typeface="Calibri"/>
                          <a:cs typeface="Times New Roman"/>
                        </a:rPr>
                        <a:t> SLOVA</a:t>
                      </a:r>
                      <a:endParaRPr lang="cs-CZ" sz="1100" b="1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u="none" dirty="0" smtClean="0">
                          <a:latin typeface="Calibri"/>
                          <a:ea typeface="Calibri"/>
                          <a:cs typeface="Times New Roman"/>
                        </a:rPr>
                        <a:t>Země, </a:t>
                      </a:r>
                      <a:r>
                        <a:rPr lang="cs-CZ" sz="1000" u="none" baseline="0" dirty="0" smtClean="0">
                          <a:latin typeface="Calibri"/>
                          <a:ea typeface="Calibri"/>
                          <a:cs typeface="Times New Roman"/>
                        </a:rPr>
                        <a:t> Slunce, roční období, rovnodennost, slunovrat.</a:t>
                      </a:r>
                      <a:endParaRPr lang="cs-CZ" sz="1000" u="none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13221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DATUM</a:t>
                      </a:r>
                      <a:endParaRPr lang="cs-CZ" sz="7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31.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10. 2012</a:t>
                      </a: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279324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6023" marR="46023" marT="0" marB="0">
                    <a:lnL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571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57356" y="1000108"/>
            <a:ext cx="5972175" cy="113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" name="TB_Image" descr="http://web.zsbor.cz/userFiles/img/logo-skola-250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3" y="5429250"/>
            <a:ext cx="1238250" cy="866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Anotace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Tato prezentace je určena pro žáky 5. ročníků základní školy, pro vzdělávací obor Člověk a jeho svět – přírodověda.</a:t>
            </a:r>
          </a:p>
          <a:p>
            <a:r>
              <a:rPr lang="cs-CZ" dirty="0" smtClean="0"/>
              <a:t>Žáci se seznámí s jedním z pohybů Země          a to s otočením Země </a:t>
            </a:r>
            <a:r>
              <a:rPr lang="cs-CZ" smtClean="0"/>
              <a:t>kolem </a:t>
            </a:r>
            <a:r>
              <a:rPr lang="cs-CZ" smtClean="0"/>
              <a:t>Slunce.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Roční doby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Roční doby </a:t>
            </a:r>
            <a:r>
              <a:rPr lang="cs-CZ" dirty="0" smtClean="0"/>
              <a:t>se střídají proto, že </a:t>
            </a:r>
            <a:r>
              <a:rPr lang="cs-CZ" b="1" u="sng" dirty="0" smtClean="0"/>
              <a:t>Země obíhá kolem Slunce</a:t>
            </a:r>
            <a:r>
              <a:rPr lang="cs-CZ" dirty="0" smtClean="0"/>
              <a:t>, její osa je nakloněná k rovině, ve které Země obíhá, a míří stále stejným směrem.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062661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Střídání ročních období</a:t>
            </a:r>
            <a:endParaRPr lang="cs-CZ" b="1" u="sng" dirty="0"/>
          </a:p>
        </p:txBody>
      </p:sp>
      <p:pic>
        <p:nvPicPr>
          <p:cNvPr id="1026" name="Picture 2" descr="Střídání dne a noci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14414" y="1857364"/>
            <a:ext cx="6500858" cy="442915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Roční období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b="1" u="sng" dirty="0" smtClean="0"/>
              <a:t>21. června </a:t>
            </a:r>
            <a:r>
              <a:rPr lang="cs-CZ" sz="2800" dirty="0" smtClean="0"/>
              <a:t>je severní polokoule nejvíce přikloněná ke Slunci, začíná u nás léto.</a:t>
            </a:r>
          </a:p>
          <a:p>
            <a:r>
              <a:rPr lang="cs-CZ" sz="2800" b="1" u="sng" dirty="0" smtClean="0"/>
              <a:t>21. prosince </a:t>
            </a:r>
            <a:r>
              <a:rPr lang="cs-CZ" sz="2800" dirty="0" smtClean="0"/>
              <a:t>je severní polokoule nejvíce nakloněná od slunce, začíná u nás zima.</a:t>
            </a:r>
          </a:p>
          <a:p>
            <a:r>
              <a:rPr lang="cs-CZ" sz="2800" b="1" u="sng" dirty="0" smtClean="0"/>
              <a:t>21. března </a:t>
            </a:r>
            <a:r>
              <a:rPr lang="cs-CZ" sz="2800" dirty="0" smtClean="0"/>
              <a:t>u nás začíná jaro.</a:t>
            </a:r>
          </a:p>
          <a:p>
            <a:r>
              <a:rPr lang="cs-CZ" sz="2800" b="1" u="sng" dirty="0" smtClean="0"/>
              <a:t>23. září </a:t>
            </a:r>
            <a:r>
              <a:rPr lang="cs-CZ" sz="2800" dirty="0" smtClean="0"/>
              <a:t>u nás začíná podzim.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8" name="Picture 4" descr="Puzzle Blachon: Čtyři roční období - triangular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500166" y="1500174"/>
            <a:ext cx="6286544" cy="5076810"/>
          </a:xfrm>
          <a:prstGeom prst="rect">
            <a:avLst/>
          </a:prstGeom>
          <a:noFill/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Roční období</a:t>
            </a:r>
            <a:endParaRPr lang="cs-CZ" b="1" u="sng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66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Jaro a podzim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u="sng" dirty="0" smtClean="0"/>
              <a:t>Na jaře a na podzim Slunce ohřívá obě polokoule země stejně.</a:t>
            </a:r>
          </a:p>
          <a:p>
            <a:r>
              <a:rPr lang="cs-CZ" dirty="0" smtClean="0"/>
              <a:t>Když na severní polokouli začíná jaro, na jižní polokouli začíná podzim a naopak.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Léto a zima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létě </a:t>
            </a:r>
            <a:r>
              <a:rPr lang="cs-CZ" b="1" u="sng" dirty="0" smtClean="0"/>
              <a:t>ohřívá</a:t>
            </a:r>
            <a:r>
              <a:rPr lang="cs-CZ" dirty="0" smtClean="0"/>
              <a:t> slunce krajinu </a:t>
            </a:r>
            <a:r>
              <a:rPr lang="cs-CZ" b="1" u="sng" dirty="0" smtClean="0"/>
              <a:t>více</a:t>
            </a:r>
            <a:r>
              <a:rPr lang="cs-CZ" dirty="0" smtClean="0"/>
              <a:t> než v zimě, protože sluneční paprsky dopadají v létě na krajinu méně šikmo (více shora) než v zimě.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Rovnodennost a slunovrat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b="1" u="sng" dirty="0" smtClean="0">
                <a:solidFill>
                  <a:srgbClr val="FF0000"/>
                </a:solidFill>
              </a:rPr>
              <a:t>21. března </a:t>
            </a:r>
            <a:r>
              <a:rPr lang="cs-CZ" sz="2000" dirty="0" smtClean="0"/>
              <a:t>– jarní rovnodennost –začíná jaro – 12 hod. den, 12 hod noc.</a:t>
            </a:r>
          </a:p>
          <a:p>
            <a:r>
              <a:rPr lang="cs-CZ" sz="2000" b="1" u="sng" dirty="0" smtClean="0">
                <a:solidFill>
                  <a:srgbClr val="FF0000"/>
                </a:solidFill>
              </a:rPr>
              <a:t>23. září </a:t>
            </a:r>
            <a:r>
              <a:rPr lang="cs-CZ" sz="2000" dirty="0" smtClean="0"/>
              <a:t>– podzimní rovnodennost – začíná podzim – 12 hod. den, 12 hod. noc</a:t>
            </a:r>
          </a:p>
          <a:p>
            <a:r>
              <a:rPr lang="cs-CZ" sz="2000" b="1" u="sng" dirty="0" smtClean="0">
                <a:solidFill>
                  <a:srgbClr val="FF0000"/>
                </a:solidFill>
              </a:rPr>
              <a:t>21. června </a:t>
            </a:r>
            <a:r>
              <a:rPr lang="cs-CZ" sz="2000" dirty="0" smtClean="0"/>
              <a:t>– letní slunovrat – začíná léto – 16 hod. den, 8 hod. noc.</a:t>
            </a:r>
          </a:p>
          <a:p>
            <a:r>
              <a:rPr lang="cs-CZ" sz="2000" b="1" u="sng" dirty="0" smtClean="0">
                <a:solidFill>
                  <a:srgbClr val="FF0000"/>
                </a:solidFill>
              </a:rPr>
              <a:t>21. prosince </a:t>
            </a:r>
            <a:r>
              <a:rPr lang="cs-CZ" sz="2000" dirty="0" smtClean="0"/>
              <a:t>– zimní slunovrat – začíná zima – 8 hod. den, 16 hod. noc.</a:t>
            </a:r>
          </a:p>
          <a:p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Letní slunovrat</a:t>
            </a:r>
            <a:endParaRPr lang="cs-CZ" b="1" u="sng" dirty="0"/>
          </a:p>
        </p:txBody>
      </p:sp>
      <p:pic>
        <p:nvPicPr>
          <p:cNvPr id="27650" name="Picture 2" descr="http://www.zsdobrichovice.cz/programy/zemepis/rocni_obdobi/soubory/letni%20slunovrat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14480" y="1857364"/>
            <a:ext cx="5715040" cy="40957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Zimní slunovrat</a:t>
            </a:r>
            <a:endParaRPr lang="cs-CZ" b="1" u="sng" dirty="0"/>
          </a:p>
        </p:txBody>
      </p:sp>
      <p:pic>
        <p:nvPicPr>
          <p:cNvPr id="28674" name="Picture 2" descr="http://www.zsdobrichovice.cz/programy/zemepis/rocni_obdobi/soubory/zimni%20slunovrat.jpg">
            <a:hlinkClick r:id="rId2"/>
          </p:cNvPr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857356" y="1857364"/>
            <a:ext cx="5286412" cy="421484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Podzimní rovnodennost</a:t>
            </a:r>
            <a:endParaRPr lang="cs-CZ" b="1" u="sng" dirty="0"/>
          </a:p>
        </p:txBody>
      </p:sp>
      <p:pic>
        <p:nvPicPr>
          <p:cNvPr id="33794" name="Picture 2" descr="http://www.zsdobrichovice.cz/programy/zemepis/rocni_obdobi/soubory/podzimni%20rovno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57356" y="1785926"/>
            <a:ext cx="5429288" cy="4143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37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Jarní rovnodennost</a:t>
            </a:r>
            <a:endParaRPr lang="cs-CZ" b="1" u="sng" dirty="0"/>
          </a:p>
        </p:txBody>
      </p:sp>
      <p:pic>
        <p:nvPicPr>
          <p:cNvPr id="35842" name="Picture 2" descr="http://www.zsdobrichovice.cz/programy/zemepis/rocni_obdobi/soubory/jarni%20rovno.jpg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071670" y="2071678"/>
            <a:ext cx="5214974" cy="40957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13" dur="2000"/>
                                        <p:tgtEl>
                                          <p:spTgt spid="358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Opakovací otázky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1. čím je způsobeno střídání ročních období?</a:t>
            </a:r>
          </a:p>
          <a:p>
            <a:r>
              <a:rPr lang="cs-CZ" dirty="0" smtClean="0"/>
              <a:t>2. Doplňte:</a:t>
            </a:r>
          </a:p>
          <a:p>
            <a:pPr>
              <a:buNone/>
            </a:pPr>
            <a:r>
              <a:rPr lang="cs-CZ" dirty="0" smtClean="0"/>
              <a:t>21.června –</a:t>
            </a:r>
          </a:p>
          <a:p>
            <a:pPr>
              <a:buNone/>
            </a:pPr>
            <a:r>
              <a:rPr lang="cs-CZ" dirty="0" smtClean="0"/>
              <a:t>21. března – </a:t>
            </a:r>
          </a:p>
          <a:p>
            <a:pPr>
              <a:buNone/>
            </a:pPr>
            <a:r>
              <a:rPr lang="cs-CZ" dirty="0" smtClean="0"/>
              <a:t>21. prosince – </a:t>
            </a:r>
          </a:p>
          <a:p>
            <a:pPr>
              <a:buNone/>
            </a:pPr>
            <a:r>
              <a:rPr lang="cs-CZ" dirty="0" smtClean="0"/>
              <a:t>23. září – </a:t>
            </a:r>
          </a:p>
          <a:p>
            <a:pPr>
              <a:buNone/>
            </a:pPr>
            <a:r>
              <a:rPr lang="cs-CZ" dirty="0" smtClean="0"/>
              <a:t>3. V létě ohřívá Slunce krajinu ______ než v zimě.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3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HOLOVSKÁ, Helena. </a:t>
            </a:r>
            <a:r>
              <a:rPr lang="cs-CZ" i="1" dirty="0" smtClean="0"/>
              <a:t>Země ve vesmíru</a:t>
            </a:r>
            <a:r>
              <a:rPr lang="cs-CZ" dirty="0" smtClean="0"/>
              <a:t>. Praha: ALTER, 2010, ISBN 978-80-7245-165-4.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 k obrázkům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Obr.č. 1 NEUVEDEN, Neuveden. </a:t>
            </a:r>
            <a:r>
              <a:rPr lang="cs-CZ" sz="2000" i="1" dirty="0" smtClean="0"/>
              <a:t>zuzcinazeme.blog.cz</a:t>
            </a:r>
            <a:r>
              <a:rPr lang="cs-CZ" sz="2000" dirty="0" smtClean="0"/>
              <a:t> [online]. [cit. 31.10.2012]. Dostupný na WWW: &lt;http://zuzcinazeme.blog.cz/&gt;.</a:t>
            </a:r>
          </a:p>
          <a:p>
            <a:r>
              <a:rPr lang="cs-CZ" sz="2000" dirty="0" smtClean="0"/>
              <a:t>Obr.č.2 NEUVEDEN, Neuveden. </a:t>
            </a:r>
            <a:r>
              <a:rPr lang="cs-CZ" sz="2000" i="1" dirty="0" smtClean="0"/>
              <a:t>puzzleshop.czv</a:t>
            </a:r>
            <a:r>
              <a:rPr lang="cs-CZ" sz="2000" dirty="0" smtClean="0"/>
              <a:t> [online]. [cit. 31.10.2012]. Dostupný na WWW: &lt;http://www.puzzleshop.cz/d-2795-puzzle-2000-blachon-ctyri-rocni-obdobi-triangular-heye.html&gt;.  </a:t>
            </a:r>
          </a:p>
          <a:p>
            <a:r>
              <a:rPr lang="cs-CZ" sz="2000" dirty="0" smtClean="0"/>
              <a:t>Obr.č. 3 NEUVEDEN, Neuveden. </a:t>
            </a:r>
            <a:r>
              <a:rPr lang="cs-CZ" sz="2000" i="1" dirty="0" smtClean="0"/>
              <a:t>zsdobrichovice.cz</a:t>
            </a:r>
            <a:r>
              <a:rPr lang="cs-CZ" sz="2000" dirty="0" smtClean="0"/>
              <a:t> [online]. [cit. 31.10.2012]. Dostupný na WWW: &lt;http://www.zsdobrichovice.cz/programy/zemepis/rocni_obdobi/soubory/letni%20slunovrat.htmv&gt;. </a:t>
            </a:r>
          </a:p>
          <a:p>
            <a:r>
              <a:rPr lang="cs-CZ" sz="2000" dirty="0" smtClean="0"/>
              <a:t>Obr.č.4 NEUVEDEN, Neuveden. </a:t>
            </a:r>
            <a:r>
              <a:rPr lang="cs-CZ" sz="2000" i="1" dirty="0" smtClean="0"/>
              <a:t>zsdobrichovice.cz</a:t>
            </a:r>
            <a:r>
              <a:rPr lang="cs-CZ" sz="2000" dirty="0" smtClean="0"/>
              <a:t> [online]. [cit. 31.10.2012]. Dostupný na WWW: &lt;http://www.zsdobrichovice.cz/programy/zemepis/rocni_obdobi/soubory/zimni%20slunovrat.htm&gt;.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Zdroje k obrázkům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Obr.č. 5 NEUVEDEN, Neuveden. </a:t>
            </a:r>
            <a:r>
              <a:rPr lang="cs-CZ" sz="2000" i="1" dirty="0" smtClean="0"/>
              <a:t>zsdobrichovice.cz</a:t>
            </a:r>
            <a:r>
              <a:rPr lang="cs-CZ" sz="2000" dirty="0" smtClean="0"/>
              <a:t> [online]. [cit. 31.10.2012]. Dostupný na WWW: &lt;http://www.zsdobrichovice.cz/programy/zemepis/rocni_obdobi/soubory/podzimni%20rovno.htm&gt;. </a:t>
            </a:r>
          </a:p>
          <a:p>
            <a:r>
              <a:rPr lang="cs-CZ" sz="2000" dirty="0" smtClean="0"/>
              <a:t>Obr.č. 6 NEUVEDEN, Neuveden. </a:t>
            </a:r>
            <a:r>
              <a:rPr lang="cs-CZ" sz="2000" i="1" dirty="0" smtClean="0"/>
              <a:t>zsdobrichovice.cz</a:t>
            </a:r>
            <a:r>
              <a:rPr lang="cs-CZ" sz="2000" dirty="0" smtClean="0"/>
              <a:t> [online]. [cit. 31.10.2012]. Dostupný na WWW: &lt;http://www.zsdobrichovice.cz/programy/zemepis/rocni_obdobi/soubory/jarni%20rovno.htm&gt;. 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53</TotalTime>
  <Words>574</Words>
  <PresentationFormat>Předvádění na obrazovce (4:3)</PresentationFormat>
  <Paragraphs>82</Paragraphs>
  <Slides>18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systému Office</vt:lpstr>
      <vt:lpstr>Proč se střídají roční období</vt:lpstr>
      <vt:lpstr>Snímek 2</vt:lpstr>
      <vt:lpstr>Anotace</vt:lpstr>
      <vt:lpstr>Roční doby</vt:lpstr>
      <vt:lpstr>Střídání ročních období</vt:lpstr>
      <vt:lpstr>Roční období</vt:lpstr>
      <vt:lpstr>Roční období</vt:lpstr>
      <vt:lpstr>Jaro a podzim</vt:lpstr>
      <vt:lpstr>Léto a zima</vt:lpstr>
      <vt:lpstr>Rovnodennost a slunovrat</vt:lpstr>
      <vt:lpstr>Letní slunovrat</vt:lpstr>
      <vt:lpstr>Zimní slunovrat</vt:lpstr>
      <vt:lpstr>Podzimní rovnodennost</vt:lpstr>
      <vt:lpstr>Jarní rovnodennost</vt:lpstr>
      <vt:lpstr>Opakovací otázky</vt:lpstr>
      <vt:lpstr>Zdroje</vt:lpstr>
      <vt:lpstr>Zdroje k obrázkům</vt:lpstr>
      <vt:lpstr>Zdroje k obrázkům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Proč se střídají roční období</dc:title>
  <cp:lastModifiedBy>Alena</cp:lastModifiedBy>
  <cp:revision>9</cp:revision>
  <dcterms:modified xsi:type="dcterms:W3CDTF">2012-10-31T21:28:52Z</dcterms:modified>
</cp:coreProperties>
</file>