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68" r:id="rId2"/>
    <p:sldId id="256" r:id="rId3"/>
    <p:sldId id="258" r:id="rId4"/>
    <p:sldId id="257" r:id="rId5"/>
    <p:sldId id="259" r:id="rId6"/>
    <p:sldId id="266" r:id="rId7"/>
    <p:sldId id="260" r:id="rId8"/>
    <p:sldId id="263" r:id="rId9"/>
    <p:sldId id="262" r:id="rId10"/>
    <p:sldId id="261" r:id="rId11"/>
    <p:sldId id="274" r:id="rId12"/>
    <p:sldId id="275" r:id="rId13"/>
    <p:sldId id="265" r:id="rId14"/>
    <p:sldId id="269" r:id="rId15"/>
    <p:sldId id="270" r:id="rId16"/>
    <p:sldId id="271" r:id="rId17"/>
    <p:sldId id="276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FFFF"/>
    <a:srgbClr val="FF6600"/>
    <a:srgbClr val="0099CC"/>
    <a:srgbClr val="FF0066"/>
    <a:srgbClr val="FFFF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94" d="100"/>
          <a:sy n="94" d="100"/>
        </p:scale>
        <p:origin x="-3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EA578B-F74D-458F-B0B8-CF9D7AC7A16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844EE-9B0F-44A3-BDAB-FCABC42C61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660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844EE-9B0F-44A3-BDAB-FCABC42C613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D2BBB59-15BF-4A10-B139-34531145D9D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39E38BE-CA20-4086-8C7A-CD4BA8242C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336196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: 30.10.2012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VY_32_INOVACE_01_PŘÍRODOPIS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Obratlovci- Savci   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Žiraf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700808"/>
            <a:ext cx="3456384" cy="4617729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11" name="Obláček 10"/>
          <p:cNvSpPr/>
          <p:nvPr/>
        </p:nvSpPr>
        <p:spPr>
          <a:xfrm>
            <a:off x="2627784" y="548680"/>
            <a:ext cx="3744416" cy="1656184"/>
          </a:xfrm>
          <a:prstGeom prst="cloudCallou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535831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rgbClr val="0099CC"/>
                </a:solidFill>
              </a:rPr>
              <a:t>Savci</a:t>
            </a:r>
            <a:endParaRPr lang="cs-CZ" sz="8000" dirty="0">
              <a:solidFill>
                <a:srgbClr val="0099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212976"/>
            <a:ext cx="8370306" cy="3456384"/>
          </a:xfrm>
        </p:spPr>
        <p:txBody>
          <a:bodyPr>
            <a:normAutofit/>
          </a:bodyPr>
          <a:lstStyle/>
          <a:p>
            <a:pPr algn="l"/>
            <a:endParaRPr lang="cs-CZ" sz="1800" dirty="0" smtClean="0"/>
          </a:p>
          <a:p>
            <a:pPr algn="l"/>
            <a:endParaRPr lang="cs-CZ" sz="1800" dirty="0" smtClean="0"/>
          </a:p>
          <a:p>
            <a:pPr algn="l"/>
            <a:endParaRPr lang="cs-CZ" sz="1800" dirty="0" smtClean="0"/>
          </a:p>
          <a:p>
            <a:pPr algn="l"/>
            <a:r>
              <a:rPr lang="cs-CZ" sz="1800" dirty="0" smtClean="0"/>
              <a:t>                   </a:t>
            </a:r>
            <a:r>
              <a:rPr lang="cs-CZ" sz="1800" dirty="0" smtClean="0">
                <a:latin typeface="Brush Script MT" pitchFamily="66" charset="0"/>
              </a:rPr>
              <a:t>1                                                                                             2</a:t>
            </a:r>
          </a:p>
          <a:p>
            <a:pPr algn="l"/>
            <a:endParaRPr lang="cs-CZ" sz="1800" dirty="0" smtClean="0">
              <a:latin typeface="Brush Script MT" pitchFamily="66" charset="0"/>
            </a:endParaRPr>
          </a:p>
          <a:p>
            <a:pPr algn="l"/>
            <a:endParaRPr lang="cs-CZ" sz="1800" dirty="0" smtClean="0">
              <a:latin typeface="Brush Script MT" pitchFamily="66" charset="0"/>
            </a:endParaRPr>
          </a:p>
          <a:p>
            <a:pPr algn="l"/>
            <a:endParaRPr lang="cs-CZ" sz="1800" dirty="0" smtClean="0">
              <a:latin typeface="Brush Script MT" pitchFamily="66" charset="0"/>
            </a:endParaRPr>
          </a:p>
          <a:p>
            <a:pPr algn="l"/>
            <a:endParaRPr lang="cs-CZ" sz="1800" dirty="0" smtClean="0">
              <a:latin typeface="Brush Script MT" pitchFamily="66" charset="0"/>
            </a:endParaRPr>
          </a:p>
          <a:p>
            <a:pPr algn="l"/>
            <a:endParaRPr lang="cs-CZ" sz="1800" dirty="0" smtClean="0">
              <a:latin typeface="Brush Script MT" pitchFamily="66" charset="0"/>
            </a:endParaRPr>
          </a:p>
          <a:p>
            <a:pPr algn="l"/>
            <a:endParaRPr lang="cs-CZ" sz="1800" dirty="0" smtClean="0">
              <a:latin typeface="Brush Script MT" pitchFamily="66" charset="0"/>
            </a:endParaRPr>
          </a:p>
          <a:p>
            <a:pPr algn="l"/>
            <a:r>
              <a:rPr lang="cs-CZ" sz="1800" dirty="0" smtClean="0">
                <a:latin typeface="Brush Script MT" pitchFamily="66" charset="0"/>
              </a:rPr>
              <a:t>                   3                                        4                                           5</a:t>
            </a:r>
            <a:endParaRPr lang="cs-CZ" sz="1800" dirty="0" smtClean="0"/>
          </a:p>
        </p:txBody>
      </p:sp>
      <p:pic>
        <p:nvPicPr>
          <p:cNvPr id="23560" name="Picture 8" descr="Velryba čern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653136"/>
            <a:ext cx="2376264" cy="13354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62" name="Picture 10" descr="Big-eared-townsend-flederma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797152"/>
            <a:ext cx="1905000" cy="11620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564" name="Picture 12" descr="Ježura australská (Tachyglossus aculeatus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2204864"/>
            <a:ext cx="2381250" cy="17907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3568" name="Picture 16" descr="http://upload.wikimedia.org/wikipedia/commons/thumb/5/50/Golden-headed-Lion-Tamarins.jpg/310px-Golden-headed-Lion-Tamarin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420888"/>
            <a:ext cx="1574899" cy="1656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99CC"/>
                </a:solidFill>
              </a:rPr>
              <a:t>Vývoj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99CC"/>
                </a:solidFill>
              </a:rPr>
              <a:t>savců</a:t>
            </a:r>
            <a:endParaRPr lang="cs-CZ" dirty="0">
              <a:solidFill>
                <a:srgbClr val="0099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/>
              <a:t>    vyvinuli se pravděpodobně z plazů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>
                <a:solidFill>
                  <a:srgbClr val="FF0066"/>
                </a:solidFill>
              </a:rPr>
              <a:t>                                          </a:t>
            </a:r>
            <a:r>
              <a:rPr lang="cs-CZ" sz="2400" b="1" u="sng" dirty="0" smtClean="0">
                <a:solidFill>
                  <a:srgbClr val="FF0066"/>
                </a:solidFill>
              </a:rPr>
              <a:t>Druhohory</a:t>
            </a:r>
          </a:p>
          <a:p>
            <a:pPr algn="ctr"/>
            <a:r>
              <a:rPr lang="cs-CZ" sz="2400" b="1" dirty="0" smtClean="0"/>
              <a:t>před 200 miliony let -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66"/>
                </a:solidFill>
              </a:rPr>
              <a:t>první savci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2400" b="1" u="sng" dirty="0" smtClean="0">
                <a:solidFill>
                  <a:srgbClr val="FFFF00"/>
                </a:solidFill>
              </a:rPr>
              <a:t>Třetihory</a:t>
            </a:r>
          </a:p>
          <a:p>
            <a:pPr algn="ctr"/>
            <a:r>
              <a:rPr lang="cs-CZ" sz="2400" b="1" dirty="0" smtClean="0"/>
              <a:t>Před 65 miliony let - </a:t>
            </a:r>
            <a:r>
              <a:rPr lang="cs-CZ" sz="2400" b="1" dirty="0" smtClean="0">
                <a:solidFill>
                  <a:srgbClr val="FFFF00"/>
                </a:solidFill>
              </a:rPr>
              <a:t>největší rozvoj savců</a:t>
            </a:r>
          </a:p>
          <a:p>
            <a:pPr algn="ctr"/>
            <a:endParaRPr lang="cs-CZ" sz="2400" b="1" dirty="0" smtClean="0">
              <a:solidFill>
                <a:srgbClr val="00FF00"/>
              </a:solidFill>
            </a:endParaRPr>
          </a:p>
          <a:p>
            <a:pPr algn="ctr">
              <a:buNone/>
            </a:pPr>
            <a:r>
              <a:rPr lang="cs-CZ" sz="2400" b="1" u="sng" dirty="0" smtClean="0">
                <a:solidFill>
                  <a:srgbClr val="92D050"/>
                </a:solidFill>
              </a:rPr>
              <a:t>Čtvrtohory</a:t>
            </a:r>
          </a:p>
          <a:p>
            <a:pPr algn="ctr"/>
            <a:r>
              <a:rPr lang="cs-CZ" sz="2400" b="1" dirty="0" smtClean="0"/>
              <a:t>Před 2 miliony let      po současnost</a:t>
            </a:r>
          </a:p>
          <a:p>
            <a:pPr algn="ctr"/>
            <a:r>
              <a:rPr lang="cs-CZ" sz="2400" b="1" dirty="0" smtClean="0"/>
              <a:t>Střídání dob ledových a meziledových</a:t>
            </a:r>
          </a:p>
          <a:p>
            <a:pPr algn="ctr"/>
            <a:r>
              <a:rPr lang="cs-CZ" sz="2400" b="1" dirty="0" smtClean="0"/>
              <a:t>- po poslední ledové době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vyhynutí velkých savců (mamut, jeskynní medvěd…)</a:t>
            </a:r>
          </a:p>
          <a:p>
            <a:pPr algn="ctr">
              <a:buNone/>
            </a:pPr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932040" y="4797152"/>
            <a:ext cx="216024" cy="72008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r>
              <a:rPr lang="cs-CZ" dirty="0" smtClean="0">
                <a:solidFill>
                  <a:srgbClr val="0099CC"/>
                </a:solidFill>
              </a:rPr>
              <a:t>Společné znaky</a:t>
            </a:r>
            <a:endParaRPr lang="cs-CZ" dirty="0">
              <a:solidFill>
                <a:srgbClr val="0099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rodí živá mláďata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mláďata po narození sají mateřské mléko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jsou teplokrevní – (mají stálou tělesnou teplotu)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mají sedm krčních obratlů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dýchají plícemi</a:t>
            </a:r>
            <a:endParaRPr lang="cs-CZ" sz="2400" b="1" dirty="0"/>
          </a:p>
        </p:txBody>
      </p:sp>
      <p:sp>
        <p:nvSpPr>
          <p:cNvPr id="26626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0099CC"/>
                </a:solidFill>
              </a:rPr>
              <a:t>Výskyt</a:t>
            </a:r>
            <a:endParaRPr lang="cs-CZ" dirty="0">
              <a:solidFill>
                <a:srgbClr val="0099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ve všech zeměpisných pásmech</a:t>
            </a:r>
          </a:p>
          <a:p>
            <a:pPr>
              <a:buNone/>
            </a:pPr>
            <a:r>
              <a:rPr lang="cs-CZ" sz="2400" b="1" dirty="0" smtClean="0"/>
              <a:t>ve všech prostředích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pevnina (ptakopysk podivný,…)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voda (velryba keporkak,…)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vzduch (netopýr ušatý,…)</a:t>
            </a:r>
          </a:p>
          <a:p>
            <a:endParaRPr lang="cs-CZ" sz="2400" b="1" dirty="0" smtClean="0"/>
          </a:p>
          <a:p>
            <a:endParaRPr lang="cs-CZ" sz="2400" dirty="0" smtClean="0"/>
          </a:p>
          <a:p>
            <a:r>
              <a:rPr lang="cs-CZ" sz="2400" i="1" dirty="0" smtClean="0"/>
              <a:t>Úkol 1: Zopakuj si názvy zeměpisných pásem</a:t>
            </a:r>
          </a:p>
          <a:p>
            <a:r>
              <a:rPr lang="cs-CZ" sz="2400" i="1" dirty="0" smtClean="0"/>
              <a:t>Úkol 2:Vyhledej obrázky výše uvedených živočichů</a:t>
            </a:r>
          </a:p>
          <a:p>
            <a:endParaRPr lang="cs-CZ" sz="2400" i="1" dirty="0" smtClean="0"/>
          </a:p>
          <a:p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99CC"/>
                </a:solidFill>
              </a:rPr>
              <a:t>  Přizpůsobení se prostředí</a:t>
            </a:r>
            <a:endParaRPr lang="cs-CZ" dirty="0">
              <a:solidFill>
                <a:srgbClr val="0099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51115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 smtClean="0"/>
              <a:t>Životnímu prostředí, ve kterém žijí, se savci přizpůsobili</a:t>
            </a:r>
          </a:p>
          <a:p>
            <a:pPr>
              <a:buNone/>
            </a:pPr>
            <a:r>
              <a:rPr lang="cs-CZ" sz="2400" b="1" dirty="0" smtClean="0"/>
              <a:t>    stavbou těla – tvarem</a:t>
            </a:r>
          </a:p>
          <a:p>
            <a:pPr>
              <a:buNone/>
            </a:pPr>
            <a:r>
              <a:rPr lang="cs-CZ" sz="2400" b="1" dirty="0" smtClean="0"/>
              <a:t>                             - pokryvem – srstí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         - zbarvením</a:t>
            </a:r>
          </a:p>
          <a:p>
            <a:pPr>
              <a:buNone/>
            </a:pPr>
            <a:r>
              <a:rPr lang="cs-CZ" sz="2400" b="1" dirty="0" smtClean="0"/>
              <a:t>                            -  pohybovým aparátem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</a:t>
            </a:r>
            <a:r>
              <a:rPr lang="cs-CZ" sz="2400" i="1" dirty="0" smtClean="0"/>
              <a:t>Úkol 3. : Porovnej stavbu těla delfína, tygra a netopýra.</a:t>
            </a:r>
          </a:p>
          <a:p>
            <a:pPr>
              <a:buNone/>
            </a:pPr>
            <a:r>
              <a:rPr lang="cs-CZ" sz="2400" i="1" dirty="0" smtClean="0"/>
              <a:t>                 Jak je jejich tělo přizpůsobeno prostředí, ve kterém žijí?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0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</a:t>
            </a:r>
            <a:r>
              <a:rPr lang="cs-CZ" sz="1800" dirty="0" smtClean="0">
                <a:latin typeface="Brush Script MT" pitchFamily="66" charset="0"/>
              </a:rPr>
              <a:t>  6                                          7                                            8</a:t>
            </a:r>
            <a:endParaRPr lang="cs-CZ" sz="2400" dirty="0" smtClean="0"/>
          </a:p>
        </p:txBody>
      </p:sp>
      <p:pic>
        <p:nvPicPr>
          <p:cNvPr id="7" name="Picture 10" descr="Big-eared-townsend-flederma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653136"/>
            <a:ext cx="1905000" cy="11620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3" y="4437112"/>
            <a:ext cx="2345042" cy="15121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Picture 4" descr="http://t1.gstatic.com/images?q=tbn:ANd9GcQ9l5sYGvyHVBesXYCpc5fsaoHACCpJ3X-zq7WhdLhZs90xBtGLB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437112"/>
            <a:ext cx="2018821" cy="15121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99CC"/>
                </a:solidFill>
              </a:rPr>
              <a:t>Dělení savců</a:t>
            </a:r>
            <a:endParaRPr lang="cs-CZ" dirty="0">
              <a:solidFill>
                <a:srgbClr val="0099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                             </a:t>
            </a:r>
            <a:r>
              <a:rPr lang="cs-CZ" sz="2400" b="1" dirty="0" smtClean="0"/>
              <a:t>Savci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6600"/>
                </a:solidFill>
              </a:rPr>
              <a:t>Vejcorodí                            Živorodí</a:t>
            </a:r>
          </a:p>
          <a:p>
            <a:r>
              <a:rPr lang="cs-CZ" sz="2400" b="1" dirty="0" smtClean="0"/>
              <a:t>(kladou vejce)              (rodí živá mláďata)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</a:t>
            </a:r>
            <a:r>
              <a:rPr lang="cs-CZ" sz="2400" b="1" u="sng" dirty="0" smtClean="0">
                <a:solidFill>
                  <a:srgbClr val="00FFFF"/>
                </a:solidFill>
              </a:rPr>
              <a:t>Vačnatci</a:t>
            </a:r>
            <a:r>
              <a:rPr lang="cs-CZ" sz="2400" b="1" dirty="0" smtClean="0">
                <a:solidFill>
                  <a:srgbClr val="00FFFF"/>
                </a:solidFill>
              </a:rPr>
              <a:t>                        </a:t>
            </a:r>
            <a:r>
              <a:rPr lang="cs-CZ" sz="2400" b="1" u="sng" dirty="0" err="1" smtClean="0">
                <a:solidFill>
                  <a:srgbClr val="00FFFF"/>
                </a:solidFill>
              </a:rPr>
              <a:t>Placentálové</a:t>
            </a:r>
            <a:endParaRPr lang="cs-CZ" sz="2400" b="1" u="sng" dirty="0" smtClean="0">
              <a:solidFill>
                <a:srgbClr val="00FFFF"/>
              </a:solidFill>
            </a:endParaRPr>
          </a:p>
          <a:p>
            <a:r>
              <a:rPr lang="cs-CZ" sz="2400" b="1" dirty="0" smtClean="0"/>
              <a:t>                        vývoj plodu               celý vývoj plodu</a:t>
            </a:r>
          </a:p>
          <a:p>
            <a:r>
              <a:rPr lang="cs-CZ" sz="2400" b="1" dirty="0" smtClean="0"/>
              <a:t>                     začíná v děloze             probíhá v děloze</a:t>
            </a:r>
          </a:p>
          <a:p>
            <a:r>
              <a:rPr lang="cs-CZ" sz="2400" b="1" dirty="0" smtClean="0"/>
              <a:t>                a pokračuje ve vaku                samice,</a:t>
            </a:r>
          </a:p>
          <a:p>
            <a:r>
              <a:rPr lang="cs-CZ" sz="2400" b="1" dirty="0" smtClean="0"/>
              <a:t>                   na břiše samice            plod je vyživován</a:t>
            </a:r>
          </a:p>
          <a:p>
            <a:r>
              <a:rPr lang="cs-CZ" sz="2400" b="1" dirty="0" smtClean="0"/>
              <a:t>                                                                    placentou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339752" y="2060848"/>
            <a:ext cx="108012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707904" y="2060848"/>
            <a:ext cx="1224136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3563888" y="3212976"/>
            <a:ext cx="1296144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5508104" y="3212976"/>
            <a:ext cx="108012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99CC"/>
                </a:solidFill>
              </a:rPr>
              <a:t>Hlavní skupiny savců</a:t>
            </a:r>
            <a:endParaRPr lang="cs-CZ" dirty="0">
              <a:solidFill>
                <a:srgbClr val="0099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51116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Vejcorodí</a:t>
            </a:r>
            <a:r>
              <a:rPr lang="cs-CZ" sz="2400" b="1" dirty="0" smtClean="0"/>
              <a:t>                            </a:t>
            </a:r>
            <a:r>
              <a:rPr lang="cs-CZ" sz="2400" b="1" dirty="0" smtClean="0">
                <a:solidFill>
                  <a:srgbClr val="FF6600"/>
                </a:solidFill>
              </a:rPr>
              <a:t>Živorodí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FFFF"/>
                </a:solidFill>
              </a:rPr>
              <a:t>                              </a:t>
            </a:r>
            <a:r>
              <a:rPr lang="cs-CZ" sz="2400" b="1" u="sng" dirty="0" smtClean="0">
                <a:solidFill>
                  <a:srgbClr val="00FFFF"/>
                </a:solidFill>
              </a:rPr>
              <a:t>Vačnatí </a:t>
            </a:r>
            <a:r>
              <a:rPr lang="cs-CZ" sz="2400" b="1" dirty="0" smtClean="0">
                <a:solidFill>
                  <a:srgbClr val="00FFFF"/>
                </a:solidFill>
              </a:rPr>
              <a:t>                    </a:t>
            </a:r>
            <a:r>
              <a:rPr lang="cs-CZ" sz="2400" b="1" u="sng" dirty="0" err="1" smtClean="0">
                <a:solidFill>
                  <a:srgbClr val="00FFFF"/>
                </a:solidFill>
              </a:rPr>
              <a:t>Placentálové</a:t>
            </a:r>
            <a:endParaRPr lang="cs-CZ" sz="2400" b="1" u="sng" dirty="0" smtClean="0">
              <a:solidFill>
                <a:srgbClr val="00FFFF"/>
              </a:solidFill>
            </a:endParaRPr>
          </a:p>
          <a:p>
            <a:r>
              <a:rPr lang="cs-CZ" sz="2400" b="1" dirty="0" smtClean="0"/>
              <a:t>Ptakořitní          Vačnatci                   Hmyzožravci</a:t>
            </a:r>
          </a:p>
          <a:p>
            <a:r>
              <a:rPr lang="cs-CZ" sz="2400" b="1" dirty="0" smtClean="0"/>
              <a:t>                                                                 Letouni</a:t>
            </a:r>
          </a:p>
          <a:p>
            <a:r>
              <a:rPr lang="cs-CZ" sz="2400" b="1" dirty="0" smtClean="0"/>
              <a:t>                                                                 Hlodavci</a:t>
            </a:r>
          </a:p>
          <a:p>
            <a:r>
              <a:rPr lang="cs-CZ" sz="2400" b="1" dirty="0" smtClean="0"/>
              <a:t>                                                                 Zajíci</a:t>
            </a:r>
          </a:p>
          <a:p>
            <a:r>
              <a:rPr lang="cs-CZ" sz="2400" b="1" dirty="0" smtClean="0"/>
              <a:t>                                                                 Chobotnatci</a:t>
            </a:r>
          </a:p>
          <a:p>
            <a:r>
              <a:rPr lang="cs-CZ" sz="2400" b="1" dirty="0" smtClean="0"/>
              <a:t>                                                                 Sudokopytníci</a:t>
            </a:r>
          </a:p>
          <a:p>
            <a:r>
              <a:rPr lang="cs-CZ" sz="2400" b="1" dirty="0" smtClean="0"/>
              <a:t>                                                                 Lichokopytníci</a:t>
            </a:r>
          </a:p>
          <a:p>
            <a:r>
              <a:rPr lang="cs-CZ" sz="2400" b="1" dirty="0" smtClean="0"/>
              <a:t>                                                                 Šelmy</a:t>
            </a:r>
          </a:p>
          <a:p>
            <a:r>
              <a:rPr lang="cs-CZ" sz="2400" b="1" dirty="0" smtClean="0"/>
              <a:t>                                                                 Kytovci</a:t>
            </a:r>
          </a:p>
          <a:p>
            <a:r>
              <a:rPr lang="cs-CZ" sz="2400" b="1" dirty="0" smtClean="0"/>
              <a:t>                                                                 Chudozubí</a:t>
            </a:r>
          </a:p>
          <a:p>
            <a:r>
              <a:rPr lang="cs-CZ" sz="2400" b="1" dirty="0" smtClean="0"/>
              <a:t>                                                                 Primáti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chemeClr val="tx1">
              <a:lumMod val="65000"/>
            </a:schemeClr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5148064" y="2060848"/>
            <a:ext cx="1296144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779912" y="2060848"/>
            <a:ext cx="1152128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Prověř si svoji paměť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Savci se pravděpodobně vyvinuli z</a:t>
            </a:r>
          </a:p>
          <a:p>
            <a:endParaRPr lang="cs-CZ" i="1" dirty="0" smtClean="0"/>
          </a:p>
          <a:p>
            <a:r>
              <a:rPr lang="cs-CZ" dirty="0" smtClean="0"/>
              <a:t>                               a) ptáků</a:t>
            </a:r>
          </a:p>
          <a:p>
            <a:r>
              <a:rPr lang="cs-CZ" dirty="0" smtClean="0"/>
              <a:t>                               b) plazů</a:t>
            </a:r>
          </a:p>
          <a:p>
            <a:r>
              <a:rPr lang="cs-CZ" dirty="0" smtClean="0"/>
              <a:t>                               c) ryb</a:t>
            </a:r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Savci se pravděpodobně vyvinuli z</a:t>
            </a:r>
          </a:p>
          <a:p>
            <a:endParaRPr lang="cs-CZ" i="1" dirty="0" smtClean="0"/>
          </a:p>
          <a:p>
            <a:r>
              <a:rPr lang="cs-CZ" dirty="0" smtClean="0"/>
              <a:t>                               a) ptáků</a:t>
            </a:r>
          </a:p>
          <a:p>
            <a:r>
              <a:rPr lang="cs-CZ" dirty="0" smtClean="0">
                <a:solidFill>
                  <a:srgbClr val="FFFF66"/>
                </a:solidFill>
              </a:rPr>
              <a:t>                               b) plazů</a:t>
            </a:r>
          </a:p>
          <a:p>
            <a:r>
              <a:rPr lang="cs-CZ" dirty="0" smtClean="0"/>
              <a:t>                               c) ryb</a:t>
            </a:r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Největší rozvoj savců nastal v období:</a:t>
            </a:r>
          </a:p>
          <a:p>
            <a:endParaRPr lang="cs-CZ" dirty="0" smtClean="0"/>
          </a:p>
          <a:p>
            <a:r>
              <a:rPr lang="cs-CZ" dirty="0" smtClean="0"/>
              <a:t>                   a) druhohor</a:t>
            </a:r>
          </a:p>
          <a:p>
            <a:r>
              <a:rPr lang="cs-CZ" dirty="0" smtClean="0"/>
              <a:t>                   b) třetihor</a:t>
            </a:r>
          </a:p>
          <a:p>
            <a:r>
              <a:rPr lang="cs-CZ" dirty="0" smtClean="0"/>
              <a:t>                   c) čtvrtohor</a:t>
            </a:r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Největší rozvoj savců nastal v období:</a:t>
            </a:r>
          </a:p>
          <a:p>
            <a:endParaRPr lang="cs-CZ" dirty="0" smtClean="0"/>
          </a:p>
          <a:p>
            <a:r>
              <a:rPr lang="cs-CZ" dirty="0" smtClean="0"/>
              <a:t>                   a) druhohor</a:t>
            </a:r>
          </a:p>
          <a:p>
            <a:r>
              <a:rPr lang="cs-CZ" dirty="0" smtClean="0">
                <a:solidFill>
                  <a:srgbClr val="FFFF66"/>
                </a:solidFill>
              </a:rPr>
              <a:t>                   b) třetihor</a:t>
            </a:r>
          </a:p>
          <a:p>
            <a:r>
              <a:rPr lang="cs-CZ" dirty="0" smtClean="0"/>
              <a:t>                   c) čtvrtohor</a:t>
            </a:r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Společné znaky savců jsou 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     a) rodí živá mláďata, jsou teplokrevní,</a:t>
            </a:r>
          </a:p>
          <a:p>
            <a:r>
              <a:rPr lang="cs-CZ" dirty="0" smtClean="0"/>
              <a:t>            většina dýchá plícemi</a:t>
            </a:r>
          </a:p>
          <a:p>
            <a:r>
              <a:rPr lang="cs-CZ" dirty="0" smtClean="0"/>
              <a:t>       b) rodí živá mláďata, jsou </a:t>
            </a:r>
          </a:p>
          <a:p>
            <a:r>
              <a:rPr lang="cs-CZ" dirty="0" smtClean="0"/>
              <a:t>            studenokrevní, většina dýchá </a:t>
            </a:r>
          </a:p>
          <a:p>
            <a:r>
              <a:rPr lang="cs-CZ" dirty="0" smtClean="0"/>
              <a:t>            plícemi</a:t>
            </a:r>
          </a:p>
          <a:p>
            <a:r>
              <a:rPr lang="cs-CZ" dirty="0" smtClean="0"/>
              <a:t>       c) rodí živá mláďata, jsou teplokrevní, </a:t>
            </a:r>
          </a:p>
          <a:p>
            <a:r>
              <a:rPr lang="cs-CZ" dirty="0" smtClean="0"/>
              <a:t>           dýchají plícemi</a:t>
            </a:r>
            <a:endParaRPr lang="cs-CZ" dirty="0"/>
          </a:p>
        </p:txBody>
      </p:sp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Společné znaky savců jsou 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     a) rodí živá mláďata, jsou teplokrevní,</a:t>
            </a:r>
          </a:p>
          <a:p>
            <a:r>
              <a:rPr lang="cs-CZ" dirty="0" smtClean="0"/>
              <a:t>            většina dýchá plícemi</a:t>
            </a:r>
          </a:p>
          <a:p>
            <a:r>
              <a:rPr lang="cs-CZ" dirty="0" smtClean="0"/>
              <a:t>       b) rodí živá mláďata, jsou </a:t>
            </a:r>
          </a:p>
          <a:p>
            <a:r>
              <a:rPr lang="cs-CZ" dirty="0" smtClean="0"/>
              <a:t>            studenokrevní, většina dýchá </a:t>
            </a:r>
          </a:p>
          <a:p>
            <a:r>
              <a:rPr lang="cs-CZ" dirty="0" smtClean="0"/>
              <a:t>            plícemi</a:t>
            </a:r>
          </a:p>
          <a:p>
            <a:r>
              <a:rPr lang="cs-CZ" dirty="0" smtClean="0">
                <a:solidFill>
                  <a:srgbClr val="FFFF66"/>
                </a:solidFill>
              </a:rPr>
              <a:t>       c) rodí živá mláďata, jsou teplokrevní, </a:t>
            </a:r>
          </a:p>
          <a:p>
            <a:r>
              <a:rPr lang="cs-CZ" dirty="0" smtClean="0">
                <a:solidFill>
                  <a:srgbClr val="FFFF66"/>
                </a:solidFill>
              </a:rPr>
              <a:t>           dýchají plícemi</a:t>
            </a:r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Živorodé savce dělíme na :</a:t>
            </a:r>
          </a:p>
          <a:p>
            <a:endParaRPr lang="cs-CZ" dirty="0" smtClean="0"/>
          </a:p>
          <a:p>
            <a:r>
              <a:rPr lang="cs-CZ" dirty="0" smtClean="0"/>
              <a:t>                 a) </a:t>
            </a:r>
            <a:r>
              <a:rPr lang="cs-CZ" dirty="0" err="1" smtClean="0"/>
              <a:t>placentály</a:t>
            </a:r>
            <a:r>
              <a:rPr lang="cs-CZ" dirty="0" smtClean="0"/>
              <a:t> a vačnaté</a:t>
            </a:r>
          </a:p>
          <a:p>
            <a:r>
              <a:rPr lang="cs-CZ" dirty="0" smtClean="0"/>
              <a:t>                 b) </a:t>
            </a:r>
            <a:r>
              <a:rPr lang="cs-CZ" dirty="0" err="1" smtClean="0"/>
              <a:t>placentály</a:t>
            </a:r>
            <a:r>
              <a:rPr lang="cs-CZ" dirty="0" smtClean="0"/>
              <a:t> a vejcorodé</a:t>
            </a:r>
          </a:p>
          <a:p>
            <a:r>
              <a:rPr lang="cs-CZ" dirty="0" smtClean="0"/>
              <a:t>                 c) vačnaté a vejcorodé</a:t>
            </a:r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Živorodé savce dělíme na :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66"/>
                </a:solidFill>
              </a:rPr>
              <a:t>                 a) </a:t>
            </a:r>
            <a:r>
              <a:rPr lang="cs-CZ" dirty="0" err="1" smtClean="0">
                <a:solidFill>
                  <a:srgbClr val="FFFF66"/>
                </a:solidFill>
              </a:rPr>
              <a:t>placentály</a:t>
            </a:r>
            <a:r>
              <a:rPr lang="cs-CZ" dirty="0" smtClean="0">
                <a:solidFill>
                  <a:srgbClr val="FFFF66"/>
                </a:solidFill>
              </a:rPr>
              <a:t> a vačnaté</a:t>
            </a:r>
          </a:p>
          <a:p>
            <a:r>
              <a:rPr lang="cs-CZ" dirty="0" smtClean="0"/>
              <a:t>                 b) </a:t>
            </a:r>
            <a:r>
              <a:rPr lang="cs-CZ" dirty="0" err="1" smtClean="0"/>
              <a:t>placentály</a:t>
            </a:r>
            <a:r>
              <a:rPr lang="cs-CZ" dirty="0" smtClean="0"/>
              <a:t> a vejcorodé</a:t>
            </a:r>
          </a:p>
          <a:p>
            <a:r>
              <a:rPr lang="cs-CZ" dirty="0" smtClean="0"/>
              <a:t>                 c) vačnaté a vejcorodé</a:t>
            </a:r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Savci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Připrav si odpovědi na otázky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1.Z kterých předchůdců se pravděpodobně vyvinuli savci?</a:t>
            </a:r>
          </a:p>
          <a:p>
            <a:r>
              <a:rPr lang="cs-CZ" sz="2400" dirty="0" smtClean="0"/>
              <a:t>2. Kdy se objevili na Zemi první savci?</a:t>
            </a:r>
          </a:p>
          <a:p>
            <a:r>
              <a:rPr lang="cs-CZ" sz="2400" dirty="0" smtClean="0"/>
              <a:t>3.Ve kterém období nastal největší rozvoj savců?</a:t>
            </a:r>
          </a:p>
          <a:p>
            <a:r>
              <a:rPr lang="cs-CZ" sz="2400" dirty="0" smtClean="0"/>
              <a:t>4.Vyjmenuj alespoň 4 společné znaky savců.</a:t>
            </a:r>
          </a:p>
          <a:p>
            <a:r>
              <a:rPr lang="cs-CZ" sz="2400" dirty="0" smtClean="0"/>
              <a:t>5.Ve kterých prostředích se savci vyskytují?</a:t>
            </a:r>
          </a:p>
          <a:p>
            <a:r>
              <a:rPr lang="cs-CZ" sz="2400" dirty="0" smtClean="0"/>
              <a:t>6.Čím se přizpůsobili prostředí, ve kterém žijí?</a:t>
            </a:r>
          </a:p>
          <a:p>
            <a:r>
              <a:rPr lang="cs-CZ" sz="2400" dirty="0" smtClean="0"/>
              <a:t>7. Jak dělíme savce?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  Zdroje a citace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 lnSpcReduction="10000"/>
          </a:bodyPr>
          <a:lstStyle/>
          <a:p>
            <a:endParaRPr lang="cs-CZ" sz="1200" dirty="0" smtClean="0"/>
          </a:p>
          <a:p>
            <a:r>
              <a:rPr lang="cs-CZ" sz="1400" b="1" dirty="0" smtClean="0"/>
              <a:t>Vlastní tvorba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Obrázky</a:t>
            </a:r>
          </a:p>
          <a:p>
            <a:r>
              <a:rPr lang="cs-CZ" sz="1400" b="1" dirty="0" smtClean="0"/>
              <a:t> 1. USPN. </a:t>
            </a:r>
            <a:r>
              <a:rPr lang="cs-CZ" sz="1400" b="1" i="1" dirty="0" err="1" smtClean="0"/>
              <a:t>Wikipedia.cz</a:t>
            </a:r>
            <a:r>
              <a:rPr lang="cs-CZ" sz="1400" b="1" dirty="0" smtClean="0"/>
              <a:t> [online]. [cit. 30.10.2012]. Dostupný na WWW:               &lt;http://cs.wikipedia.org/wiki/Soubor:Golden-headed-Lion-Tamarins.jpg&gt;. 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2. DICEMAN. </a:t>
            </a:r>
            <a:r>
              <a:rPr lang="cs-CZ" sz="1400" b="1" i="1" dirty="0" err="1" smtClean="0"/>
              <a:t>Wikipedia.cz</a:t>
            </a:r>
            <a:r>
              <a:rPr lang="cs-CZ" sz="1400" b="1" dirty="0" smtClean="0"/>
              <a:t> [online]. [cit. 30.10.2012]. Dostupný na WWW: &lt;http://cs.wikipedia.org/wiki/Soubor:Ameisenigel.jpg&gt;. 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3,8. AUTOR NEUVEDEN. </a:t>
            </a:r>
            <a:r>
              <a:rPr lang="cs-CZ" sz="1400" b="1" i="1" dirty="0" err="1" smtClean="0"/>
              <a:t>Wikipedia.cz</a:t>
            </a:r>
            <a:r>
              <a:rPr lang="cs-CZ" sz="1400" b="1" dirty="0" smtClean="0"/>
              <a:t> [online]. [cit. 30.10.2012]. Dostupný na WWW: &lt;http://cs.wikipedia.org/wiki/Soubor:Big-eared-townsend-fledermaus.jpg&gt;. 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4. DUCHACEK, Miroslav. </a:t>
            </a:r>
            <a:r>
              <a:rPr lang="cs-CZ" sz="1400" b="1" i="1" dirty="0" err="1" smtClean="0"/>
              <a:t>Wikipedia.cz</a:t>
            </a:r>
            <a:r>
              <a:rPr lang="cs-CZ" sz="1400" b="1" dirty="0" smtClean="0"/>
              <a:t> [online]. [cit. 30.10.2012]. Dostupný na WWW: &lt;http://cs.wikipedia.org/wiki/Soubor:Giraffe_standing.jpg&gt;. 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5. AUTOR NEUVEDEN. </a:t>
            </a:r>
            <a:r>
              <a:rPr lang="cs-CZ" sz="1400" b="1" i="1" dirty="0" err="1" smtClean="0"/>
              <a:t>Wikipedia.cz</a:t>
            </a:r>
            <a:r>
              <a:rPr lang="cs-CZ" sz="1400" b="1" dirty="0" smtClean="0"/>
              <a:t> [online]. [cit. 30.10.2012]. Dostupný na WWW: &lt;http://en.wikipedia.org/wiki/File:Humpback_Whale_underwater_shot.jpg&gt;. 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6. AUTOR NEUVEDEN. </a:t>
            </a:r>
            <a:r>
              <a:rPr lang="cs-CZ" sz="1400" b="1" i="1" dirty="0" err="1" smtClean="0"/>
              <a:t>Wallpapers</a:t>
            </a:r>
            <a:r>
              <a:rPr lang="cs-CZ" sz="1400" b="1" i="1" dirty="0" smtClean="0"/>
              <a:t> in </a:t>
            </a:r>
            <a:r>
              <a:rPr lang="cs-CZ" sz="1400" b="1" i="1" dirty="0" err="1" smtClean="0"/>
              <a:t>world.info</a:t>
            </a:r>
            <a:r>
              <a:rPr lang="cs-CZ" sz="1400" b="1" dirty="0" smtClean="0"/>
              <a:t> [online]. [cit. 30.10.2012]. Dostupný na WWW: &lt;http://wallpapers.in-world.info/dolphin/dolphin1.html&gt;. 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7. APPALOSSA. </a:t>
            </a:r>
            <a:r>
              <a:rPr lang="cs-CZ" sz="1400" b="1" i="1" dirty="0" err="1" smtClean="0"/>
              <a:t>Wikipedia.cz</a:t>
            </a:r>
            <a:r>
              <a:rPr lang="cs-CZ" sz="1400" b="1" dirty="0" smtClean="0"/>
              <a:t> [online]. [cit. 30.10.2012]. Dostupný na WWW: &lt;http://cs.wikipedia.org/wiki/Soubor:P.t.altaica_Tomak_Male.jpg&gt;. 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  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savců.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1353</TotalTime>
  <Words>810</Words>
  <Application>Microsoft Office PowerPoint</Application>
  <PresentationFormat>Předvádění na obrazovce (4:3)</PresentationFormat>
  <Paragraphs>194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Prezentace aplikace PowerPoint</vt:lpstr>
      <vt:lpstr>Savci</vt:lpstr>
      <vt:lpstr>Vývoj savců</vt:lpstr>
      <vt:lpstr>Společné znaky</vt:lpstr>
      <vt:lpstr>Výskyt</vt:lpstr>
      <vt:lpstr>  Přizpůsobení se prostředí</vt:lpstr>
      <vt:lpstr>Dělení savců</vt:lpstr>
      <vt:lpstr>Hlavní skupiny savců</vt:lpstr>
      <vt:lpstr>Prověř si svoji paměť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Připrav si odpovědi na otázky</vt:lpstr>
      <vt:lpstr>  Zdroje a citace</vt:lpstr>
      <vt:lpstr>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Kopisova</dc:creator>
  <cp:lastModifiedBy>Vesna202261</cp:lastModifiedBy>
  <cp:revision>135</cp:revision>
  <dcterms:created xsi:type="dcterms:W3CDTF">2012-09-23T16:03:16Z</dcterms:created>
  <dcterms:modified xsi:type="dcterms:W3CDTF">2012-11-01T06:49:05Z</dcterms:modified>
</cp:coreProperties>
</file>