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312" r:id="rId2"/>
    <p:sldId id="256" r:id="rId3"/>
    <p:sldId id="281" r:id="rId4"/>
    <p:sldId id="293" r:id="rId5"/>
    <p:sldId id="294" r:id="rId6"/>
    <p:sldId id="295" r:id="rId7"/>
    <p:sldId id="297" r:id="rId8"/>
    <p:sldId id="302" r:id="rId9"/>
    <p:sldId id="301" r:id="rId10"/>
    <p:sldId id="300" r:id="rId11"/>
    <p:sldId id="299" r:id="rId12"/>
    <p:sldId id="298" r:id="rId13"/>
    <p:sldId id="296" r:id="rId14"/>
    <p:sldId id="258" r:id="rId15"/>
    <p:sldId id="279" r:id="rId16"/>
    <p:sldId id="262" r:id="rId17"/>
    <p:sldId id="303" r:id="rId18"/>
    <p:sldId id="304" r:id="rId19"/>
    <p:sldId id="305" r:id="rId20"/>
    <p:sldId id="306" r:id="rId21"/>
    <p:sldId id="307" r:id="rId22"/>
    <p:sldId id="309" r:id="rId23"/>
    <p:sldId id="31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6C10AB8-1784-4A59-A186-202B87056B9E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  <a:solidFill>
            <a:schemeClr val="bg1"/>
          </a:solidFill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Základní škola Ústí nad Labem, Anežky České 702/17, příspěvková organizace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 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	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         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Název </a:t>
            </a:r>
            <a:r>
              <a:rPr lang="cs-CZ" sz="900" dirty="0" err="1">
                <a:latin typeface="Calibri" pitchFamily="34" charset="0"/>
              </a:rPr>
              <a:t>DUMu</a:t>
            </a:r>
            <a:r>
              <a:rPr lang="cs-CZ" sz="900" dirty="0" smtClean="0">
                <a:latin typeface="Calibri" pitchFamily="34" charset="0"/>
              </a:rPr>
              <a:t>: VY_22_INOVACE_21_2_ZAHLEN 1 - 10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Číslo skupiny: 1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Autor: Mgr. Miroslava </a:t>
            </a:r>
            <a:r>
              <a:rPr lang="cs-CZ" sz="900" dirty="0" err="1" smtClean="0">
                <a:latin typeface="Calibri" pitchFamily="34" charset="0"/>
              </a:rPr>
              <a:t>Plocková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Vzdělávací oblast/Předmět/Téma: Jazyk a jazyková komunikace / Německý jazyk / ZAHLEN 1 - 10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Druh </a:t>
            </a:r>
            <a:r>
              <a:rPr lang="cs-CZ" sz="900" dirty="0">
                <a:latin typeface="Calibri" pitchFamily="34" charset="0"/>
              </a:rPr>
              <a:t>učebního </a:t>
            </a:r>
            <a:r>
              <a:rPr lang="cs-CZ" sz="900" dirty="0" smtClean="0">
                <a:latin typeface="Calibri" pitchFamily="34" charset="0"/>
              </a:rPr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Anotace:  Žáci se v prezentaci seznámí se slovní zásobou daného tématu. Osvojí si pravopis, naučí se počítat od 1 – 10. </a:t>
            </a:r>
            <a:r>
              <a:rPr lang="cs-CZ" sz="900" dirty="0" err="1" smtClean="0">
                <a:latin typeface="Calibri" pitchFamily="34" charset="0"/>
              </a:rPr>
              <a:t>Dokáží</a:t>
            </a:r>
            <a:r>
              <a:rPr lang="cs-CZ" sz="900" dirty="0" smtClean="0">
                <a:latin typeface="Calibri" pitchFamily="34" charset="0"/>
              </a:rPr>
              <a:t> říct číslo předcházející a následující. Přiřadí k číslu číslovku a naopak.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Ověřeno </a:t>
            </a:r>
            <a:r>
              <a:rPr lang="cs-CZ" sz="900" dirty="0">
                <a:latin typeface="Calibri" pitchFamily="34" charset="0"/>
              </a:rPr>
              <a:t>ve třídě</a:t>
            </a:r>
            <a:r>
              <a:rPr lang="cs-CZ" sz="900" dirty="0" smtClean="0">
                <a:latin typeface="Calibri" pitchFamily="34" charset="0"/>
              </a:rPr>
              <a:t>: VI.B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Datum </a:t>
            </a:r>
            <a:r>
              <a:rPr lang="cs-CZ" sz="900" dirty="0">
                <a:latin typeface="Calibri" pitchFamily="34" charset="0"/>
              </a:rPr>
              <a:t>ověření</a:t>
            </a:r>
            <a:r>
              <a:rPr lang="cs-CZ" sz="900" dirty="0" smtClean="0">
                <a:latin typeface="Calibri" pitchFamily="34" charset="0"/>
              </a:rPr>
              <a:t>:  1.11.2012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dle zákona 121/2000 Sb. (autorský zákon). Nesu veškerou právní odpovědnost za obsah a původ svého díla. Prohlašuji dále, že </a:t>
            </a:r>
            <a:r>
              <a:rPr lang="cs-CZ" sz="900" dirty="0">
                <a:latin typeface="Calibri" pitchFamily="34" charset="0"/>
              </a:rPr>
              <a:t>výše uvedený materiál jsem ověřil(a) </a:t>
            </a: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ve </a:t>
            </a:r>
            <a:r>
              <a:rPr lang="cs-CZ" sz="900" dirty="0">
                <a:latin typeface="Calibri" pitchFamily="34" charset="0"/>
              </a:rPr>
              <a:t>výuce a provedl(a) o tom zápis do </a:t>
            </a:r>
            <a:r>
              <a:rPr lang="cs-CZ" sz="900" dirty="0" smtClean="0">
                <a:latin typeface="Calibri" pitchFamily="34" charset="0"/>
              </a:rPr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>
                <a:latin typeface="Calibri" pitchFamily="34" charset="0"/>
              </a:rPr>
              <a:t>Datum:  1.11..2012 	          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rgbClr val="002060"/>
                </a:solidFill>
                <a:latin typeface="Calibri" pitchFamily="34" charset="0"/>
              </a:rPr>
              <a:t>DIE ZAHLEN 1 - 10</a:t>
            </a:r>
            <a:r>
              <a:rPr lang="cs-CZ" sz="6000" dirty="0" smtClean="0">
                <a:latin typeface="Calibri" pitchFamily="34" charset="0"/>
              </a:rPr>
              <a:t> </a:t>
            </a:r>
            <a:endParaRPr lang="cs-CZ" sz="6000" dirty="0">
              <a:latin typeface="Calibri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smtClean="0">
                <a:solidFill>
                  <a:srgbClr val="002060"/>
                </a:solidFill>
                <a:latin typeface="Calibri" pitchFamily="34" charset="0"/>
              </a:rPr>
              <a:t>Čísla 1 </a:t>
            </a:r>
            <a:r>
              <a:rPr lang="cs-CZ" sz="3200" dirty="0" smtClean="0">
                <a:solidFill>
                  <a:srgbClr val="002060"/>
                </a:solidFill>
                <a:latin typeface="Calibri" pitchFamily="34" charset="0"/>
              </a:rPr>
              <a:t>– 10 (0. lekce)</a:t>
            </a:r>
            <a:endParaRPr lang="cs-CZ" sz="32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1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eins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2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zwei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3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drei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4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vier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5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f</a:t>
            </a:r>
            <a:r>
              <a:rPr lang="cs-CZ" sz="4400" dirty="0" err="1" smtClean="0">
                <a:latin typeface="Calibri" pitchFamily="34" charset="0"/>
                <a:cs typeface="Arial"/>
              </a:rPr>
              <a:t>ünf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6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sechs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7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sieben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8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acht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9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neun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cs-CZ" sz="4400" dirty="0" smtClean="0">
                <a:latin typeface="Calibri" pitchFamily="34" charset="0"/>
                <a:cs typeface="Arial" pitchFamily="34" charset="0"/>
              </a:rPr>
              <a:t>10 – 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zehn</a:t>
            </a: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POJĎME SI JE VYJMENOVAT: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eins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JEDNA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26" name="Picture 2" descr="C:\Documents and Settings\User\Local Settings\Temporary Internet Files\Content.IE5\C4LHX0DG\MC90042457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46750" y="2000240"/>
            <a:ext cx="2397150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zwei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DVA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2051" name="Picture 3" descr="C:\Documents and Settings\User\Local Settings\Temporary Internet Files\Content.IE5\C4LHX0DG\MC90042457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928802"/>
            <a:ext cx="2500330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drei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TŘI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3075" name="Picture 3" descr="C:\Documents and Settings\User\Local Settings\Temporary Internet Files\Content.IE5\C4LHX0DG\MC90042457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928802"/>
            <a:ext cx="2643206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vier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ČTYŘI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4099" name="Picture 3" descr="C:\Documents and Settings\User\Local Settings\Temporary Internet Files\Content.IE5\721UGI6M\MC90042457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143116"/>
            <a:ext cx="2286016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f</a:t>
            </a:r>
            <a:r>
              <a:rPr lang="cs-CZ" sz="9600" dirty="0" err="1" smtClean="0">
                <a:latin typeface="Calibri" pitchFamily="34" charset="0"/>
                <a:cs typeface="Arial"/>
              </a:rPr>
              <a:t>ünf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PĚT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5122" name="Picture 2" descr="C:\Documents and Settings\User\Local Settings\Temporary Internet Files\Content.IE5\O529PB5B\MC90042457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071678"/>
            <a:ext cx="2428892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sechs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ŠEST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6146" name="Picture 2" descr="C:\Documents and Settings\User\Local Settings\Temporary Internet Files\Content.IE5\O529PB5B\MC90042458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000240"/>
            <a:ext cx="2500330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sieben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SEDM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7170" name="Picture 2" descr="C:\Documents and Settings\User\Local Settings\Temporary Internet Files\Content.IE5\C4LHX0DG\MC90042458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071678"/>
            <a:ext cx="2428892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acht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OSM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8195" name="Picture 3" descr="C:\Documents and Settings\User\Local Settings\Temporary Internet Files\Content.IE5\721UGI6M\MC90042458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143116"/>
            <a:ext cx="2571768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neun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DEVĚT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9218" name="Picture 2" descr="C:\Documents and Settings\User\Local Settings\Temporary Internet Files\Content.IE5\C4LHX0DG\MC90042458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143116"/>
            <a:ext cx="2571768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9600" dirty="0" smtClean="0">
                <a:latin typeface="Calibri" pitchFamily="34" charset="0"/>
              </a:rPr>
              <a:t>                 </a:t>
            </a:r>
            <a:r>
              <a:rPr lang="cs-CZ" sz="9600" dirty="0" err="1" smtClean="0">
                <a:latin typeface="Calibri" pitchFamily="34" charset="0"/>
              </a:rPr>
              <a:t>zehn</a:t>
            </a:r>
            <a:r>
              <a:rPr lang="cs-CZ" sz="96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           </a:t>
            </a:r>
            <a:endParaRPr lang="cs-CZ" sz="9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DESET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242" name="Picture 2" descr="C:\Documents and Settings\User\Local Settings\Temporary Internet Files\Content.IE5\C4LHX0DG\MC900437059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857364"/>
            <a:ext cx="3286148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algn="ctr"/>
            <a:r>
              <a:rPr lang="cs-CZ" sz="4400" dirty="0" smtClean="0"/>
              <a:t> </a:t>
            </a:r>
            <a:r>
              <a:rPr lang="cs-CZ" sz="7200" dirty="0" smtClean="0">
                <a:latin typeface="Calibri" pitchFamily="34" charset="0"/>
              </a:rPr>
              <a:t>čísla píšeme s </a:t>
            </a:r>
            <a:r>
              <a:rPr lang="cs-CZ" sz="7200" dirty="0" smtClean="0">
                <a:solidFill>
                  <a:srgbClr val="0070C0"/>
                </a:solidFill>
                <a:latin typeface="Calibri" pitchFamily="34" charset="0"/>
              </a:rPr>
              <a:t>malým</a:t>
            </a:r>
            <a:r>
              <a:rPr lang="cs-CZ" sz="7200" dirty="0" smtClean="0">
                <a:latin typeface="Calibri" pitchFamily="34" charset="0"/>
              </a:rPr>
              <a:t> počátečním písmenem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ZAPAMATUJTE SI: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000" dirty="0" err="1" smtClean="0">
                <a:latin typeface="Calibri" pitchFamily="34" charset="0"/>
              </a:rPr>
              <a:t>vier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zwei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neun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sechs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eins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sieben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zehn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čtyři</a:t>
            </a:r>
          </a:p>
          <a:p>
            <a:r>
              <a:rPr lang="cs-CZ" sz="4000" dirty="0" smtClean="0">
                <a:latin typeface="Calibri" pitchFamily="34" charset="0"/>
              </a:rPr>
              <a:t>dva</a:t>
            </a:r>
          </a:p>
          <a:p>
            <a:r>
              <a:rPr lang="cs-CZ" sz="4000" dirty="0" smtClean="0">
                <a:latin typeface="Calibri" pitchFamily="34" charset="0"/>
              </a:rPr>
              <a:t>devět</a:t>
            </a:r>
          </a:p>
          <a:p>
            <a:r>
              <a:rPr lang="cs-CZ" sz="4000" dirty="0" smtClean="0">
                <a:latin typeface="Calibri" pitchFamily="34" charset="0"/>
              </a:rPr>
              <a:t>šest</a:t>
            </a:r>
          </a:p>
          <a:p>
            <a:r>
              <a:rPr lang="cs-CZ" sz="4000" dirty="0" smtClean="0">
                <a:latin typeface="Calibri" pitchFamily="34" charset="0"/>
              </a:rPr>
              <a:t>jedna</a:t>
            </a:r>
          </a:p>
          <a:p>
            <a:r>
              <a:rPr lang="cs-CZ" sz="4000" dirty="0" smtClean="0">
                <a:latin typeface="Calibri" pitchFamily="34" charset="0"/>
              </a:rPr>
              <a:t>sedm</a:t>
            </a:r>
          </a:p>
          <a:p>
            <a:r>
              <a:rPr lang="cs-CZ" sz="4000" dirty="0" smtClean="0">
                <a:latin typeface="Calibri" pitchFamily="34" charset="0"/>
              </a:rPr>
              <a:t>deset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1143000"/>
          </a:xfrm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PŘELOŽ: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400" dirty="0" smtClean="0">
                <a:latin typeface="Calibri" pitchFamily="34" charset="0"/>
              </a:rPr>
              <a:t>  </a:t>
            </a:r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TEĎ SI PROCVIČÍME PRAVOPIS: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43042" y="1643050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E - -S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43042" y="2500306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D R - -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43042" y="3357562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F - - </a:t>
            </a:r>
            <a:r>
              <a:rPr lang="cs-CZ" sz="3200" dirty="0" err="1" smtClean="0">
                <a:latin typeface="Calibri" pitchFamily="34" charset="0"/>
              </a:rPr>
              <a:t>F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43042" y="4214818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S - - B - -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643042" y="5072074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N - - </a:t>
            </a:r>
            <a:r>
              <a:rPr lang="cs-CZ" sz="3200" dirty="0" err="1" smtClean="0">
                <a:latin typeface="Calibri" pitchFamily="34" charset="0"/>
              </a:rPr>
              <a:t>N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14876" y="5072074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- E - N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714876" y="4214818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A CH - 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714876" y="3357562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S – CH -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14876" y="2500306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- I - R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714876" y="1643050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- - E - </a:t>
            </a:r>
            <a:endParaRPr lang="cs-CZ" sz="3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TAKTO JE TO SPRÁVNĚ: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43042" y="1643050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E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I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N</a:t>
            </a:r>
            <a:r>
              <a:rPr lang="cs-CZ" sz="3200" dirty="0" smtClean="0">
                <a:latin typeface="Calibri" pitchFamily="34" charset="0"/>
              </a:rPr>
              <a:t> S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643042" y="2500306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D R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I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43042" y="3357562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F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  <a:cs typeface="Arial"/>
              </a:rPr>
              <a:t>Ü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N</a:t>
            </a:r>
            <a:r>
              <a:rPr lang="cs-CZ" sz="3200" dirty="0" smtClean="0">
                <a:latin typeface="Calibri" pitchFamily="34" charset="0"/>
              </a:rPr>
              <a:t> F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43042" y="4214818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S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I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</a:t>
            </a:r>
            <a:r>
              <a:rPr lang="cs-CZ" sz="3200" dirty="0" smtClean="0">
                <a:latin typeface="Calibri" pitchFamily="34" charset="0"/>
              </a:rPr>
              <a:t> B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N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643042" y="5072074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N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 U</a:t>
            </a:r>
            <a:r>
              <a:rPr lang="cs-CZ" sz="3200" dirty="0" smtClean="0">
                <a:latin typeface="Calibri" pitchFamily="34" charset="0"/>
              </a:rPr>
              <a:t> N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14876" y="5072074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Z</a:t>
            </a:r>
            <a:r>
              <a:rPr lang="cs-CZ" sz="3200" dirty="0" smtClean="0">
                <a:latin typeface="Calibri" pitchFamily="34" charset="0"/>
              </a:rPr>
              <a:t> E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H</a:t>
            </a:r>
            <a:r>
              <a:rPr lang="cs-CZ" sz="3200" dirty="0" smtClean="0">
                <a:latin typeface="Calibri" pitchFamily="34" charset="0"/>
              </a:rPr>
              <a:t> N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714876" y="4214818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A CH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T</a:t>
            </a:r>
            <a:r>
              <a:rPr lang="cs-CZ" sz="3200" dirty="0" smtClean="0">
                <a:latin typeface="Calibri" pitchFamily="34" charset="0"/>
              </a:rPr>
              <a:t> 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714876" y="3357562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Calibri" pitchFamily="34" charset="0"/>
              </a:rPr>
              <a:t>S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</a:t>
            </a:r>
            <a:r>
              <a:rPr lang="cs-CZ" sz="3200" dirty="0" smtClean="0">
                <a:latin typeface="Calibri" pitchFamily="34" charset="0"/>
              </a:rPr>
              <a:t> CH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S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14876" y="2500306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V</a:t>
            </a:r>
            <a:r>
              <a:rPr lang="cs-CZ" sz="3200" dirty="0" smtClean="0">
                <a:latin typeface="Calibri" pitchFamily="34" charset="0"/>
              </a:rPr>
              <a:t> I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E</a:t>
            </a:r>
            <a:r>
              <a:rPr lang="cs-CZ" sz="3200" dirty="0" smtClean="0">
                <a:latin typeface="Calibri" pitchFamily="34" charset="0"/>
              </a:rPr>
              <a:t> R</a:t>
            </a:r>
            <a:endParaRPr lang="cs-CZ" sz="3200" dirty="0">
              <a:latin typeface="Calibri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714876" y="1643050"/>
            <a:ext cx="235745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Z</a:t>
            </a:r>
            <a:r>
              <a:rPr lang="cs-CZ" sz="3200" dirty="0" smtClean="0">
                <a:latin typeface="Calibri" pitchFamily="34" charset="0"/>
              </a:rPr>
              <a:t>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W</a:t>
            </a:r>
            <a:r>
              <a:rPr lang="cs-CZ" sz="3200" dirty="0" smtClean="0">
                <a:latin typeface="Calibri" pitchFamily="34" charset="0"/>
              </a:rPr>
              <a:t> E </a:t>
            </a:r>
            <a:r>
              <a:rPr lang="cs-CZ" sz="3200" dirty="0" smtClean="0">
                <a:solidFill>
                  <a:schemeClr val="accent2"/>
                </a:solidFill>
                <a:latin typeface="Calibri" pitchFamily="34" charset="0"/>
              </a:rPr>
              <a:t>I</a:t>
            </a:r>
            <a:r>
              <a:rPr lang="cs-CZ" sz="3200" dirty="0" smtClean="0">
                <a:latin typeface="Calibri" pitchFamily="34" charset="0"/>
              </a:rPr>
              <a:t> </a:t>
            </a:r>
            <a:endParaRPr lang="cs-CZ" sz="3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rgbClr val="002060"/>
                </a:solidFill>
                <a:latin typeface="Calibri" pitchFamily="34" charset="0"/>
              </a:rPr>
              <a:t>NAPIŠ TATO ČÍSLA SLOVY:</a:t>
            </a:r>
            <a:endParaRPr lang="cs-CZ" sz="40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429652" cy="51149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7200" dirty="0" smtClean="0"/>
              <a:t> </a:t>
            </a:r>
          </a:p>
          <a:p>
            <a:pPr algn="ctr">
              <a:buNone/>
            </a:pPr>
            <a:r>
              <a:rPr lang="cs-CZ" sz="7200" dirty="0" smtClean="0">
                <a:latin typeface="Calibri" pitchFamily="34" charset="0"/>
              </a:rPr>
              <a:t>2 - 9 - 7- 6 -3 -1 - 4</a:t>
            </a:r>
          </a:p>
          <a:p>
            <a:pPr algn="ctr">
              <a:buNone/>
            </a:pPr>
            <a:r>
              <a:rPr lang="cs-CZ" sz="6600" dirty="0" smtClean="0">
                <a:latin typeface="Calibri" pitchFamily="34" charset="0"/>
              </a:rPr>
              <a:t>  </a:t>
            </a:r>
            <a:endParaRPr lang="cs-CZ" sz="6600" dirty="0">
              <a:latin typeface="Calibri" pitchFamily="34" charset="0"/>
            </a:endParaRPr>
          </a:p>
        </p:txBody>
      </p:sp>
      <p:sp>
        <p:nvSpPr>
          <p:cNvPr id="5" name="Popisek se šipkou nahoru 4"/>
          <p:cNvSpPr/>
          <p:nvPr/>
        </p:nvSpPr>
        <p:spPr>
          <a:xfrm>
            <a:off x="179512" y="3933056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zwei</a:t>
            </a:r>
            <a:endParaRPr lang="cs-CZ" sz="2800" dirty="0"/>
          </a:p>
        </p:txBody>
      </p:sp>
      <p:sp>
        <p:nvSpPr>
          <p:cNvPr id="6" name="Popisek se šipkou nahoru 5"/>
          <p:cNvSpPr/>
          <p:nvPr/>
        </p:nvSpPr>
        <p:spPr>
          <a:xfrm>
            <a:off x="2339752" y="4005064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sieben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7" name="Popisek se šipkou nahoru 6"/>
          <p:cNvSpPr/>
          <p:nvPr/>
        </p:nvSpPr>
        <p:spPr>
          <a:xfrm>
            <a:off x="4355976" y="4005064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drei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8" name="Popisek se šipkou nahoru 7"/>
          <p:cNvSpPr/>
          <p:nvPr/>
        </p:nvSpPr>
        <p:spPr>
          <a:xfrm>
            <a:off x="6516216" y="4005064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latin typeface="Calibri" pitchFamily="34" charset="0"/>
              </a:rPr>
              <a:t>vier</a:t>
            </a:r>
            <a:endParaRPr lang="cs-CZ" sz="2400" dirty="0">
              <a:latin typeface="Calibri" pitchFamily="34" charset="0"/>
            </a:endParaRPr>
          </a:p>
        </p:txBody>
      </p:sp>
      <p:sp>
        <p:nvSpPr>
          <p:cNvPr id="11" name="Popisek se šipkou dolů 10"/>
          <p:cNvSpPr/>
          <p:nvPr/>
        </p:nvSpPr>
        <p:spPr>
          <a:xfrm>
            <a:off x="1403648" y="1772816"/>
            <a:ext cx="1512168" cy="11521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neun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12" name="Popisek se šipkou dolů 11"/>
          <p:cNvSpPr/>
          <p:nvPr/>
        </p:nvSpPr>
        <p:spPr>
          <a:xfrm>
            <a:off x="3500430" y="1785926"/>
            <a:ext cx="1512168" cy="11521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sechs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13" name="Popisek se šipkou dolů 12"/>
          <p:cNvSpPr/>
          <p:nvPr/>
        </p:nvSpPr>
        <p:spPr>
          <a:xfrm>
            <a:off x="5436096" y="1772816"/>
            <a:ext cx="1512168" cy="11521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latin typeface="Calibri" pitchFamily="34" charset="0"/>
              </a:rPr>
              <a:t>eins</a:t>
            </a:r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rgbClr val="002060"/>
                </a:solidFill>
                <a:latin typeface="Calibri" pitchFamily="34" charset="0"/>
              </a:rPr>
              <a:t>NAPIŠ TATO ČÍSLA ČÍSLICÍ:</a:t>
            </a:r>
            <a:endParaRPr lang="cs-CZ" sz="40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429652" cy="51149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7200" dirty="0" smtClean="0"/>
              <a:t> </a:t>
            </a:r>
          </a:p>
          <a:p>
            <a:pPr algn="ctr">
              <a:buNone/>
            </a:pPr>
            <a:r>
              <a:rPr lang="cs-CZ" sz="4400" dirty="0" err="1" smtClean="0">
                <a:latin typeface="Calibri" pitchFamily="34" charset="0"/>
              </a:rPr>
              <a:t>zehn</a:t>
            </a:r>
            <a:r>
              <a:rPr lang="cs-CZ" sz="72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-</a:t>
            </a:r>
            <a:r>
              <a:rPr lang="cs-CZ" sz="72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acht</a:t>
            </a:r>
            <a:r>
              <a:rPr lang="cs-CZ" sz="72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-</a:t>
            </a:r>
            <a:r>
              <a:rPr lang="cs-CZ" sz="72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drei</a:t>
            </a:r>
            <a:r>
              <a:rPr lang="cs-CZ" sz="4400" dirty="0" smtClean="0">
                <a:latin typeface="Calibri" pitchFamily="34" charset="0"/>
              </a:rPr>
              <a:t> –</a:t>
            </a:r>
            <a:r>
              <a:rPr lang="cs-CZ" sz="72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sieben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vier</a:t>
            </a:r>
            <a:r>
              <a:rPr lang="cs-CZ" sz="4400" dirty="0" smtClean="0">
                <a:latin typeface="Calibri" pitchFamily="34" charset="0"/>
              </a:rPr>
              <a:t> </a:t>
            </a:r>
          </a:p>
          <a:p>
            <a:pPr algn="ctr">
              <a:buNone/>
            </a:pPr>
            <a:r>
              <a:rPr lang="cs-CZ" sz="6600" dirty="0" smtClean="0">
                <a:latin typeface="Calibri" pitchFamily="34" charset="0"/>
              </a:rPr>
              <a:t>  </a:t>
            </a:r>
            <a:endParaRPr lang="cs-CZ" sz="6600" dirty="0">
              <a:latin typeface="Calibri" pitchFamily="34" charset="0"/>
            </a:endParaRPr>
          </a:p>
        </p:txBody>
      </p:sp>
      <p:sp>
        <p:nvSpPr>
          <p:cNvPr id="5" name="Popisek se šipkou nahoru 4"/>
          <p:cNvSpPr/>
          <p:nvPr/>
        </p:nvSpPr>
        <p:spPr>
          <a:xfrm>
            <a:off x="179512" y="3933056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atin typeface="Calibri" pitchFamily="34" charset="0"/>
              </a:rPr>
              <a:t>10</a:t>
            </a:r>
            <a:endParaRPr lang="cs-CZ" sz="4800" dirty="0"/>
          </a:p>
        </p:txBody>
      </p:sp>
      <p:sp>
        <p:nvSpPr>
          <p:cNvPr id="6" name="Popisek se šipkou nahoru 5"/>
          <p:cNvSpPr/>
          <p:nvPr/>
        </p:nvSpPr>
        <p:spPr>
          <a:xfrm>
            <a:off x="3286116" y="3929066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atin typeface="Calibri" pitchFamily="34" charset="0"/>
              </a:rPr>
              <a:t>3</a:t>
            </a:r>
            <a:endParaRPr lang="cs-CZ" sz="4800" dirty="0">
              <a:latin typeface="Calibri" pitchFamily="34" charset="0"/>
            </a:endParaRPr>
          </a:p>
        </p:txBody>
      </p:sp>
      <p:sp>
        <p:nvSpPr>
          <p:cNvPr id="8" name="Popisek se šipkou nahoru 7"/>
          <p:cNvSpPr/>
          <p:nvPr/>
        </p:nvSpPr>
        <p:spPr>
          <a:xfrm>
            <a:off x="6715140" y="4000504"/>
            <a:ext cx="1728192" cy="122413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atin typeface="Calibri" pitchFamily="34" charset="0"/>
              </a:rPr>
              <a:t>4</a:t>
            </a:r>
            <a:endParaRPr lang="cs-CZ" sz="4800" dirty="0">
              <a:latin typeface="Calibri" pitchFamily="34" charset="0"/>
            </a:endParaRPr>
          </a:p>
        </p:txBody>
      </p:sp>
      <p:sp>
        <p:nvSpPr>
          <p:cNvPr id="11" name="Popisek se šipkou dolů 10"/>
          <p:cNvSpPr/>
          <p:nvPr/>
        </p:nvSpPr>
        <p:spPr>
          <a:xfrm>
            <a:off x="1857356" y="1928802"/>
            <a:ext cx="1512168" cy="11521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atin typeface="Calibri" pitchFamily="34" charset="0"/>
              </a:rPr>
              <a:t>8</a:t>
            </a:r>
            <a:endParaRPr lang="cs-CZ" sz="4800" dirty="0">
              <a:latin typeface="Calibri" pitchFamily="34" charset="0"/>
            </a:endParaRPr>
          </a:p>
        </p:txBody>
      </p:sp>
      <p:sp>
        <p:nvSpPr>
          <p:cNvPr id="13" name="Popisek se šipkou dolů 12"/>
          <p:cNvSpPr/>
          <p:nvPr/>
        </p:nvSpPr>
        <p:spPr>
          <a:xfrm>
            <a:off x="5072066" y="1928802"/>
            <a:ext cx="1512168" cy="11521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atin typeface="Calibri" pitchFamily="34" charset="0"/>
              </a:rPr>
              <a:t>7</a:t>
            </a:r>
            <a:endParaRPr lang="cs-CZ" sz="4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NAPIŠ NÁSLEDUJÍCÍ ČÍSLO: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8596" y="1643050"/>
            <a:ext cx="7467600" cy="48737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drei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sechs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eins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vier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neun</a:t>
            </a:r>
            <a:r>
              <a:rPr lang="cs-CZ" sz="4400" dirty="0" smtClean="0">
                <a:latin typeface="Calibri" pitchFamily="34" charset="0"/>
              </a:rPr>
              <a:t> </a:t>
            </a:r>
            <a:endParaRPr lang="cs-CZ" sz="4400" dirty="0">
              <a:latin typeface="Calibri" pitchFamily="34" charset="0"/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3131840" y="1772816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214678" y="2500306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203848" y="3212976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203848" y="4005064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203848" y="4797152"/>
            <a:ext cx="100811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76056" y="1700808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vier</a:t>
            </a:r>
            <a:endParaRPr lang="cs-CZ" sz="4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076056" y="2420888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sieben</a:t>
            </a:r>
            <a:endParaRPr lang="cs-CZ" sz="4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72066" y="3143248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zwei</a:t>
            </a:r>
            <a:endParaRPr lang="cs-CZ" sz="4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072066" y="3857628"/>
            <a:ext cx="2354034" cy="709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</a:t>
            </a:r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Arial"/>
              </a:rPr>
              <a:t>ünf</a:t>
            </a:r>
            <a:endParaRPr lang="cs-CZ" sz="4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072066" y="4643446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zehn</a:t>
            </a:r>
            <a:endParaRPr lang="cs-CZ" sz="44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NAPIŠ PŘEDCHÁZEJÍCÍ ČÍSLO: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err="1" smtClean="0">
                <a:latin typeface="Calibri" pitchFamily="34" charset="0"/>
              </a:rPr>
              <a:t>neun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err="1" smtClean="0">
                <a:latin typeface="Calibri" pitchFamily="34" charset="0"/>
              </a:rPr>
              <a:t>zwei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err="1" smtClean="0">
                <a:latin typeface="Calibri" pitchFamily="34" charset="0"/>
              </a:rPr>
              <a:t>sechs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err="1" smtClean="0">
                <a:latin typeface="Calibri" pitchFamily="34" charset="0"/>
              </a:rPr>
              <a:t>acht</a:t>
            </a:r>
            <a:endParaRPr lang="cs-CZ" sz="4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err="1" smtClean="0">
                <a:latin typeface="Calibri" pitchFamily="34" charset="0"/>
              </a:rPr>
              <a:t>f</a:t>
            </a:r>
            <a:r>
              <a:rPr lang="cs-CZ" sz="4400" dirty="0" err="1" smtClean="0">
                <a:latin typeface="Calibri" pitchFamily="34" charset="0"/>
                <a:cs typeface="Arial"/>
              </a:rPr>
              <a:t>ünf</a:t>
            </a:r>
            <a:endParaRPr lang="cs-CZ" sz="4400" dirty="0">
              <a:latin typeface="Calibri" pitchFamily="34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3000364" y="178592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000364" y="242886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000364" y="314324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000364" y="392906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000364" y="457200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76056" y="1700808"/>
            <a:ext cx="2376264" cy="585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acht</a:t>
            </a:r>
            <a:endParaRPr lang="cs-CZ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76056" y="2420888"/>
            <a:ext cx="2376264" cy="5794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eins</a:t>
            </a:r>
            <a:endParaRPr lang="cs-CZ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72066" y="3143248"/>
            <a:ext cx="237626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</a:t>
            </a:r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Arial"/>
              </a:rPr>
              <a:t>ü</a:t>
            </a:r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nf</a:t>
            </a:r>
            <a:endParaRPr lang="cs-CZ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072066" y="3857628"/>
            <a:ext cx="235403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sieben</a:t>
            </a:r>
            <a:endParaRPr lang="cs-CZ" sz="40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072066" y="4643446"/>
            <a:ext cx="237626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vier</a:t>
            </a:r>
            <a:endParaRPr lang="cs-CZ" sz="360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6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ZVLÁDLI JSTE TO!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36" name="Picture 12" descr="C:\Documents and Settings\User\Local Settings\Temporary Internet Files\Content.IE5\UX772LDJ\MC9004244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71678"/>
            <a:ext cx="5397375" cy="4071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ZDROJ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Všechny obrázky použité v prezentaci </a:t>
            </a:r>
            <a:r>
              <a:rPr lang="cs-CZ" smtClean="0"/>
              <a:t>jsou dostupné </a:t>
            </a:r>
            <a:r>
              <a:rPr lang="cs-CZ" dirty="0" smtClean="0"/>
              <a:t>pod licencí Microsoft Office 2007 na Office.</a:t>
            </a:r>
            <a:r>
              <a:rPr lang="cs-CZ" dirty="0" err="1" smtClean="0"/>
              <a:t>com</a:t>
            </a:r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Pokud není uvedeno jinak, vlastní archiv autorky.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380</TotalTime>
  <Words>356</Words>
  <Application>Microsoft Office PowerPoint</Application>
  <PresentationFormat>Předvádění na obrazovce (4:3)</PresentationFormat>
  <Paragraphs>182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Shluk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DIE ZAHLEN 1 - 10 </vt:lpstr>
      <vt:lpstr>POJĎME SI JE VYJMENOVAT: </vt:lpstr>
      <vt:lpstr>JEDNA</vt:lpstr>
      <vt:lpstr>DVA</vt:lpstr>
      <vt:lpstr>TŘI</vt:lpstr>
      <vt:lpstr>ČTYŘI</vt:lpstr>
      <vt:lpstr>PĚT</vt:lpstr>
      <vt:lpstr>ŠEST</vt:lpstr>
      <vt:lpstr>SEDM</vt:lpstr>
      <vt:lpstr>OSM</vt:lpstr>
      <vt:lpstr>DEVĚT</vt:lpstr>
      <vt:lpstr>DESET</vt:lpstr>
      <vt:lpstr>ZAPAMATUJTE SI:</vt:lpstr>
      <vt:lpstr>PŘELOŽ:</vt:lpstr>
      <vt:lpstr>  TEĎ SI PROCVIČÍME PRAVOPIS:</vt:lpstr>
      <vt:lpstr>TAKTO JE TO SPRÁVNĚ:</vt:lpstr>
      <vt:lpstr>NAPIŠ TATO ČÍSLA SLOVY:</vt:lpstr>
      <vt:lpstr>NAPIŠ TATO ČÍSLA ČÍSLICÍ:</vt:lpstr>
      <vt:lpstr>NAPIŠ NÁSLEDUJÍCÍ ČÍSLO:</vt:lpstr>
      <vt:lpstr>NAPIŠ PŘEDCHÁZEJÍCÍ ČÍSLO:</vt:lpstr>
      <vt:lpstr>ZVLÁDLI JSTE TO!</vt:lpstr>
      <vt:lpstr>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WOCHENTAGE </dc:title>
  <dc:creator>Plockovi</dc:creator>
  <cp:lastModifiedBy>Plockovi</cp:lastModifiedBy>
  <cp:revision>80</cp:revision>
  <dcterms:created xsi:type="dcterms:W3CDTF">2012-06-10T15:39:28Z</dcterms:created>
  <dcterms:modified xsi:type="dcterms:W3CDTF">2012-10-29T16:30:06Z</dcterms:modified>
</cp:coreProperties>
</file>