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0" r:id="rId5"/>
    <p:sldId id="264" r:id="rId6"/>
    <p:sldId id="261" r:id="rId7"/>
    <p:sldId id="262" r:id="rId8"/>
    <p:sldId id="263" r:id="rId9"/>
    <p:sldId id="265" r:id="rId10"/>
    <p:sldId id="268" r:id="rId11"/>
    <p:sldId id="266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</p14:sldIdLst>
        </p14:section>
        <p14:section name="Oddíl bez názvu" id="{023F685A-B691-46EF-9831-DF295F3DF06D}">
          <p14:sldIdLst>
            <p14:sldId id="259"/>
            <p14:sldId id="258"/>
            <p14:sldId id="260"/>
            <p14:sldId id="264"/>
            <p14:sldId id="261"/>
            <p14:sldId id="262"/>
            <p14:sldId id="263"/>
            <p14:sldId id="265"/>
            <p14:sldId id="268"/>
            <p14:sldId id="266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num=10&amp;hl=cs&amp;site=imghp&amp;tbm=isch&amp;source=hp&amp;biw=1366&amp;bih=651&amp;q=lod%C4%9Bnka&amp;oq=lod%C4%9Bnka&amp;gs_l=img.12..0l2j0i24.2303.3839.0.5603.7.6.0.1.1.0.104.502.5j1.6.0...0.0...1ac.1.SszHGwCCMK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Hlavonožci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Měkkýši</a:t>
            </a:r>
            <a:endParaRPr lang="cs-CZ" dirty="0"/>
          </a:p>
        </p:txBody>
      </p:sp>
      <p:pic>
        <p:nvPicPr>
          <p:cNvPr id="2" name="Picture 2" descr="http://t1.gstatic.com/images?q=tbn:ANd9GcQ1p42o8THq92YwSpaGbNF-eNnlix5PDbUE1_nGngJS4njMQicS4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988840"/>
            <a:ext cx="3672408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zařazení</a:t>
            </a:r>
          </a:p>
          <a:p>
            <a:r>
              <a:rPr lang="cs-CZ" dirty="0"/>
              <a:t>c</a:t>
            </a:r>
            <a:r>
              <a:rPr lang="cs-CZ" dirty="0" smtClean="0"/>
              <a:t>harakteristika</a:t>
            </a:r>
          </a:p>
          <a:p>
            <a:r>
              <a:rPr lang="cs-CZ" dirty="0" smtClean="0"/>
              <a:t>noha</a:t>
            </a:r>
          </a:p>
          <a:p>
            <a:r>
              <a:rPr lang="cs-CZ" dirty="0" smtClean="0"/>
              <a:t>chapadla</a:t>
            </a:r>
          </a:p>
          <a:p>
            <a:r>
              <a:rPr lang="cs-CZ" dirty="0" smtClean="0"/>
              <a:t>schránka</a:t>
            </a:r>
          </a:p>
          <a:p>
            <a:r>
              <a:rPr lang="cs-CZ" dirty="0"/>
              <a:t>n</a:t>
            </a:r>
            <a:r>
              <a:rPr lang="cs-CZ" dirty="0" smtClean="0"/>
              <a:t>ervová soustava</a:t>
            </a:r>
          </a:p>
          <a:p>
            <a:r>
              <a:rPr lang="cs-CZ" dirty="0"/>
              <a:t>s</a:t>
            </a:r>
            <a:r>
              <a:rPr lang="cs-CZ" dirty="0" smtClean="0"/>
              <a:t>mysly</a:t>
            </a:r>
          </a:p>
          <a:p>
            <a:r>
              <a:rPr lang="cs-CZ" dirty="0"/>
              <a:t>r</a:t>
            </a:r>
            <a:r>
              <a:rPr lang="cs-CZ" dirty="0" smtClean="0"/>
              <a:t>ozmnožování</a:t>
            </a:r>
          </a:p>
          <a:p>
            <a:r>
              <a:rPr lang="cs-CZ" dirty="0" smtClean="0"/>
              <a:t>zajímavosti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02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Říše : 	živočichové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Kmen : 	měkkýši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Třída :	hlavonožci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pic>
        <p:nvPicPr>
          <p:cNvPr id="5122" name="Picture 2" descr="http://www.biolib.cz/IMG/GAL/1390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340769"/>
            <a:ext cx="381642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t2.gstatic.com/images?q=tbn:ANd9GcTuLyymFrnsnSYty-8XsDPyvqN4sj2Hc0HEvBlSVceQXVZgQgh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029" y="4255068"/>
            <a:ext cx="2628900" cy="173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t3.gstatic.com/images?q=tbn:ANd9GcQkCjTJDYsX-HWSzdsJcyMpb30WkqeggWPjiyH6w8GWyRn_maRC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221088"/>
            <a:ext cx="1524000" cy="173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3100" dirty="0"/>
              <a:t>n</a:t>
            </a:r>
            <a:r>
              <a:rPr lang="cs-CZ" sz="3100" dirty="0" smtClean="0"/>
              <a:t>ejdokonalejší třída měkkýšů</a:t>
            </a:r>
          </a:p>
          <a:p>
            <a:pPr>
              <a:buFont typeface="Wingdings" pitchFamily="2" charset="2"/>
              <a:buChar char="§"/>
            </a:pPr>
            <a:endParaRPr lang="cs-CZ" sz="3100" dirty="0" smtClean="0"/>
          </a:p>
          <a:p>
            <a:pPr>
              <a:buFont typeface="Wingdings" pitchFamily="2" charset="2"/>
              <a:buChar char="§"/>
            </a:pPr>
            <a:r>
              <a:rPr lang="cs-CZ" sz="3100" dirty="0" smtClean="0"/>
              <a:t>aktivní mořští dravci</a:t>
            </a:r>
          </a:p>
          <a:p>
            <a:pPr>
              <a:buFont typeface="Wingdings" pitchFamily="2" charset="2"/>
              <a:buChar char="§"/>
            </a:pPr>
            <a:endParaRPr lang="cs-CZ" sz="3100" dirty="0" smtClean="0"/>
          </a:p>
          <a:p>
            <a:pPr>
              <a:buFont typeface="Wingdings" pitchFamily="2" charset="2"/>
              <a:buChar char="§"/>
            </a:pPr>
            <a:r>
              <a:rPr lang="cs-CZ" sz="3100" dirty="0" smtClean="0"/>
              <a:t>dvoustraně souměrné tělo</a:t>
            </a:r>
          </a:p>
          <a:p>
            <a:pPr>
              <a:buFont typeface="Wingdings" pitchFamily="2" charset="2"/>
              <a:buChar char="§"/>
            </a:pPr>
            <a:endParaRPr lang="cs-CZ" sz="3100" dirty="0" smtClean="0"/>
          </a:p>
          <a:p>
            <a:pPr>
              <a:buFont typeface="Wingdings" pitchFamily="2" charset="2"/>
              <a:buChar char="§"/>
            </a:pPr>
            <a:r>
              <a:rPr lang="cs-CZ" sz="3100" dirty="0"/>
              <a:t>c</a:t>
            </a:r>
            <a:r>
              <a:rPr lang="cs-CZ" sz="3100" dirty="0" smtClean="0"/>
              <a:t>hapadla</a:t>
            </a:r>
          </a:p>
          <a:p>
            <a:pPr>
              <a:buFont typeface="Wingdings" pitchFamily="2" charset="2"/>
              <a:buChar char="§"/>
            </a:pPr>
            <a:endParaRPr lang="cs-CZ" sz="3100" dirty="0" smtClean="0"/>
          </a:p>
          <a:p>
            <a:pPr>
              <a:buFont typeface="Wingdings" pitchFamily="2" charset="2"/>
              <a:buChar char="§"/>
            </a:pPr>
            <a:r>
              <a:rPr lang="cs-CZ" sz="3100" dirty="0" smtClean="0"/>
              <a:t>dokonalé oči</a:t>
            </a:r>
          </a:p>
          <a:p>
            <a:pPr marL="0" indent="0">
              <a:buNone/>
            </a:pPr>
            <a:endParaRPr lang="cs-CZ" sz="3100" dirty="0" smtClean="0"/>
          </a:p>
          <a:p>
            <a:pPr>
              <a:buFont typeface="Wingdings" pitchFamily="2" charset="2"/>
              <a:buChar char="§"/>
            </a:pPr>
            <a:r>
              <a:rPr lang="cs-CZ" sz="3100" dirty="0"/>
              <a:t>d</a:t>
            </a:r>
            <a:r>
              <a:rPr lang="cs-CZ" sz="3100" dirty="0" smtClean="0"/>
              <a:t>ýchají žábrami</a:t>
            </a:r>
          </a:p>
          <a:p>
            <a:pPr>
              <a:buFont typeface="Wingdings" pitchFamily="2" charset="2"/>
              <a:buChar char="§"/>
            </a:pPr>
            <a:endParaRPr lang="cs-CZ" sz="3100" dirty="0" smtClean="0"/>
          </a:p>
          <a:p>
            <a:pPr>
              <a:buFont typeface="Wingdings" pitchFamily="2" charset="2"/>
              <a:buChar char="§"/>
            </a:pPr>
            <a:r>
              <a:rPr lang="cs-CZ" sz="3100" dirty="0"/>
              <a:t>m</a:t>
            </a:r>
            <a:r>
              <a:rPr lang="cs-CZ" sz="3100" dirty="0" smtClean="0"/>
              <a:t>ění barvu – barevné chromatofory v kůži</a:t>
            </a:r>
          </a:p>
          <a:p>
            <a:pPr>
              <a:buFont typeface="Wingdings" pitchFamily="2" charset="2"/>
              <a:buChar char="§"/>
            </a:pPr>
            <a:endParaRPr lang="cs-CZ" sz="3100" dirty="0" smtClean="0"/>
          </a:p>
          <a:p>
            <a:pPr>
              <a:buFont typeface="Wingdings" pitchFamily="2" charset="2"/>
              <a:buChar char="§"/>
            </a:pPr>
            <a:r>
              <a:rPr lang="cs-CZ" sz="3100" dirty="0"/>
              <a:t>v</a:t>
            </a:r>
            <a:r>
              <a:rPr lang="cs-CZ" sz="3100" dirty="0" smtClean="0"/>
              <a:t> ohrožení vypouštějí inkoustový oblak</a:t>
            </a:r>
          </a:p>
          <a:p>
            <a:pPr marL="0" indent="0">
              <a:buNone/>
            </a:pPr>
            <a:r>
              <a:rPr lang="cs-CZ" sz="3100" dirty="0"/>
              <a:t>i</a:t>
            </a:r>
            <a:r>
              <a:rPr lang="cs-CZ" sz="3100" dirty="0" smtClean="0"/>
              <a:t>nkoustové žlázy ve stěně konečníku</a:t>
            </a:r>
          </a:p>
          <a:p>
            <a:pPr marL="0" indent="0">
              <a:buNone/>
            </a:pPr>
            <a:endParaRPr lang="cs-CZ" sz="3100" dirty="0" smtClean="0"/>
          </a:p>
          <a:p>
            <a:pPr>
              <a:buFont typeface="Wingdings" pitchFamily="2" charset="2"/>
              <a:buChar char="§"/>
            </a:pPr>
            <a:r>
              <a:rPr lang="cs-CZ" sz="3100" dirty="0" smtClean="0"/>
              <a:t>starobylá </a:t>
            </a:r>
            <a:r>
              <a:rPr lang="cs-CZ" sz="3100" dirty="0" smtClean="0"/>
              <a:t>loděnka hlubinná,   </a:t>
            </a:r>
            <a:endParaRPr lang="cs-CZ" sz="3100" dirty="0" smtClean="0"/>
          </a:p>
          <a:p>
            <a:pPr marL="0" indent="0">
              <a:buNone/>
            </a:pPr>
            <a:r>
              <a:rPr lang="cs-CZ" sz="3100" dirty="0" smtClean="0"/>
              <a:t>inteligentní </a:t>
            </a:r>
            <a:r>
              <a:rPr lang="cs-CZ" sz="3100" dirty="0" smtClean="0"/>
              <a:t>chobotnice </a:t>
            </a:r>
            <a:r>
              <a:rPr lang="cs-CZ" sz="3100" err="1" smtClean="0"/>
              <a:t>pobřežní</a:t>
            </a:r>
            <a:r>
              <a:rPr lang="cs-CZ" sz="3100" smtClean="0"/>
              <a:t>, sépie </a:t>
            </a:r>
            <a:r>
              <a:rPr lang="cs-CZ" sz="3100" dirty="0" smtClean="0"/>
              <a:t>obecná, </a:t>
            </a:r>
            <a:r>
              <a:rPr lang="cs-CZ" sz="3100" dirty="0" smtClean="0"/>
              <a:t>obří krakatice……</a:t>
            </a:r>
          </a:p>
          <a:p>
            <a:pPr marL="0" indent="0">
              <a:buNone/>
            </a:pPr>
            <a:endParaRPr lang="cs-CZ" sz="3100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4427984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http://t2.gstatic.com/images?q=tbn:ANd9GcQZ_wxN2wGXbTYFjEM3DklZTSJb-GxOeoENS2ACD26RwqY5a2r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276" y="3719770"/>
            <a:ext cx="2304256" cy="258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338" y="3667863"/>
            <a:ext cx="1847850" cy="2641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11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řeměněna ve svalnatou nálevku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ohyb vlnění ploutevního lemu nebo pomocí chapadel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 případě nebezpečí </a:t>
            </a:r>
            <a:r>
              <a:rPr lang="cs-CZ" dirty="0" smtClean="0">
                <a:sym typeface="Wingdings 3"/>
              </a:rPr>
              <a:t></a:t>
            </a:r>
            <a:r>
              <a:rPr lang="cs-CZ" b="1" i="1" dirty="0" smtClean="0">
                <a:sym typeface="Wingdings 3"/>
              </a:rPr>
              <a:t>raketovitý pohyb</a:t>
            </a:r>
          </a:p>
          <a:p>
            <a:pPr marL="0" indent="0">
              <a:buNone/>
            </a:pPr>
            <a:endParaRPr lang="cs-CZ" b="1" i="1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u</a:t>
            </a:r>
            <a:r>
              <a:rPr lang="cs-CZ" dirty="0" smtClean="0">
                <a:sym typeface="Wingdings 3"/>
              </a:rPr>
              <a:t>nikají nazad prudkým vypuzováním vody z nálevky</a:t>
            </a:r>
          </a:p>
          <a:p>
            <a:pPr marL="0" indent="0">
              <a:buNone/>
            </a:pPr>
            <a:endParaRPr lang="cs-CZ" dirty="0">
              <a:sym typeface="Wingdings 3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00808"/>
            <a:ext cx="3240360" cy="1991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23778"/>
            <a:ext cx="2679185" cy="19975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9099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Chapadla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i="1" dirty="0"/>
              <a:t>j</a:t>
            </a:r>
            <a:r>
              <a:rPr lang="cs-CZ" i="1" dirty="0" smtClean="0"/>
              <a:t>ednoduché druhy </a:t>
            </a:r>
            <a:r>
              <a:rPr lang="cs-CZ" dirty="0" smtClean="0">
                <a:sym typeface="Wingdings 3"/>
              </a:rPr>
              <a:t>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 30 – 90 chapadel, krátká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ym typeface="Wingdings 3"/>
            </a:endParaRPr>
          </a:p>
          <a:p>
            <a:pPr>
              <a:buFont typeface="Wingdings" pitchFamily="2" charset="2"/>
              <a:buChar char="ü"/>
            </a:pPr>
            <a:r>
              <a:rPr lang="cs-CZ" i="1" dirty="0">
                <a:sym typeface="Wingdings 3"/>
              </a:rPr>
              <a:t>d</a:t>
            </a:r>
            <a:r>
              <a:rPr lang="cs-CZ" i="1" dirty="0" smtClean="0">
                <a:sym typeface="Wingdings 3"/>
              </a:rPr>
              <a:t>okonalejší druhy </a:t>
            </a:r>
            <a:r>
              <a:rPr lang="cs-CZ" dirty="0" smtClean="0">
                <a:sym typeface="Wingdings 3"/>
              </a:rPr>
              <a:t>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méně chapadel, delší s přísavkami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</a:t>
            </a:r>
            <a:r>
              <a:rPr lang="cs-CZ" sz="2800" dirty="0" smtClean="0"/>
              <a:t>hobotnice </a:t>
            </a:r>
            <a:r>
              <a:rPr lang="cs-CZ" sz="2800" dirty="0" smtClean="0">
                <a:sym typeface="Wingdings 3"/>
              </a:rPr>
              <a:t>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8 stejně dlouhých chapadel – mohou o několik chapadel přijít – znovu dorostou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77072"/>
            <a:ext cx="3312368" cy="213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http://t2.gstatic.com/images?q=tbn:ANd9GcTAd7MKuiv6aR9nL-71kkgwL9x1euPSCYu-z6zMgDTUmfIALL4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70455"/>
            <a:ext cx="3312368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155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Schránka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/>
              <a:t>d</a:t>
            </a:r>
            <a:r>
              <a:rPr lang="cs-CZ" dirty="0" smtClean="0"/>
              <a:t>říve všichni hlavonožci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d</a:t>
            </a:r>
            <a:r>
              <a:rPr lang="cs-CZ" dirty="0" smtClean="0"/>
              <a:t>nes jen loděnka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chránka se začala přemisťovat dovnitř těla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épie </a:t>
            </a:r>
            <a:r>
              <a:rPr lang="cs-CZ" dirty="0" smtClean="0">
                <a:sym typeface="Wingdings 3"/>
              </a:rPr>
              <a:t> sépiová kost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ym typeface="Wingdings 3"/>
              </a:rPr>
              <a:t>c</a:t>
            </a:r>
            <a:r>
              <a:rPr lang="cs-CZ" dirty="0" smtClean="0">
                <a:sym typeface="Wingdings 3"/>
              </a:rPr>
              <a:t>hobotnice  nemají</a:t>
            </a:r>
            <a:endParaRPr lang="cs-CZ" dirty="0" smtClean="0"/>
          </a:p>
        </p:txBody>
      </p:sp>
      <p:pic>
        <p:nvPicPr>
          <p:cNvPr id="6146" name="Picture 2" descr="http://t2.gstatic.com/images?q=tbn:ANd9GcR0mkDEdHxdVVPcubgfAeO1bnP9h-eFOMt9yo-ACr-6bKjlwSQ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96752"/>
            <a:ext cx="2952328" cy="188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t3.gstatic.com/images?q=tbn:ANd9GcSacpS9K31vs1rRC41ghM9thr7dlGHcPmFR2OR7HD5Flcxg2DC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449" y="3248934"/>
            <a:ext cx="2967959" cy="1548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t1.gstatic.com/images?q=tbn:ANd9GcSLtDa2Uv7p22Fo8yo25yDzBpxeVyJUPx2hB3kc5DVN-mOcR9IkC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650" y="4975136"/>
            <a:ext cx="2891758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554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je nejdokonalejší ze všech bezobratlých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mozek je krytý chrupavčitou schránkou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c</a:t>
            </a:r>
            <a:r>
              <a:rPr lang="cs-CZ" dirty="0" smtClean="0"/>
              <a:t>hobotnice – inteligence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mění strategie při lovu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staví si obydlí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hraje si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69" y="3501008"/>
            <a:ext cx="331236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608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/>
              <a:t>h</a:t>
            </a:r>
            <a:r>
              <a:rPr lang="cs-CZ" dirty="0" smtClean="0"/>
              <a:t>lavní smysl </a:t>
            </a:r>
            <a:r>
              <a:rPr lang="cs-CZ" dirty="0" smtClean="0">
                <a:sym typeface="Wingdings 3"/>
              </a:rPr>
              <a:t></a:t>
            </a:r>
            <a:r>
              <a:rPr lang="cs-CZ" dirty="0" smtClean="0"/>
              <a:t> zrak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/>
              <a:t>k</a:t>
            </a:r>
            <a:r>
              <a:rPr lang="cs-CZ" sz="2800" dirty="0" smtClean="0"/>
              <a:t>omorové oči – stavbou i funkcí obdobné oku obratlovců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o</a:t>
            </a:r>
            <a:r>
              <a:rPr lang="cs-CZ" sz="2800" dirty="0" smtClean="0"/>
              <a:t>bří chobotnice – největší oči v živočišné říši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průměr až 40 cm</a:t>
            </a:r>
          </a:p>
          <a:p>
            <a:pPr marL="3200400" lvl="7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č</a:t>
            </a:r>
            <a:r>
              <a:rPr lang="cs-CZ" dirty="0" smtClean="0"/>
              <a:t>idla hmatu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č</a:t>
            </a:r>
            <a:r>
              <a:rPr lang="cs-CZ" dirty="0" smtClean="0"/>
              <a:t>idla chuti </a:t>
            </a:r>
          </a:p>
          <a:p>
            <a:pPr>
              <a:buFont typeface="Wingdings" pitchFamily="2" charset="2"/>
              <a:buChar char="ü"/>
            </a:pPr>
            <a:r>
              <a:rPr lang="cs-CZ" dirty="0" err="1"/>
              <a:t>s</a:t>
            </a:r>
            <a:r>
              <a:rPr lang="cs-CZ" dirty="0" err="1" smtClean="0"/>
              <a:t>tato</a:t>
            </a:r>
            <a:r>
              <a:rPr lang="cs-CZ" dirty="0" smtClean="0"/>
              <a:t>-kinetická čidla polohy a pohybu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67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err="1"/>
              <a:t>g</a:t>
            </a:r>
            <a:r>
              <a:rPr lang="cs-CZ" dirty="0" err="1" smtClean="0"/>
              <a:t>onochoristé</a:t>
            </a:r>
            <a:r>
              <a:rPr lang="cs-CZ" dirty="0" smtClean="0"/>
              <a:t> </a:t>
            </a:r>
            <a:r>
              <a:rPr lang="cs-CZ" dirty="0" smtClean="0">
                <a:sym typeface="Wingdings 3"/>
              </a:rPr>
              <a:t></a:t>
            </a:r>
            <a:r>
              <a:rPr lang="cs-CZ" dirty="0" smtClean="0"/>
              <a:t> pohlavní dimorfismus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samečci 	</a:t>
            </a:r>
            <a:r>
              <a:rPr lang="cs-CZ" dirty="0"/>
              <a:t> </a:t>
            </a:r>
            <a:r>
              <a:rPr lang="cs-CZ" dirty="0" smtClean="0"/>
              <a:t>     výrazně menší než samičky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</a:t>
            </a: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hektokotylové</a:t>
            </a:r>
            <a:r>
              <a:rPr lang="cs-CZ" dirty="0" smtClean="0"/>
              <a:t> chapadlo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ývin přímý 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áření 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sameček uhyne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amička se stará o vajíčka, neopouští je, zajišťuje dostatečné množství kyslíku a ochranu před predátory a řasami, nepřijímá potravu, po vylíhnutí nových jedinců - hyne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094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bří hlavonožci jsou oblíbenými obludami hollywoodských filmů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/>
              <a:t>b</a:t>
            </a:r>
            <a:r>
              <a:rPr lang="cs-CZ" dirty="0" smtClean="0"/>
              <a:t>ájný obří hlavonožec severské mytologie </a:t>
            </a:r>
            <a:r>
              <a:rPr lang="cs-CZ" b="1" dirty="0" err="1" smtClean="0"/>
              <a:t>kraken</a:t>
            </a:r>
            <a:endParaRPr lang="cs-CZ" b="1" dirty="0" smtClean="0"/>
          </a:p>
          <a:p>
            <a:pPr>
              <a:buFont typeface="Wingdings" pitchFamily="2" charset="2"/>
              <a:buChar char="ü"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041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900" dirty="0"/>
              <a:t>http://www.google.cz/imgres?q=hlavono%C5%BEci&amp;um=1&amp;hl=cs&amp;sa=N&amp;biw=1366&amp;bih=651&amp;tbm=isch&amp;tbnid=zW-RLrHMXXSx-M:&amp;imgrefurl=http://www.reflex.cz/clanek/zivot-a-styl/36793/nezerte-chobotnice.html&amp;docid=l0KJzSxZXtFtBM&amp;imgurl=http://</a:t>
            </a:r>
            <a:r>
              <a:rPr lang="cs-CZ" sz="900" dirty="0" smtClean="0"/>
              <a:t>img.reflex.cz/img/3/article/541369_chobotnice.jpg&amp;w=562&amp;h=292&amp;ei=T-yTUJ6kFeOg4gTF34D4Dg&amp;zoom=1&amp;iact=hc&amp;vpx=890&amp;vpy=2&amp;dur=40&amp;hovh=162&amp;hovw=312&amp;tx=87&amp;ty=77&amp;sig=107209084479291599427&amp;page=1&amp;tbnh=137&amp;tbnw=253&amp;start=0&amp;ndsp=17&amp;ved=1t:429,r:4,s:0,i:108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=1&amp;q=hlavono%C5%BEci&amp;oq=hlavono%C5%BEci&amp;gs_l=img.12..0.27341.32123.0.36591.14.12.0.2.2.0.112.956.10j2.12.0...0.0...1c.1.iY2XJkkwOAo&amp;bav=on.2,or.r_gc.r_pw.r_qf.&amp;</a:t>
            </a:r>
            <a:r>
              <a:rPr lang="cs-CZ" sz="900" dirty="0" smtClean="0"/>
              <a:t>fp=45dd3225ac44aeb3&amp;bpcl=37189454&amp;biw=1366&amp;bih=651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=1&amp;q=hlavono%C5%BEci&amp;oq=hlavono%C5%BEci&amp;gs_l=img.12..0.27341.32123.0.36591.14.12.0.2.2.0.112.956.10j2.12.0...0.0...1c.1.iY2XJkkwOAo&amp;bav=on.2,or.r_gc.r_pw.r_qf.&amp;</a:t>
            </a:r>
            <a:r>
              <a:rPr lang="cs-CZ" sz="900" dirty="0" smtClean="0"/>
              <a:t>fp=45dd3225ac44aeb3&amp;bpcl=37189454&amp;biw=1366&amp;bih=651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=1&amp;q=hlavono%C5%BEci&amp;oq=hlavono%C5%BEci&amp;gs_l=img.12..0.27341.32123.0.36591.14.12.0.2.2.0.112.956.10j2.12.0...0.0...1c.1.iY2XJkkwOAo&amp;bav=on.2,or.r_gc.r_pw.r_qf.&amp;</a:t>
            </a:r>
            <a:r>
              <a:rPr lang="cs-CZ" sz="900" dirty="0" smtClean="0"/>
              <a:t>fp=45dd3225ac44aeb3&amp;bpcl=37189454&amp;biw=1366&amp;bih=651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chobotnice&amp;oq</a:t>
            </a:r>
            <a:r>
              <a:rPr lang="cs-CZ" sz="900" dirty="0"/>
              <a:t>=</a:t>
            </a:r>
            <a:r>
              <a:rPr lang="cs-CZ" sz="900" dirty="0" err="1"/>
              <a:t>chobotnice&amp;gs_l</a:t>
            </a:r>
            <a:r>
              <a:rPr lang="cs-CZ" sz="900" dirty="0"/>
              <a:t>=img.12..0l10.226374.231483.2.236556.19.17.0.2.2.0.103.1374.16j1.17.0...0.0...1c.1.NTJva6kb1Q4&amp;bav=on.2,or.r_gc.r_pw.r_qf.&amp;</a:t>
            </a:r>
            <a:r>
              <a:rPr lang="cs-CZ" sz="900" dirty="0" smtClean="0"/>
              <a:t>fp=45dd3225ac44aeb3&amp;bpcl=37189454&amp;biw=1366&amp;bih=651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chobotnice&amp;oq</a:t>
            </a:r>
            <a:r>
              <a:rPr lang="cs-CZ" sz="900" dirty="0"/>
              <a:t>=</a:t>
            </a:r>
            <a:r>
              <a:rPr lang="cs-CZ" sz="900" dirty="0" err="1"/>
              <a:t>chobotnice&amp;gs_l</a:t>
            </a:r>
            <a:r>
              <a:rPr lang="cs-CZ" sz="900" dirty="0"/>
              <a:t>=img.12..0l10.226374.231483.2.236556.19.17.0.2.2.0.103.1374.16j1.17.0...0.0...1c.1.NTJva6kb1Q4&amp;bav=on.2,or.r_gc.r_pw.r_qf.&amp;</a:t>
            </a:r>
            <a:r>
              <a:rPr lang="cs-CZ" sz="900" dirty="0" smtClean="0"/>
              <a:t>fp=45dd3225ac44aeb3&amp;bpcl=37189454&amp;biw=1366&amp;bih=651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chobotnice&amp;oq</a:t>
            </a:r>
            <a:r>
              <a:rPr lang="cs-CZ" sz="900" dirty="0"/>
              <a:t>=</a:t>
            </a:r>
            <a:r>
              <a:rPr lang="cs-CZ" sz="900" dirty="0" err="1"/>
              <a:t>chobotnice&amp;gs_l</a:t>
            </a:r>
            <a:r>
              <a:rPr lang="cs-CZ" sz="900" dirty="0"/>
              <a:t>=img.12..0l10.226374.231483.2.236556.19.17.0.2.2.0.103.1374.16j1.17.0...0.0...1c.1.NTJva6kb1Q4&amp;bav=on.2,or.r_gc.r_pw.r_qf.&amp;</a:t>
            </a:r>
            <a:r>
              <a:rPr lang="cs-CZ" sz="900" dirty="0" smtClean="0"/>
              <a:t>fp=45dd3225ac44aeb3&amp;bpcl=37189454&amp;biw=1366&amp;bih=65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chobotnice&amp;oq</a:t>
            </a:r>
            <a:r>
              <a:rPr lang="cs-CZ" sz="900" dirty="0"/>
              <a:t>=</a:t>
            </a:r>
            <a:r>
              <a:rPr lang="cs-CZ" sz="900" dirty="0" err="1"/>
              <a:t>chobotnice&amp;gs_l</a:t>
            </a:r>
            <a:r>
              <a:rPr lang="cs-CZ" sz="900" dirty="0"/>
              <a:t>=img.12..0l10.226374.231483.2.236556.19.17.0.2.2.0.103.1374.16j1.17.0...0.0...1c.1.NTJva6kb1Q4&amp;bav=on.2,or.r_gc.r_pw.r_qf.&amp;</a:t>
            </a:r>
            <a:r>
              <a:rPr lang="cs-CZ" sz="900" dirty="0" smtClean="0"/>
              <a:t>fp=45dd3225ac44aeb3&amp;bpcl=37189454&amp;biw=1366&amp;bih=6511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chobotnice&amp;oq</a:t>
            </a:r>
            <a:r>
              <a:rPr lang="cs-CZ" sz="900" dirty="0"/>
              <a:t>=</a:t>
            </a:r>
            <a:r>
              <a:rPr lang="cs-CZ" sz="900" dirty="0" err="1"/>
              <a:t>chobotnice&amp;gs_l</a:t>
            </a:r>
            <a:r>
              <a:rPr lang="cs-CZ" sz="900" dirty="0"/>
              <a:t>=img.12..0l10.226374.231483.2.236556.19.17.0.2.2.0.103.1374.16j1.17.0...0.0...1c.1.NTJva6kb1Q4&amp;bav=on.2,or.r_gc.r_pw.r_qf.&amp;</a:t>
            </a:r>
            <a:r>
              <a:rPr lang="cs-CZ" sz="900" dirty="0" smtClean="0"/>
              <a:t>fp=45dd3225ac44aeb3&amp;bpcl=37189454&amp;biw=1366&amp;bih=651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=1366&amp;bih=651&amp;q=lod%C4%9Bnka&amp;oq=lod%C4%9Bnka&amp;gs_l=img.12..0l2j0i24.2303.3839.0.5603.7.6.0.1.1.0.104.502.5j1.6.0...0.0...</a:t>
            </a:r>
            <a:r>
              <a:rPr lang="cs-CZ" sz="900" dirty="0" smtClean="0">
                <a:hlinkClick r:id="rId2"/>
              </a:rPr>
              <a:t>1ac.1.SszHGwCCMKQ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http://www.google.cz/imgres?q=s%C3%A9pie+obecn%C3%A1&amp;hl=cs&amp;biw=1366&amp;bih=651&amp;tbm=isch&amp;tbnid=rOGGNUgVC2JooM:&amp;imgrefurl=http://www.biolib.cz/cz/image/id139086/&amp;docid=qptxuGAPuaIDjM&amp;itg=1&amp;imgurl=http://</a:t>
            </a:r>
            <a:r>
              <a:rPr lang="cs-CZ" sz="900" dirty="0" smtClean="0"/>
              <a:t>www.biolib.cz/IMG/GAL/139086.jpg&amp;w=700&amp;h=461&amp;ei=HfCTULGVF4GD4AT134GIAg&amp;zoom=1&amp;iact=hc&amp;vpx=1046&amp;vpy=211&amp;dur=4265&amp;hovh=182&amp;hovw=277&amp;tx=178&amp;ty=129&amp;sig=107209084479291599427&amp;page=2&amp;tbnh=148&amp;tbnw=218&amp;start=16&amp;ndsp=22&amp;ved=1t:429,r:12,s:20,i:192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chobotnice&amp;oq</a:t>
            </a:r>
            <a:r>
              <a:rPr lang="cs-CZ" sz="900" dirty="0"/>
              <a:t>=</a:t>
            </a:r>
            <a:r>
              <a:rPr lang="cs-CZ" sz="900" dirty="0" err="1"/>
              <a:t>chobotnice&amp;gs_l</a:t>
            </a:r>
            <a:r>
              <a:rPr lang="cs-CZ" sz="900" dirty="0"/>
              <a:t>=img.12..0l10.23275.29284.1.32344.20.18.0.2.2.0.84.1345.18.18.0...0.0...1c.1.5Tv4Atkef3I&amp;bav=on.2,or.r_gc.r_pw.r_qf.&amp;</a:t>
            </a:r>
            <a:r>
              <a:rPr lang="cs-CZ" sz="900" dirty="0" smtClean="0"/>
              <a:t>fp=45dd3225ac44aeb3&amp;bpcl=37189454&amp;biw=1366&amp;bih=651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=1&amp;q=hlavono%C5%BEci&amp;oq=hlavono%C5%BEci&amp;gs_l=img.12..0.27341.32123.0.36591.14.12.0.2.2.0.112.956.10j2.12.0...0.0...1c.1.iY2XJkkwOAo&amp;bav=on.2,or.r_gc.r_pw.r_qf.&amp;</a:t>
            </a:r>
            <a:r>
              <a:rPr lang="cs-CZ" sz="900" dirty="0" smtClean="0"/>
              <a:t>fp=45dd3225ac44aeb3&amp;bpcl=37189454&amp;biw=1366&amp;bih=651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=1&amp;q=lod%C4%9Bnka+hlubinn%C3%A1&amp;oq=lod%C4%9Bnka+hlubinn%C3%A1&amp;gs_l=img.12...0.0.5.64.0.0.0.0.0.0.0.0..0.0...0.0...1c.777Qmwc8WaM&amp;bav=on.2,or.r_gc.r_pw.r_qf.&amp;</a:t>
            </a:r>
            <a:r>
              <a:rPr lang="cs-CZ" sz="900" dirty="0" smtClean="0"/>
              <a:t>fp=45dd3225ac44aeb3&amp;bpcl=37189454&amp;biw=1366&amp;bih=651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=1&amp;q=s%C3%A9pie+obecn%C3%A1&amp;oq=s%C3%A9pie+obecn%C3%A1&amp;gs_l=img.12...0.0.8.222.0.0.0.0.0.0.0.0..0.0...0.0...1c.ZjwcEPD9OAQ&amp;bav=on.2,or.r_gc.r_pw.r_qf.&amp;</a:t>
            </a:r>
            <a:r>
              <a:rPr lang="cs-CZ" sz="900" dirty="0" smtClean="0"/>
              <a:t>fp=45dd3225ac44aeb3&amp;bpcl=37189454&amp;biw=1366&amp;bih=651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a&amp;xhr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=s%C3%A9pie&amp;bav=on.2,or.r_gc.r_pw.r_qf.&amp;bpcl=37189454&amp;biw=1366&amp;bih=651&amp;wrapid=tljp135187129203304&amp;um=1&amp;ie=UTF-8&amp;tbm=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=4OyTULK_CKne4QT19oDABg#um=1&amp;hl=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chobotnice&amp;oq</a:t>
            </a:r>
            <a:r>
              <a:rPr lang="cs-CZ" sz="900" dirty="0"/>
              <a:t>=</a:t>
            </a:r>
            <a:r>
              <a:rPr lang="cs-CZ" sz="900" dirty="0" err="1"/>
              <a:t>chobotnice&amp;gs_l</a:t>
            </a:r>
            <a:r>
              <a:rPr lang="cs-CZ" sz="900" dirty="0"/>
              <a:t>=img.12..0l10.45998.50811.10.52876.21.19.0.2.2.0.117.1495.17j2.19.0...0.0...1c.1.Y-nWYt5Qhes&amp;bav=on.2,or.r_gc.r_pw.r_qf.&amp;fp=45dd3225ac44aeb3&amp;bpcl=37189454&amp;biw=1366&amp;bih=651</a:t>
            </a:r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403</TotalTime>
  <Words>420</Words>
  <Application>Microsoft Office PowerPoint</Application>
  <PresentationFormat>Předvádění na obrazovce (4:3)</PresentationFormat>
  <Paragraphs>136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Hlavonožci</vt:lpstr>
      <vt:lpstr>Osnova</vt:lpstr>
      <vt:lpstr>Zařazení</vt:lpstr>
      <vt:lpstr>charakteristika</vt:lpstr>
      <vt:lpstr>Noha</vt:lpstr>
      <vt:lpstr>Chapadla</vt:lpstr>
      <vt:lpstr>Schránka</vt:lpstr>
      <vt:lpstr>Nervová soustava</vt:lpstr>
      <vt:lpstr>smysly</vt:lpstr>
      <vt:lpstr>rozmnožování</vt:lpstr>
      <vt:lpstr>zajímavosti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54</cp:revision>
  <dcterms:created xsi:type="dcterms:W3CDTF">2012-10-08T12:35:50Z</dcterms:created>
  <dcterms:modified xsi:type="dcterms:W3CDTF">2012-11-02T16:21:35Z</dcterms:modified>
</cp:coreProperties>
</file>