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6" r:id="rId4"/>
    <p:sldId id="269" r:id="rId5"/>
    <p:sldId id="258" r:id="rId6"/>
    <p:sldId id="260" r:id="rId7"/>
    <p:sldId id="261" r:id="rId8"/>
    <p:sldId id="263" r:id="rId9"/>
    <p:sldId id="268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972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Páteřní mícha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Nervová soustava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osnova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1412776"/>
            <a:ext cx="5580112" cy="4724400"/>
          </a:xfrm>
        </p:spPr>
        <p:txBody>
          <a:bodyPr/>
          <a:lstStyle/>
          <a:p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sz="3200" dirty="0" smtClean="0"/>
              <a:t>páteřní mícha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 smtClean="0"/>
              <a:t>šedá hmota míšní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/>
              <a:t>b</a:t>
            </a:r>
            <a:r>
              <a:rPr lang="cs-CZ" sz="3200" dirty="0" smtClean="0"/>
              <a:t>ílá hmota míšní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/>
              <a:t>v</a:t>
            </a:r>
            <a:r>
              <a:rPr lang="cs-CZ" sz="3200" dirty="0" smtClean="0"/>
              <a:t>zestupné dráhy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/>
              <a:t>s</a:t>
            </a:r>
            <a:r>
              <a:rPr lang="cs-CZ" sz="3200" dirty="0" smtClean="0"/>
              <a:t>estupné dráhy</a:t>
            </a:r>
          </a:p>
          <a:p>
            <a:pPr>
              <a:buFont typeface="Wingdings" pitchFamily="2" charset="2"/>
              <a:buChar char="v"/>
            </a:pPr>
            <a:r>
              <a:rPr lang="cs-CZ" sz="3200" dirty="0"/>
              <a:t>f</a:t>
            </a:r>
            <a:r>
              <a:rPr lang="cs-CZ" sz="3200" dirty="0" smtClean="0"/>
              <a:t>unkce páteřní míchy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61143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Páteřní mícha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sz="5100" dirty="0"/>
              <a:t>p</a:t>
            </a:r>
            <a:r>
              <a:rPr lang="cs-CZ" sz="5100" dirty="0" smtClean="0"/>
              <a:t>rovazec dlouhý 40 – 45 cm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5100" dirty="0"/>
              <a:t>u</a:t>
            </a:r>
            <a:r>
              <a:rPr lang="cs-CZ" sz="5100" dirty="0" smtClean="0"/>
              <a:t>ložena v páteřním kanálu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z="4400" dirty="0"/>
              <a:t>h</a:t>
            </a:r>
            <a:r>
              <a:rPr lang="cs-CZ" sz="4400" dirty="0" smtClean="0"/>
              <a:t>orní konec přechází v prodlouženou míchu</a:t>
            </a:r>
          </a:p>
          <a:p>
            <a:pPr>
              <a:buFont typeface="Arial" pitchFamily="34" charset="0"/>
              <a:buChar char="•"/>
            </a:pPr>
            <a:r>
              <a:rPr lang="cs-CZ" sz="4400" dirty="0"/>
              <a:t>d</a:t>
            </a:r>
            <a:r>
              <a:rPr lang="cs-CZ" sz="4400" dirty="0" smtClean="0"/>
              <a:t>olní konec končí ve výši 2. bederního obratle</a:t>
            </a:r>
          </a:p>
          <a:p>
            <a:pPr>
              <a:buFont typeface="Arial" pitchFamily="34" charset="0"/>
              <a:buChar char="•"/>
            </a:pPr>
            <a:endParaRPr lang="cs-CZ" sz="38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4400" dirty="0"/>
              <a:t>n</a:t>
            </a:r>
            <a:r>
              <a:rPr lang="cs-CZ" sz="4400" dirty="0" smtClean="0"/>
              <a:t>a průřezu	 </a:t>
            </a:r>
            <a:r>
              <a:rPr lang="cs-CZ" sz="4400" b="1" i="1" dirty="0" smtClean="0"/>
              <a:t>centrální míšní kanálek</a:t>
            </a:r>
            <a:r>
              <a:rPr lang="cs-CZ" sz="4400" b="1" dirty="0" smtClean="0"/>
              <a:t> </a:t>
            </a:r>
            <a:r>
              <a:rPr lang="cs-CZ" sz="4400" dirty="0" smtClean="0"/>
              <a:t>obklopený </a:t>
            </a:r>
            <a:r>
              <a:rPr lang="cs-CZ" sz="4400" b="1" i="1" dirty="0" smtClean="0"/>
              <a:t>šedou hmotou </a:t>
            </a:r>
            <a:r>
              <a:rPr lang="cs-CZ" sz="4400" dirty="0" smtClean="0"/>
              <a:t>( tvar H )</a:t>
            </a:r>
          </a:p>
          <a:p>
            <a:pPr marL="0" indent="0">
              <a:buNone/>
            </a:pPr>
            <a:r>
              <a:rPr lang="cs-CZ" sz="4400" dirty="0" smtClean="0"/>
              <a:t>                             okolo ní </a:t>
            </a:r>
            <a:r>
              <a:rPr lang="cs-CZ" sz="4400" b="1" i="1" dirty="0" smtClean="0"/>
              <a:t>bílou hmotou</a:t>
            </a:r>
          </a:p>
          <a:p>
            <a:pPr>
              <a:buFont typeface="Wingdings" pitchFamily="2" charset="2"/>
              <a:buChar char="Ø"/>
            </a:pPr>
            <a:endParaRPr lang="cs-CZ" sz="4400" i="1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57567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Páteřní mícha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59824"/>
            <a:ext cx="38884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2610" y="1559824"/>
            <a:ext cx="3600400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51181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Šedá hmota míšní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vybíhá</a:t>
            </a:r>
          </a:p>
          <a:p>
            <a:pPr marL="0" indent="0">
              <a:buNone/>
            </a:pPr>
            <a:r>
              <a:rPr lang="cs-CZ" dirty="0" smtClean="0"/>
              <a:t> v</a:t>
            </a:r>
            <a:r>
              <a:rPr lang="cs-CZ" i="1" dirty="0" smtClean="0"/>
              <a:t>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přední rohy míšní </a:t>
            </a:r>
            <a:r>
              <a:rPr lang="cs-CZ" dirty="0" smtClean="0"/>
              <a:t>tvořené </a:t>
            </a:r>
            <a:r>
              <a:rPr lang="cs-CZ" b="1" dirty="0" err="1" smtClean="0"/>
              <a:t>motoneurony</a:t>
            </a:r>
            <a:r>
              <a:rPr lang="cs-CZ" b="1" dirty="0" smtClean="0"/>
              <a:t> </a:t>
            </a:r>
            <a:r>
              <a:rPr lang="cs-CZ" dirty="0" smtClean="0">
                <a:sym typeface="Wingdings 3"/>
              </a:rPr>
              <a:t>vzruchy k příčně pruhovaným svalům, jejich neurity tvoří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 3"/>
              </a:rPr>
              <a:t>motorická vlákna míšních nervů </a:t>
            </a:r>
            <a:r>
              <a:rPr lang="cs-CZ" i="1" dirty="0" smtClean="0">
                <a:sym typeface="Wingdings 3"/>
              </a:rPr>
              <a:t>–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 3"/>
              </a:rPr>
              <a:t>přední míšní kořeny</a:t>
            </a:r>
          </a:p>
          <a:p>
            <a:pPr marL="0" indent="0">
              <a:buNone/>
            </a:pPr>
            <a:endParaRPr lang="cs-CZ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Wingdings 3"/>
            </a:endParaRPr>
          </a:p>
          <a:p>
            <a:pPr marL="0" indent="0">
              <a:buNone/>
            </a:pPr>
            <a:r>
              <a:rPr lang="cs-CZ" dirty="0">
                <a:sym typeface="Wingdings 3"/>
              </a:rPr>
              <a:t>v</a:t>
            </a:r>
            <a:r>
              <a:rPr lang="cs-CZ" dirty="0" smtClean="0">
                <a:sym typeface="Wingdings 3"/>
              </a:rPr>
              <a:t>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 3"/>
              </a:rPr>
              <a:t>zadní rohy míšní</a:t>
            </a:r>
            <a:r>
              <a:rPr lang="cs-CZ" i="1" dirty="0" smtClean="0">
                <a:sym typeface="Wingdings 3"/>
              </a:rPr>
              <a:t>, </a:t>
            </a:r>
            <a:r>
              <a:rPr lang="cs-CZ" dirty="0" smtClean="0">
                <a:sym typeface="Wingdings 3"/>
              </a:rPr>
              <a:t>kde končí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 3"/>
              </a:rPr>
              <a:t>senzitivní vlákna míšních nervů – zadní míšní kořeny</a:t>
            </a:r>
          </a:p>
          <a:p>
            <a:pPr>
              <a:buFont typeface="Wingdings" pitchFamily="2" charset="2"/>
              <a:buChar char="§"/>
            </a:pPr>
            <a:endParaRPr lang="cs-CZ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Wingdings 3"/>
            </a:endParaRPr>
          </a:p>
          <a:p>
            <a:pPr marL="0" indent="0">
              <a:buNone/>
            </a:pPr>
            <a:r>
              <a:rPr lang="cs-CZ" dirty="0">
                <a:sym typeface="Wingdings 3"/>
              </a:rPr>
              <a:t>s</a:t>
            </a:r>
            <a:r>
              <a:rPr lang="cs-CZ" dirty="0" smtClean="0">
                <a:sym typeface="Wingdings 3"/>
              </a:rPr>
              <a:t>pojením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 3"/>
              </a:rPr>
              <a:t> předních</a:t>
            </a:r>
            <a:r>
              <a:rPr lang="cs-CZ" dirty="0" smtClean="0">
                <a:sym typeface="Wingdings 3"/>
              </a:rPr>
              <a:t> a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 3"/>
              </a:rPr>
              <a:t>zadních míšních kořenů </a:t>
            </a:r>
            <a:r>
              <a:rPr lang="cs-CZ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 3"/>
              </a:rPr>
              <a:t>míšní nervy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 3"/>
              </a:rPr>
              <a:t> </a:t>
            </a:r>
            <a:r>
              <a:rPr lang="cs-CZ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 3"/>
              </a:rPr>
              <a:t>31 párů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sp>
        <p:nvSpPr>
          <p:cNvPr id="10" name="AutoShape 2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63500" y="-8429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4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215900" y="-6905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2" name="AutoShape 6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368300" y="-5381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AutoShape 8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520700" y="-3857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AutoShape 16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1130300" y="2238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AutoShape 18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1282700" y="3762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AutoShape 20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1435100" y="5286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AutoShape 24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1739900" y="8334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AutoShape 26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2055356" y="105251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AutoShape 28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2044700" y="11382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AutoShape 30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735012" y="1333499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AutoShape 38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2806700" y="19002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AutoShape 40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2959100" y="20526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" name="AutoShape 42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3111500" y="22050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" name="AutoShape 44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3263900" y="23574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4" name="AutoShape 52" descr="data:image/jpeg;base64,/9j/4AAQSkZJRgABAQAAAQABAAD/2wCEAAkGBhMSERUUEhQVFRUVFBQUFRQUFxgVFRYVFBQVFBQUFBQXHCYeFxwjGRQUHy8gIycpLCwsFR4xNTAqNSYrLCkBCQoKDgwOGg8PGiwcHCApLCwpKSwpKSkpKSksLCwsLCwsKSksLCksLCksLCwsKSkpLCwpLCkpLCksLCksKSkpLP/AABEIALcBEwMBIgACEQEDEQH/xAAcAAABBQEBAQAAAAAAAAAAAAAEAAIDBQYBBwj/xAA7EAABAwIEAwUIAAUEAgMAAAABAAIRAyEEBTFBElFhBiJxgZETFDKhscHR8AdCUmLhcpLS8RWCFhcj/8QAGQEAAwEBAQAAAAAAAAAAAAAAAQIDAAQF/8QAIxEAAgIDAQACAgMBAAAAAAAAAAECEQMSITFBURQiBDJhE//aAAwDAQACEQMRAD8AO96e/QH7JMwR1JXXUKnNQ1KVTdy889EKGHHNTUmAKtYw7lE8fVMmK0WTaikbUVQcZHVc/wDJBUUhHEtzWTm4rqqX38qCpjSU6kK0X7seBuojjpVEMQU9mKTWLReMxakGJVAcWntxsbo2ajQNxKkGN6rMOzLquDMSjZqNOcYpKeKWVGYdURSzFazGobiAne8BZ9mO6qX31MKXZxS570qZuKTveFjF23FKQYlUQxSlbjFjFz7dOFZVLcUiKeIQMWQenAoJtdSsrLGCYSTBUTS9YxJK5KaHJErBOl6aXriULBOhylYVEGp7SsYmSXOJcWFMD7246A/Jc9s7cKNuEZHLpKRw45lecpWdtEjWHdSHhUIrDmkaoG6NgojxDY0QRHijquLbyUTsQI0R2BQPPioap5Si3OJ0TQ3mE6kBxBQXJzaJOpRYYOSeGp1ITUFFBMe2N0eKahqMW3NqV5cQme2lGuopvuyKmZxI6ZRNN4UJprkp1NC6ssGPCkGIAVYKiRrJt0LqWoxaf72FSGou+8FNsLRc+9hc97VQ2sU44hazUXdPFolmNWdZXUoxPVazGjZjUXRxazFLGI6ji0TGkZiFIKyomYtFUsSsYtxUXeNAMrqZtVYwUHKQFCtepBUWMTFybxpnEuSsFEwqJKDiSWNRneGVw25FQcfNcndebZ1UOOHB2CifQbyTvbJvtJKwSB2GbOiXsRyTi6DKVSrZFIzY1hHJOdCFfWKifiFvDBhgJjqsaIB+NHNB1s3aNXAeaysBbnEqJ1VZqt2mYDEz4KF/aTkCm1kC0ac1gutxAWRd2gPJRHtC/km0YNkbJ1cKM1Asn/8AIH8k9mfO/pK2jNsjTl6aXLOHtCeSIo5606oayDaLmE4U1XUc6Yd0W3HNOhCKbQKTCwFwsUTawKma5OsgrgM9ku8KmBXITqYjicp1EQyuhixNEhPsCizp10XSxHVUra6cMWtYKNFSxSJZilmaeKKKpYpGzUaNuKRFOtKo6FdH0qqKZiza5OlBtrKVtVMAmlJQ+0SQCZvjjZNe4rhcoqjua8uzsGu5kkjy+yReYUPHEqKpibckUZkrqkaqCviCB0UNXFEeHXT/ACs7muehhiZPIKsYtiNl7WzACSToPTxWdx3axgJDZf8A6dPUqoNKriD3iQ06MGkdVa4TJmN19B+yqapCW2A+84itYd0dNfMpNymD3iXu5LTUctkXAaOV7/lF08I1o08zp6JrFZm6GTF2wa3mEfhshZrqOZVli6lNonX95KmxHaJjfDpzOydInKQS/LGDkoq2FY0TAVHiu0DnX0jT/KEr5q92psqKJPYvTiGcgngttos42TeUXQl5AJgJmkBSLHEEDYIbuyn5owd0BwtE3Q1GkXu4R6paQ1kz8JaQuGg9o1IRGJwr2OAGkKTD1i67hYWWcUbZoDZmdVnUKywnaIH4rKGpTbbS+vRD1soBuLH5FSlApGZpsNmLXaFWNN4XnTqD2GWk+Cs8v7TFkCoLc1Nwa8KqV+m24ZXTh0Fgcxa8AtMq0p1AUEw0BHDFNGEVrZNLU+wtATcOpQyFLwpj02wKJqWIhG0MWqUyiKErJgaL5ldStrqnbWKmpVinsWi19ouoRtRdRsBUveoDVRNSmhazV5p2ED6qBxWJ4RfRPxWIAWZzTGlxI2VYRsWTIc0ztzjwU/CU7K8h/mfdx53uiclyu/ER91ecDRrYfVUcq4hEvlkFHB/ytEDdx+yLo4MN+EeLjdRVcwAEWDR5eQ5qqzbNw1veMC0N3M6T0sbbwtFWLJ0W1XEMaSS7iI6W/Cz+Z9op+AwDoT8zHJZ3HZ455IFgeWwGw/d1DhMJVrXDSWi3SOQV44/shKf0GVsyqVe6yYAPE7YA9UJTwji6/wAIuTzPILRYHs3VqAAngZaQBd3iiO0uHbhqPC0AE2H5Vox+iMppemSqYpjTcTfQfdQPx7nGwA8pUNKnJv8AhabBZT3AYGpIm0yGkgHq0FUUCM8qj6Z8+1MXN+S4zCPJi8+P7yK2eWZdLHuiWNBbsHCznNLQdSO8SOR1TMTSYGNfAPs+Mm0kzZodPQ78gklJRDBufhjDhXRN7bpUmvGhcDPMhG18S0E9fzMgK77GUqeKrtw73lhqE8Lgzjl2obEgib325JIty4irSiuspBjao/ndYRf/ACp2Zy5gAIJEzcfQheqYz+ETSIEscSXcfEHNaDZjC0gT1I6rFZ72Kfh3OBuG6vbJbJuAbWOljzC63hkl3pyf9436V1PNKdUm/C4gAA6eRRWGzPhI4rtIjz2hZzHYAi5t1n7JuX1nSGGTy6FQcDpjktG2ohlVs7fMIbGZNaYkHcaruEaaDAP6WtJ/u4nQVd5fXD54btt1+XioOJ0xkZH2FSieJhMD0V/lHakG1TunnsjsTlsyRqdW7KmxuTgzA4TuDp5KbRVM2mHxQOhRQK81wmY1cOZaeJo1advBa3KO0tOsImHf0nXy5qbi0OXpCY6mmtrpwqIWE6KKcxqXGlKyYKHqSmoAFKwp1IWgsOSUYckn2FoFqPVfiqqlq10BiCSuGKOllVj606IClhZddWdWmAbhQsgXV7+hQ1hDAgMVj3Oda8ckqjy6xMDl+ShMbmzaY4QJ8PujCFiTlSO18UGjicZIExtOwH5WPx2IdUfueQ+Q+ysMTVfXMAQ2ZJGrj0Vzk/Z8C5gmR4DWI52m66VUTldsq8m7LOqEcdm27o/m8+Ur0LLcja1ukCNAFNlOXACYV3SwohGLt2yUvpAmGwQaFgf4j3eGzEfOV6jRpWuvMf4hUYq7+C6sZzZOGWy7LuLX6gfU7rS0mmg0OcC0RrMt6XAI9VX5LRDgIG+5E2HIr0rE9mKHurC88JdTBieLiPBxGQfAXXS9VGl6cr2lLvhlm96OC0weJwBmwF4+ypO0FSCXC3cgxO1zMncrX4LKGwG6stAGw5ADRZ/tPlV3Abz6cvovMyYmsh14ZrTh50503Ks+zednCVxXaxr3sDvZ8fwsqEQ2oR/NwzMc4VfXw5YSHCIXKNEuMNElWTcXZZpSVM+jf4X9uK2MqmnUq06zfYCsX+z9i9lSaYfSgd17WlzhxRs297arPqOGbRqF7u6A7iYDxNlwmXMmDJIMnmvGv4b4V1Gob39hXaDEjiewwHdJj5HZXeYPeeIF5vHdn+kEN15AkeZVsOTeXDi/kwUF4YnN8IyCWhzumw6zv5rM0WxVH+oL0LEUuEEua066Ak2HORG6yQwZ9uAAAOK3PXmuhQuRLFk5R6TR7MCvS5cTBcRrz8dFlKWEq4aq2m9mncnQHhfIPiZXsHZ3ARRaOg+ibnvZtlYTA4gLH8qGXHFt0dWLK1V+GCZiJ4f7hbo6JiOREqerQY8Q4fYhD5xlzqHDMxMDfhNMOLb7gtc//b4KejUbUEjQwfMifsfRcMk0elFplFmGT3sIO3JyoMdlJYQ5pgbEE90/pXojGBw4XC+osP3dC5jlwAkAG0ObGovf6paKX8GWybtQWngrbW4vz+VqKOJDhIKymZ5NuNtD4bE8+SFwOZvokA3Zy5eHLwUpRvwdG7bXUjaqqMPiw5vEDIKnZiVIct2vUjXKuo4lFMqSjYKC+NJQcaSOwNSrqvQ/teseAkouvQQxw6jEswStUnT1NyomzFhf+o7eHVWDMHNzoPmeQUdUO/kgcrWHWTv91ZCMpMdU4ZA+LW5jzJVXgcmfXIc4mHX5Aj+3mLa6eMK3p5OKjyT8E/7z1O4+SvsDhYIjoPRVUlHiIuLl1lHiMn9mQAIAVtltGPwrrFZWaglDYfBlpgqjViPwtstp2VmxiCwNG91aNYmic0iMU4WJ/iHgBwe0jQH12K3T+Src6y4VqTmOuCCFWMqZKcdkePZTm7WkQ3vTrJ/YW6y7GOr8DXmQAN/SBeV55j8pdQr8BnW2w6GVtspxobSaJaHwIDYJvNifTzXqYXsunlfyY11FtiMUKZ4Qb6G4nwB25WlLEUjUpvkgCYAi5bpdyjp5Z3pOtrbdQI+qlLrHTh+W8X8Y+fJSy4nktsGPIsdUZnE5G0gkiQAeUl3go6PZ/gcGhoBJgW5XVzWrNFQMOurvC5MDrf5KyxGEJeHRE2F+rP8Al8l5f4uVv+x6q/mY4r+ob2fyzgEHcXIEHVDdoKLaZBNzNrS0+PPxF7bo7LcVcne0A2GgJHoWXTM5ZTcC10AEgt2hxtBtv9QvQwYFi/VnBnyPP+xjcbmYfLHAA2g6gtN7Hw2Kf2Zyh1fFibtaZnXynkq/HOHteFvekgQRcTeGnXWeevVer/w+7L+xphzh3jddbairJ44fH2a7AYPhYE+rQRjGQm1V5zlbO9RoynaDJhUabX++xWBZgH0KoBHcqAsPJtRve/5n/wBui9crU5WdzjKw4OGnFBBj4XtMscPAgISSki2OWvDGEwBxa8/AoqjWkQdE+tlziQAAJ+IbNIF4+oVL/wCSbTeWuMbX08lxyTizvj+yDcwywROxEHl0JA6/VZbMMribef7pZbLB4xrhBSxeUhwgfmeQQ98Devp5zQxDqLtTwzduvjCvW4kEAtMiFBm2WFpII3IvqFWYGqWOLT8J+R2PRTkh0aChi1a4fESs0akFWGAxKkxjQB6SHbVEJJQltXwSCqYRaOpRQlXCINGTM/UpHTxj6lQnD89OSvDhSJ6qA4UeiybC6K5tDkFLhsMeKymrP4bASUaMSzh1hyrBp+k5X8Fjg6UiFPUysHZB4SroefqrzD4kf4XbFqjldoqvc3NRLZKuhRBTHYEHSyZoR9KxtFddRlWDsIQuGitRJpmD7Y9kvbMLm2cNCF5rhXPwz4e0gtO/2X0HUoSFlu0nYmniGmRfYjVdGLJqcuSFmWybNRwklxO5JImC3fnp6norqg1jmzYNsQNuEb38vGeaxuZdl8RhwQwEtmSRrbT0v6ruBz1zLvBaQIDY/lG3SfsF3bWcLx14XbMsl5qPN5DRIgiTYnbZvqrqo1k8MyCeGbSP/wA28JPKS0X/ALTzCyeH7QAt/wDafOD6CAPRS4fPXCbd6I8dDpvoPC6WLiuIMoTl1l7i8YGOMxoHeNpt6uHg5Umd5lJIZPfIFjxQ4HukDa0Hz803DZZicU6wLQeEQf7Rr9PRb7sv/DxtOHVO87mU7evXw0YJf6yn7EdiC5wrVhfYffxXrGHwwaAAuYbCBggBELiy5d3zw7McK6/SNzVA9qIqEDp4oeo+dAT9PUqJdWQvCrsUBBRz2OPIfNV2LoO2IRsrGBR4+l3rbD1WI7QZI97XPawkbmLDxW/GF4p4nhlt1T4nHvY003GWEzA/einONrp1wteHn+XVX0iAZjb92WxynNBUGtwYP7zTXYem8fBIGsKhzyq2jVD6Ac2zeJp5jdc7i49LupcL7Nso4xxC88lhswy4gyJtr4LeZNnQqNBtfUcj4KLOsnkFzNwZ5HqEOPqJJuPGYmnBaOLUW/7RVGWwT5cvVO93NwRH3hKnTI++4XK2dFFnTqWCSGY6ySBj080kx1FGcKa9irRGyuqUEJWoK0qNQzqcz4FI0MmUr8PE80KKV7+QVy+ig30Ung92Po4nhFtdAFZYbEEHylx5DYD0+Sq2UwIJ12Uj6hAPNzjYGLDr/pbrsumEiUkaKljoEkhrf6nRfwRmHzAP005xAPnKydHClxvA2LoEgf0Uwfh6uPheCrahRpMBJDYAuSOI+F/oF0KRFxNEyp+6j5J3smnb0VBTxLARw02tLpIaAA9wES4hkBouLuO43srShinakNaI5lx8yYA+aeyTiEuwYOhUZwBATKeZMMRfjHEwCSS23fOzRcXJ3G9kT73eJAO4HxDx1TWK4gFfKw7VqqsV2NpP1YPRaUYobXuRtsYOpTxi2zEyeTQSdN40806yNeE3ii/gxX/19R/oHoj8H2Not/lHotU6qBA3OnkJ+yeKgtB1+2pVPyJifjwAcFljGaN+Ss6beihNW5G4vH3XKeKkE8tRuDy+alKbfo6xRXiCr9PquGOZ8rfRDjEixN9JG4vB3gx9imMxDXkhjhxA/C4fYwfMJbHUUickDQef+VFUqc7eJhQjF3AA4TudWmfG6KZVtoOKbgfX03QGoEqcgb+Ez0mSJQlXCvJ1kbWH0g/VW/HxA79DtCiqkAjpFjbRYKZnnYIk7j0QVfJwdbla+sGnX12+SeKQI0Btr4b2WoO5hHZJGk35WVPmXZjjOnTc/delvwQcJtHzQdXLwZ4T5FBoZZGeaZbkHsX9DsroH+U6Tbzt6FaCvlw8L/t1V4ygBNtNul5Cg4V1D77emfzHLgTItMi/0WfrYXhmNJhbJxka6z5EXn6LN4+xI5x+hc2RfJ0Y38Fc1iSnNMpJLKHqhXITyEoXQkcwLVYh3NR72KB7EGgpgFZqr3tJMK3qsQr6UT6fn96qUo2UTK6o68+ngNFK0RLjt3R4m5+h/wBo5ptaiosTUvA0Bd8zr9B5IRlXoWrCvbSNVIxx18wOXh1P7ugKJ9dkZReI/fNdEZk3EnY8sFrvefLc/wC1ok+u7lNj3xRc2Z4gGk9HENcTysTohQ/vSeUDzIJ+jfROxDOJkdRZVTEaO08U5xhhLHVCHVH706Q+Cmzk6NOUudEq3pPawNbT+EEWHXmTcnqboGmyB6k9Sd/opKdLhGvVOgUhlHM+Ci0/E8tNzqOJ0AeHER6E7IyhW9nDG/C554nD4nuIJJnaY1VZ7p3QD/VM+GgRT/5eQcD4CCPusCkG5hX7gAJBEERqBN7+EovC4ouHESbjujoNJVU8SJN5N/DYIprtYHgEwNQmtWc4cTXHiFwNjzB+iYzEkniAuRceGo8R+VGzp59VwfFPPXx5rGoLbXEGLGZ9dZ80Qasgf9oUN3UhfAWFJy7ciU3jaLifNQ8Q5x8vRNFS8fdY1BJxHz/fuu1MSQBPkhT3ZJcPBpHrcXQ5xd7aTuJKwKLE1wUPVr8P5VfWedQ6/wC6hM98Js4a/ZCw6lqzHT6LlTGevX5hVOKJAkWPM/RD1MYTpqhZtUWWIxvpyVRmFWxI1n8zKY+rvN+SgFafG6zClQFUImJ+K/mNFV44E7W0/P39EdiGHitYSVFiqcj5/n7rjmvUdEGVTQQLER4JIsUjskoFj0hdhIBPhdSOUjcFC5qnc1N4EAgtRiFqMVi+moHUVmgplW6ncHqPqq3ENur+rSQNagoyiUTKot+6Xtoj9/f8IivSQrmFJ1DcZO2rJ/GqP4pB6REc9z6qoeYcY6wfune8nbp8laM6FcbLX3lG0qshZ0VyiqWKICtHKhHAvXOGiRIKq6eLtuiMLiASqKaYmtFg10kKZsKuOICkZjAm2BQeHBOD0I3Ezsu+2PNGxaCw7y+66K3Sf3oghXE7H9nz809tXr5QtZqCn23b4f8Aaa587DrBt8kJE7E+BhSMogcx81jHX0ukHTWfkUjJgHTSdwVJTeR1iL7hPq1C6x8iiCwZ1Hhd0O6ZWpBEccDhN1GeSJrBnt7vT6ISraUZVcgqz1jETwLHci/VR4rDEQQlWkhQU8W4CHA6/wDSVmOPBa64kGAOhKgqUp8L+UqTiLiJ0mSicQ0G4EAAfJc0+stHhVGkkjG0xv8AVJQopZtgE6FxJdBAXClwpJIoxwsUbqaSSDMQVKSDq0VxJahkDVMPKGfh0klKSQ6ZA/CqE4dJJJQ1iFNP8kkkyMx4iNFJRMGQEklRCkweJ0UwckkqJiMe1pUjWpJKgoQyipBTCSSehbHhSsF0kkRRO1KbFkkkAjQLKJ9RJJEJG54v0CAeBN0kkDCqAEAbobFYUNGs7rqSD8AcoxHX7J9Nv1H79EklAqRGmP35LiSSQY//2Q=="/>
          <p:cNvSpPr>
            <a:spLocks noChangeAspect="1" noChangeArrowheads="1"/>
          </p:cNvSpPr>
          <p:nvPr/>
        </p:nvSpPr>
        <p:spPr bwMode="auto">
          <a:xfrm>
            <a:off x="2806700" y="1900237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7802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Bílá hmota míšní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/>
              <a:t>t</a:t>
            </a:r>
            <a:r>
              <a:rPr lang="cs-CZ" dirty="0" smtClean="0"/>
              <a:t>voří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i="1" dirty="0" smtClean="0"/>
              <a:t>vz</a:t>
            </a:r>
            <a:r>
              <a:rPr lang="cs-CZ" dirty="0" smtClean="0"/>
              <a:t>estupné</a:t>
            </a:r>
            <a:r>
              <a:rPr lang="cs-CZ" i="1" dirty="0" smtClean="0"/>
              <a:t> dráhy </a:t>
            </a:r>
            <a:r>
              <a:rPr lang="cs-CZ" i="1" dirty="0" smtClean="0">
                <a:sym typeface="Wingdings 3"/>
              </a:rPr>
              <a:t></a:t>
            </a:r>
            <a:r>
              <a:rPr lang="cs-CZ" dirty="0" smtClean="0"/>
              <a:t> převádějí impulsy do vyšších částí CNS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estupné</a:t>
            </a:r>
            <a:r>
              <a:rPr lang="cs-CZ" i="1" dirty="0" smtClean="0"/>
              <a:t> dráhy </a:t>
            </a:r>
            <a:r>
              <a:rPr lang="cs-CZ" i="1" dirty="0" smtClean="0">
                <a:sym typeface="Wingdings 3"/>
              </a:rPr>
              <a:t> </a:t>
            </a:r>
            <a:r>
              <a:rPr lang="cs-CZ" dirty="0" smtClean="0">
                <a:sym typeface="Wingdings 3"/>
              </a:rPr>
              <a:t>převádějí impulsy z CNS do motorických buněk  vědomé pohyby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3740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Vzestupné dráhy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buFont typeface="Wingdings" pitchFamily="2" charset="2"/>
              <a:buChar char="§"/>
            </a:pPr>
            <a:r>
              <a:rPr lang="cs-CZ" dirty="0" smtClean="0"/>
              <a:t>převádějí </a:t>
            </a:r>
          </a:p>
          <a:p>
            <a:pPr marL="457200" lvl="1" indent="0">
              <a:buNone/>
            </a:pPr>
            <a:endParaRPr lang="cs-CZ" dirty="0" smtClean="0"/>
          </a:p>
          <a:p>
            <a:pPr marL="457200" lvl="1" indent="0">
              <a:buNone/>
            </a:pPr>
            <a:r>
              <a:rPr lang="cs-CZ" dirty="0" smtClean="0"/>
              <a:t>vzruchy vyvolané bolestí, teplem, chladem, tlakem </a:t>
            </a:r>
            <a:r>
              <a:rPr lang="cs-CZ" dirty="0" smtClean="0">
                <a:sym typeface="Wingdings 3"/>
              </a:rPr>
              <a:t>do senzitivní korové oblasti</a:t>
            </a:r>
          </a:p>
          <a:p>
            <a:pPr marL="457200" lvl="1" indent="0">
              <a:buNone/>
            </a:pPr>
            <a:endParaRPr lang="cs-CZ" dirty="0">
              <a:sym typeface="Wingdings 3"/>
            </a:endParaRPr>
          </a:p>
          <a:p>
            <a:pPr marL="457200" lvl="1" indent="0">
              <a:buNone/>
            </a:pPr>
            <a:endParaRPr lang="cs-CZ" dirty="0" smtClean="0">
              <a:sym typeface="Wingdings 3"/>
            </a:endParaRPr>
          </a:p>
          <a:p>
            <a:pPr marL="457200" lvl="1" indent="0">
              <a:buNone/>
            </a:pPr>
            <a:r>
              <a:rPr lang="cs-CZ" dirty="0">
                <a:sym typeface="Wingdings 3"/>
              </a:rPr>
              <a:t>v</a:t>
            </a:r>
            <a:r>
              <a:rPr lang="cs-CZ" dirty="0" smtClean="0">
                <a:sym typeface="Wingdings 3"/>
              </a:rPr>
              <a:t>zruchy ze svalových, šlachových a kloubních proprioreceptorů  mozečku</a:t>
            </a:r>
          </a:p>
          <a:p>
            <a:pPr marL="457200" lvl="1" indent="0">
              <a:buNone/>
            </a:pPr>
            <a:endParaRPr lang="cs-CZ" dirty="0">
              <a:sym typeface="Wingdings 3"/>
            </a:endParaRPr>
          </a:p>
          <a:p>
            <a:pPr marL="457200" lvl="1" indent="0">
              <a:buNone/>
            </a:pPr>
            <a:endParaRPr lang="cs-CZ" dirty="0" smtClean="0"/>
          </a:p>
          <a:p>
            <a:pPr marL="457200" lvl="1" indent="0">
              <a:buNone/>
            </a:pPr>
            <a:endParaRPr lang="cs-CZ" dirty="0" smtClean="0"/>
          </a:p>
          <a:p>
            <a:pPr lvl="1"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2631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Sestupné dráhy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1">
              <a:buFont typeface="Wingdings" pitchFamily="2" charset="2"/>
              <a:buChar char="§"/>
            </a:pPr>
            <a:r>
              <a:rPr lang="cs-CZ" dirty="0" smtClean="0"/>
              <a:t>motorické</a:t>
            </a:r>
          </a:p>
          <a:p>
            <a:pPr marL="457200" lvl="1" indent="0">
              <a:buNone/>
            </a:pPr>
            <a:endParaRPr lang="cs-CZ" dirty="0"/>
          </a:p>
          <a:p>
            <a:pPr marL="457200" lvl="1" indent="0">
              <a:buNone/>
            </a:pPr>
            <a:r>
              <a:rPr lang="cs-CZ" b="1" dirty="0"/>
              <a:t>p</a:t>
            </a:r>
            <a:r>
              <a:rPr lang="cs-CZ" b="1" dirty="0" smtClean="0"/>
              <a:t>yramidová dráha</a:t>
            </a:r>
            <a:r>
              <a:rPr lang="cs-CZ" dirty="0" smtClean="0"/>
              <a:t> 		vychází z šedé hmoty 						mozkové</a:t>
            </a:r>
          </a:p>
          <a:p>
            <a:pPr marL="457200" lvl="1" indent="0">
              <a:buNone/>
            </a:pPr>
            <a:r>
              <a:rPr lang="cs-CZ" dirty="0"/>
              <a:t>	</a:t>
            </a:r>
            <a:r>
              <a:rPr lang="cs-CZ" dirty="0" smtClean="0"/>
              <a:t>				hlavní motorická dráha</a:t>
            </a:r>
          </a:p>
          <a:p>
            <a:pPr marL="457200" lvl="1" indent="0">
              <a:buNone/>
            </a:pPr>
            <a:r>
              <a:rPr lang="cs-CZ" dirty="0"/>
              <a:t>	</a:t>
            </a:r>
            <a:r>
              <a:rPr lang="cs-CZ" dirty="0" smtClean="0"/>
              <a:t>				</a:t>
            </a:r>
            <a:r>
              <a:rPr lang="cs-CZ" b="1" dirty="0" smtClean="0"/>
              <a:t>vědomé pohyby</a:t>
            </a:r>
          </a:p>
          <a:p>
            <a:pPr marL="457200" lvl="1" indent="0">
              <a:buNone/>
            </a:pPr>
            <a:endParaRPr lang="cs-CZ" dirty="0" smtClean="0"/>
          </a:p>
          <a:p>
            <a:pPr marL="457200" lvl="1" indent="0">
              <a:buNone/>
            </a:pPr>
            <a:r>
              <a:rPr lang="cs-CZ" b="1" dirty="0" err="1"/>
              <a:t>m</a:t>
            </a:r>
            <a:r>
              <a:rPr lang="cs-CZ" b="1" dirty="0" err="1" smtClean="0"/>
              <a:t>imopyramidová</a:t>
            </a:r>
            <a:r>
              <a:rPr lang="cs-CZ" b="1" dirty="0" smtClean="0"/>
              <a:t> dráha	</a:t>
            </a:r>
            <a:r>
              <a:rPr lang="cs-CZ" dirty="0" smtClean="0"/>
              <a:t>vychází ze středního mozku</a:t>
            </a:r>
          </a:p>
          <a:p>
            <a:pPr marL="457200" lvl="1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	mimovolní automatické a 						poloautomatické pohyby</a:t>
            </a:r>
          </a:p>
          <a:p>
            <a:pPr marL="457200" lvl="1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	</a:t>
            </a:r>
            <a:r>
              <a:rPr lang="cs-CZ" dirty="0" smtClean="0"/>
              <a:t>plavání, tanec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277275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páteřní míchy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spojovací článek mezi mozkem a ostatními orgány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/>
              <a:t>c</a:t>
            </a:r>
            <a:r>
              <a:rPr lang="cs-CZ" dirty="0" smtClean="0"/>
              <a:t>entrum jednoduchých nepodmíněných reflexů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60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pOužité</a:t>
            </a:r>
            <a:r>
              <a:rPr lang="cs-CZ" dirty="0" smtClean="0"/>
              <a:t>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900" dirty="0"/>
              <a:t>http://www.google.cz/imgres?q=p%C3%A1te%C5%99n%C3%AD+m%C3%ADcha+stavba&amp;um=1&amp;hl=cs&amp;sa=N&amp;biw=1366&amp;bih=651&amp;tbm=isch&amp;tbnid=c2-wRNHse-loLM:&amp;imgrefurl=http://skolajecna.cz/biologie/Sources/Textbook_Textbook.php%3FintSectionId%3D91000&amp;docid=sRw5xSDcvGUVYM&amp;imgurl=http://skolajecna.cz/biologie/Images/Textbook/Medium/0090000/00346.jpg&amp;w=200&amp;h=143&amp;ei=gwiVUNH3GsLP0QWkyoGQDA&amp;zoom=1&amp;iact=hc&amp;vpx=641&amp;vpy=182&amp;dur=3788&amp;hovh=114&amp;hovw=160&amp;tx=101&amp;ty=49&amp;sig=107209084479291599427&amp;page=1&amp;tbnh=114&amp;tbnw=160&amp;start=0&amp;ndsp=16&amp;ved=1t:429,r:2,s:0,i:75</a:t>
            </a:r>
          </a:p>
        </p:txBody>
      </p:sp>
    </p:spTree>
    <p:extLst>
      <p:ext uri="{BB962C8B-B14F-4D97-AF65-F5344CB8AC3E}">
        <p14:creationId xmlns:p14="http://schemas.microsoft.com/office/powerpoint/2010/main" val="3247617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160</TotalTime>
  <Words>190</Words>
  <Application>Microsoft Office PowerPoint</Application>
  <PresentationFormat>Předvádění na obrazovce (4:3)</PresentationFormat>
  <Paragraphs>65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Páteřní mícha</vt:lpstr>
      <vt:lpstr>osnova</vt:lpstr>
      <vt:lpstr>Páteřní mícha</vt:lpstr>
      <vt:lpstr>Páteřní mícha</vt:lpstr>
      <vt:lpstr>Šedá hmota míšní</vt:lpstr>
      <vt:lpstr>Bílá hmota míšní</vt:lpstr>
      <vt:lpstr>Vzestupné dráhy</vt:lpstr>
      <vt:lpstr>Sestupné dráhy</vt:lpstr>
      <vt:lpstr>Funkce páteřní míchy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25</cp:revision>
  <dcterms:created xsi:type="dcterms:W3CDTF">2012-10-08T12:35:50Z</dcterms:created>
  <dcterms:modified xsi:type="dcterms:W3CDTF">2012-11-03T12:06:05Z</dcterms:modified>
</cp:coreProperties>
</file>