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4026DA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40E185-1E9C-4A38-9CDA-C5B9C113E551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B5A61A-BA28-43A5-BD47-3A3C043BFA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lus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40E185-1E9C-4A38-9CDA-C5B9C113E551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B5A61A-BA28-43A5-BD47-3A3C043BFA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lus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40E185-1E9C-4A38-9CDA-C5B9C113E551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B5A61A-BA28-43A5-BD47-3A3C043BFA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lus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40E185-1E9C-4A38-9CDA-C5B9C113E551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B5A61A-BA28-43A5-BD47-3A3C043BFA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lus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40E185-1E9C-4A38-9CDA-C5B9C113E551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B5A61A-BA28-43A5-BD47-3A3C043BFA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lus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40E185-1E9C-4A38-9CDA-C5B9C113E551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B5A61A-BA28-43A5-BD47-3A3C043BFA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lus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40E185-1E9C-4A38-9CDA-C5B9C113E551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B5A61A-BA28-43A5-BD47-3A3C043BFA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lus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40E185-1E9C-4A38-9CDA-C5B9C113E551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B5A61A-BA28-43A5-BD47-3A3C043BFA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lus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40E185-1E9C-4A38-9CDA-C5B9C113E551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B5A61A-BA28-43A5-BD47-3A3C043BFA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lus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40E185-1E9C-4A38-9CDA-C5B9C113E551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B5A61A-BA28-43A5-BD47-3A3C043BFA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lus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40E185-1E9C-4A38-9CDA-C5B9C113E551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B5A61A-BA28-43A5-BD47-3A3C043BFA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lus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40E185-1E9C-4A38-9CDA-C5B9C113E551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B5A61A-BA28-43A5-BD47-3A3C043BFA2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lus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www.turisimo.cz/assets/country/cesko/upload/photo/large_Kralicky-Sneznik-04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Kralicky-Sneznik-04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000232" y="285728"/>
            <a:ext cx="4572000" cy="323165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Název školy: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ZŠ </a:t>
            </a:r>
            <a:r>
              <a:rPr lang="cs-CZ" b="1" dirty="0" err="1" smtClean="0">
                <a:latin typeface="Calibri" pitchFamily="34" charset="0"/>
                <a:cs typeface="Calibri" pitchFamily="34" charset="0"/>
              </a:rPr>
              <a:t>Štětí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, Ostrovní 300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MGR. SOŇA KYSELOVÁ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 materiálu: </a:t>
            </a:r>
            <a:r>
              <a:rPr lang="cs-CZ" sz="2400" b="1" dirty="0" smtClean="0">
                <a:latin typeface="Calibri" pitchFamily="34" charset="0"/>
                <a:cs typeface="Calibri" pitchFamily="34" charset="0"/>
              </a:rPr>
              <a:t>VY_12_INOVACE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_ Z.8.A.10_prirodni_pomery_cr_vodstvo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23.11.2011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Ročník: osmý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Vzdělávací oblast: ČLOVĚK A PŘÍRODA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Předmět: ZEMĚPIS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Název: PŘÍRODNÍ POMĚRY ČR – VODSTVO</a:t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Číslo operačního programu: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CZ.1.07/1.4.00/21.1693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428860" y="4000504"/>
            <a:ext cx="349954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PŘÍRODNÍ POMĚRY ČR – VODSTVO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6" name="Obrázek 2" descr="OPVK_hor_zakladni_logolink_RGB_cz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14546" y="5000636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ransition spd="slow">
    <p:plus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00034" y="571480"/>
            <a:ext cx="7772400" cy="1470025"/>
          </a:xfrm>
        </p:spPr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ANOTACE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85852" y="2428868"/>
            <a:ext cx="6400800" cy="1752600"/>
          </a:xfrm>
        </p:spPr>
        <p:txBody>
          <a:bodyPr>
            <a:normAutofit/>
          </a:bodyPr>
          <a:lstStyle/>
          <a:p>
            <a:pPr algn="just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>
                <a:solidFill>
                  <a:schemeClr val="tx1"/>
                </a:solidFill>
              </a:rPr>
              <a:t>Zeměpis 8. ročník</a:t>
            </a:r>
          </a:p>
          <a:p>
            <a:pPr algn="just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1"/>
                </a:solidFill>
              </a:rPr>
              <a:t>osvojení nové látky (</a:t>
            </a:r>
            <a:r>
              <a:rPr lang="cs-CZ" sz="2800" dirty="0" smtClean="0">
                <a:solidFill>
                  <a:schemeClr val="tx1"/>
                </a:solidFill>
              </a:rPr>
              <a:t>téma: Vodstvo</a:t>
            </a:r>
            <a:r>
              <a:rPr lang="cs-CZ" sz="2800" dirty="0" smtClean="0">
                <a:solidFill>
                  <a:schemeClr val="tx1"/>
                </a:solidFill>
              </a:rPr>
              <a:t>) formou samostatné práce na PC</a:t>
            </a:r>
          </a:p>
        </p:txBody>
      </p:sp>
    </p:spTree>
  </p:cSld>
  <p:clrMapOvr>
    <a:masterClrMapping/>
  </p:clrMapOvr>
  <p:transition spd="slow">
    <p:plus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D:\Pictures\untitled9.bmp"/>
          <p:cNvPicPr>
            <a:picLocks noChangeAspect="1" noChangeArrowheads="1"/>
          </p:cNvPicPr>
          <p:nvPr/>
        </p:nvPicPr>
        <p:blipFill>
          <a:blip r:embed="rId2" cstate="print"/>
          <a:srcRect l="14173" t="15748" b="13386"/>
          <a:stretch>
            <a:fillRect/>
          </a:stretch>
        </p:blipFill>
        <p:spPr bwMode="auto">
          <a:xfrm>
            <a:off x="4714876" y="500042"/>
            <a:ext cx="3895024" cy="2412000"/>
          </a:xfrm>
          <a:prstGeom prst="rect">
            <a:avLst/>
          </a:prstGeom>
          <a:noFill/>
          <a:ln>
            <a:noFill/>
          </a:ln>
        </p:spPr>
      </p:pic>
      <p:sp>
        <p:nvSpPr>
          <p:cNvPr id="10" name="Obdélníkový popisek 9"/>
          <p:cNvSpPr/>
          <p:nvPr/>
        </p:nvSpPr>
        <p:spPr>
          <a:xfrm>
            <a:off x="1428728" y="1928802"/>
            <a:ext cx="3857652" cy="3429024"/>
          </a:xfrm>
          <a:prstGeom prst="wedgeRectCallout">
            <a:avLst>
              <a:gd name="adj1" fmla="val 74401"/>
              <a:gd name="adj2" fmla="val -27560"/>
            </a:avLst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428728" y="2214554"/>
            <a:ext cx="364333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000" dirty="0" smtClean="0"/>
              <a:t>Vodu mám rád. Hlavně, když je velké teplo. Někdy nám také zahrozí – když dlouho prší, chodíme s obavami sledovat výšku hladiny Labe.</a:t>
            </a:r>
          </a:p>
          <a:p>
            <a:r>
              <a:rPr lang="cs-CZ" sz="2000" dirty="0" smtClean="0"/>
              <a:t> Dnes se naučíme mnoho důležitých věcí o vodstvu v naší zemi. Budete pracovat samostatně.</a:t>
            </a:r>
            <a:endParaRPr lang="cs-CZ" sz="2000" dirty="0"/>
          </a:p>
        </p:txBody>
      </p:sp>
    </p:spTree>
  </p:cSld>
  <p:clrMapOvr>
    <a:masterClrMapping/>
  </p:clrMapOvr>
  <p:transition spd="slow">
    <p:plus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FF0000"/>
                </a:solidFill>
              </a:rPr>
              <a:t>ÚKOL 1 - OPAKOVÁNÍ</a:t>
            </a:r>
            <a:endParaRPr lang="cs-CZ" sz="3600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Doplň do následujícího textu tyto pojmy: </a:t>
            </a:r>
            <a:r>
              <a:rPr lang="cs-CZ" sz="2400" dirty="0" smtClean="0">
                <a:solidFill>
                  <a:srgbClr val="4026DA"/>
                </a:solidFill>
              </a:rPr>
              <a:t>povodí, úmoří, </a:t>
            </a:r>
            <a:r>
              <a:rPr lang="cs-CZ" sz="2400" dirty="0" err="1" smtClean="0">
                <a:solidFill>
                  <a:srgbClr val="4026DA"/>
                </a:solidFill>
              </a:rPr>
              <a:t>rozvodí</a:t>
            </a:r>
            <a:r>
              <a:rPr lang="cs-CZ" sz="2400" dirty="0" smtClean="0">
                <a:solidFill>
                  <a:srgbClr val="4026DA"/>
                </a:solidFill>
              </a:rPr>
              <a:t>. </a:t>
            </a:r>
            <a:r>
              <a:rPr lang="cs-CZ" sz="2400" dirty="0" smtClean="0"/>
              <a:t>Doplněný text si zapiš do sešitu k tématu Vodstvo.</a:t>
            </a:r>
          </a:p>
          <a:p>
            <a:endParaRPr lang="cs-CZ" sz="2400" dirty="0" smtClean="0"/>
          </a:p>
          <a:p>
            <a:r>
              <a:rPr lang="cs-CZ" sz="2400" b="1" i="1" dirty="0" smtClean="0"/>
              <a:t>Území, ze kterého voda stéká do jednoho hlavního toku se nazývá 1 __________.</a:t>
            </a:r>
          </a:p>
          <a:p>
            <a:endParaRPr lang="cs-CZ" sz="2400" b="1" i="1" dirty="0" smtClean="0"/>
          </a:p>
          <a:p>
            <a:r>
              <a:rPr lang="cs-CZ" sz="2400" b="1" i="1" dirty="0" smtClean="0"/>
              <a:t>Hranice  mezi dvěma povodími se nazývá 2__________.</a:t>
            </a:r>
          </a:p>
          <a:p>
            <a:endParaRPr lang="cs-CZ" sz="2400" b="1" i="1" dirty="0" smtClean="0"/>
          </a:p>
          <a:p>
            <a:r>
              <a:rPr lang="cs-CZ" sz="2400" b="1" i="1" dirty="0" smtClean="0"/>
              <a:t>Část pevniny, ze které všechna povrchová voda teče </a:t>
            </a:r>
            <a:r>
              <a:rPr lang="cs-CZ" sz="2400" b="1" i="1" dirty="0" smtClean="0"/>
              <a:t>                       do </a:t>
            </a:r>
            <a:r>
              <a:rPr lang="cs-CZ" sz="2400" b="1" i="1" dirty="0" smtClean="0"/>
              <a:t>jednoho moře se nazývá 3__________.</a:t>
            </a:r>
            <a:endParaRPr lang="cs-CZ" sz="2400" b="1" i="1" dirty="0"/>
          </a:p>
        </p:txBody>
      </p:sp>
    </p:spTree>
  </p:cSld>
  <p:clrMapOvr>
    <a:masterClrMapping/>
  </p:clrMapOvr>
  <p:transition spd="slow">
    <p:plus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ÚKOL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Na našem území se nachází hlavní evropské </a:t>
            </a:r>
            <a:r>
              <a:rPr lang="cs-CZ" sz="2400" dirty="0" err="1" smtClean="0"/>
              <a:t>rozvodí</a:t>
            </a:r>
            <a:endParaRPr lang="cs-CZ" sz="2400" dirty="0" smtClean="0"/>
          </a:p>
          <a:p>
            <a:r>
              <a:rPr lang="cs-CZ" sz="2400" dirty="0" smtClean="0"/>
              <a:t>Zjisti na internetu nebo na mapě, kterým pohořím </a:t>
            </a:r>
            <a:r>
              <a:rPr lang="cs-CZ" sz="2400" dirty="0" smtClean="0"/>
              <a:t>prochází,                 a </a:t>
            </a:r>
            <a:r>
              <a:rPr lang="cs-CZ" sz="2400" dirty="0" smtClean="0"/>
              <a:t>zapiš</a:t>
            </a:r>
          </a:p>
          <a:p>
            <a:r>
              <a:rPr lang="cs-CZ" sz="2400" dirty="0" smtClean="0"/>
              <a:t>Pohoří: __________</a:t>
            </a:r>
          </a:p>
          <a:p>
            <a:endParaRPr lang="cs-CZ" sz="2400" dirty="0"/>
          </a:p>
        </p:txBody>
      </p:sp>
      <p:pic>
        <p:nvPicPr>
          <p:cNvPr id="2050" name="Picture 2" descr="Pohled na masiv Králického Sněžníku z Hory Matky Boží nad městem Králíky, autor: Marek Stránský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 b="12598"/>
          <a:stretch>
            <a:fillRect/>
          </a:stretch>
        </p:blipFill>
        <p:spPr bwMode="auto">
          <a:xfrm>
            <a:off x="1571604" y="3500438"/>
            <a:ext cx="4572000" cy="2497523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lus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ÚKOL 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a</a:t>
            </a:r>
            <a:r>
              <a:rPr lang="cs-CZ" sz="2000" dirty="0" smtClean="0"/>
              <a:t>) Z našeho území odvádějí vodní toky  vodu do tří úmoří.</a:t>
            </a:r>
          </a:p>
          <a:p>
            <a:pPr>
              <a:buNone/>
            </a:pPr>
            <a:r>
              <a:rPr lang="cs-CZ" sz="2000" dirty="0" smtClean="0"/>
              <a:t>    Na internetu zjisti jejich názvy a zapiš do sešitu .</a:t>
            </a:r>
          </a:p>
          <a:p>
            <a:pPr>
              <a:buNone/>
            </a:pPr>
            <a:r>
              <a:rPr lang="cs-CZ" sz="2000" dirty="0" smtClean="0"/>
              <a:t>b) K úmořím přiřaď řeky; jejich názvy odhalíš ve skrývačkách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ÚMOŘÍ____________________ŘEKA __________</a:t>
            </a:r>
          </a:p>
          <a:p>
            <a:pPr>
              <a:buNone/>
            </a:pPr>
            <a:r>
              <a:rPr lang="cs-CZ" sz="2000" dirty="0" smtClean="0"/>
              <a:t>ÚMOŘÍ____________________ŘEKA __________</a:t>
            </a:r>
          </a:p>
          <a:p>
            <a:pPr>
              <a:buNone/>
            </a:pPr>
            <a:r>
              <a:rPr lang="cs-CZ" sz="2000" dirty="0" smtClean="0"/>
              <a:t>ÚMOŘÍ____________________ŘEKA __________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b="1" i="1" dirty="0" smtClean="0">
                <a:solidFill>
                  <a:schemeClr val="tx2">
                    <a:lumMod val="75000"/>
                  </a:schemeClr>
                </a:solidFill>
              </a:rPr>
              <a:t>Slovenským krajem Orava jsme projížděli v noci.</a:t>
            </a:r>
          </a:p>
          <a:p>
            <a:pPr>
              <a:buNone/>
            </a:pPr>
            <a:r>
              <a:rPr lang="cs-CZ" sz="2000" b="1" i="1" dirty="0" smtClean="0">
                <a:solidFill>
                  <a:schemeClr val="tx2">
                    <a:lumMod val="75000"/>
                  </a:schemeClr>
                </a:solidFill>
              </a:rPr>
              <a:t>Míla betonoval základy svého nového domu.</a:t>
            </a:r>
          </a:p>
          <a:p>
            <a:pPr>
              <a:buNone/>
            </a:pPr>
            <a:r>
              <a:rPr lang="cs-CZ" sz="2000" b="1" i="1" dirty="0" smtClean="0">
                <a:solidFill>
                  <a:schemeClr val="tx2">
                    <a:lumMod val="75000"/>
                  </a:schemeClr>
                </a:solidFill>
              </a:rPr>
              <a:t>Odchod Radka nás velmi mrzel.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/>
          </a:p>
        </p:txBody>
      </p:sp>
    </p:spTree>
  </p:cSld>
  <p:clrMapOvr>
    <a:masterClrMapping/>
  </p:clrMapOvr>
  <p:transition spd="slow">
    <p:plus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</a:rPr>
              <a:t>SPRÁVNÉ ZNĚNÍ</a:t>
            </a:r>
            <a:endParaRPr lang="cs-CZ" sz="3200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u="sng" dirty="0" smtClean="0">
                <a:solidFill>
                  <a:schemeClr val="accent1">
                    <a:lumMod val="75000"/>
                  </a:schemeClr>
                </a:solidFill>
              </a:rPr>
              <a:t>ÚKOL 1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 - 1povodí, 2rozvodí, 3úmoří</a:t>
            </a:r>
          </a:p>
          <a:p>
            <a:r>
              <a:rPr lang="cs-CZ" sz="2400" b="1" u="sng" dirty="0" smtClean="0">
                <a:solidFill>
                  <a:schemeClr val="accent1">
                    <a:lumMod val="75000"/>
                  </a:schemeClr>
                </a:solidFill>
              </a:rPr>
              <a:t>ÚKOL 2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 – Králický Sněžník</a:t>
            </a:r>
          </a:p>
          <a:p>
            <a:r>
              <a:rPr lang="cs-CZ" sz="2400" b="1" u="sng" dirty="0" smtClean="0">
                <a:solidFill>
                  <a:schemeClr val="accent1">
                    <a:lumMod val="75000"/>
                  </a:schemeClr>
                </a:solidFill>
              </a:rPr>
              <a:t>ÚKOL 3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 – </a:t>
            </a:r>
          </a:p>
          <a:p>
            <a:pPr>
              <a:buNone/>
            </a:pPr>
            <a:r>
              <a:rPr lang="cs-CZ" sz="2400" dirty="0" smtClean="0"/>
              <a:t>ÚMOŘÍ</a:t>
            </a:r>
            <a:r>
              <a:rPr lang="cs-CZ" sz="2400" i="1" dirty="0" smtClean="0">
                <a:solidFill>
                  <a:srgbClr val="FF0000"/>
                </a:solidFill>
              </a:rPr>
              <a:t>_Černého moře________</a:t>
            </a:r>
            <a:r>
              <a:rPr lang="cs-CZ" sz="2400" dirty="0" smtClean="0"/>
              <a:t>ŘEKA </a:t>
            </a:r>
            <a:r>
              <a:rPr lang="cs-CZ" sz="2400" i="1" dirty="0" smtClean="0">
                <a:solidFill>
                  <a:srgbClr val="FF0000"/>
                </a:solidFill>
              </a:rPr>
              <a:t>_Morava__</a:t>
            </a:r>
          </a:p>
          <a:p>
            <a:pPr>
              <a:buNone/>
            </a:pPr>
            <a:r>
              <a:rPr lang="cs-CZ" sz="2400" dirty="0" smtClean="0"/>
              <a:t>ÚMOŘÍ</a:t>
            </a:r>
            <a:r>
              <a:rPr lang="cs-CZ" sz="2400" dirty="0" smtClean="0">
                <a:solidFill>
                  <a:srgbClr val="FF0000"/>
                </a:solidFill>
              </a:rPr>
              <a:t>_Baltského moře_______</a:t>
            </a:r>
            <a:r>
              <a:rPr lang="cs-CZ" sz="2400" dirty="0" smtClean="0"/>
              <a:t>ŘEKA </a:t>
            </a:r>
            <a:r>
              <a:rPr lang="cs-CZ" sz="2400" dirty="0" smtClean="0">
                <a:solidFill>
                  <a:srgbClr val="FF0000"/>
                </a:solidFill>
              </a:rPr>
              <a:t>_Odra____</a:t>
            </a:r>
          </a:p>
          <a:p>
            <a:pPr>
              <a:buNone/>
            </a:pPr>
            <a:r>
              <a:rPr lang="cs-CZ" sz="2400" dirty="0" smtClean="0"/>
              <a:t>ÚMOŘÍ</a:t>
            </a:r>
            <a:r>
              <a:rPr lang="cs-CZ" sz="2400" dirty="0" smtClean="0">
                <a:solidFill>
                  <a:srgbClr val="FF0000"/>
                </a:solidFill>
              </a:rPr>
              <a:t>_Severního  moře______</a:t>
            </a:r>
            <a:r>
              <a:rPr lang="cs-CZ" sz="2400" dirty="0" smtClean="0"/>
              <a:t>ŘEKA </a:t>
            </a:r>
            <a:r>
              <a:rPr lang="cs-CZ" sz="2400" dirty="0" smtClean="0">
                <a:solidFill>
                  <a:srgbClr val="FF0000"/>
                </a:solidFill>
              </a:rPr>
              <a:t>_Labe_____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b="1" i="1" dirty="0" smtClean="0">
                <a:solidFill>
                  <a:schemeClr val="tx2">
                    <a:lumMod val="75000"/>
                  </a:schemeClr>
                </a:solidFill>
              </a:rPr>
              <a:t>Slovenským kraje</a:t>
            </a:r>
            <a:r>
              <a:rPr lang="cs-CZ" sz="2400" b="1" i="1" dirty="0" smtClean="0">
                <a:solidFill>
                  <a:srgbClr val="C00000"/>
                </a:solidFill>
              </a:rPr>
              <a:t>m</a:t>
            </a:r>
            <a:r>
              <a:rPr lang="cs-CZ" sz="2400" b="1" i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400" b="1" i="1" dirty="0" smtClean="0">
                <a:solidFill>
                  <a:srgbClr val="C00000"/>
                </a:solidFill>
              </a:rPr>
              <a:t>Orava</a:t>
            </a:r>
            <a:r>
              <a:rPr lang="cs-CZ" sz="2400" b="1" i="1" dirty="0" smtClean="0">
                <a:solidFill>
                  <a:schemeClr val="tx2">
                    <a:lumMod val="75000"/>
                  </a:schemeClr>
                </a:solidFill>
              </a:rPr>
              <a:t> jsme projížděli v noci.</a:t>
            </a:r>
          </a:p>
          <a:p>
            <a:pPr>
              <a:buNone/>
            </a:pPr>
            <a:r>
              <a:rPr lang="cs-CZ" sz="2400" b="1" i="1" dirty="0" smtClean="0">
                <a:solidFill>
                  <a:schemeClr val="tx2">
                    <a:lumMod val="75000"/>
                  </a:schemeClr>
                </a:solidFill>
              </a:rPr>
              <a:t>Mí</a:t>
            </a:r>
            <a:r>
              <a:rPr lang="cs-CZ" sz="2400" b="1" i="1" dirty="0" smtClean="0">
                <a:solidFill>
                  <a:srgbClr val="C00000"/>
                </a:solidFill>
              </a:rPr>
              <a:t>la</a:t>
            </a:r>
            <a:r>
              <a:rPr lang="cs-CZ" sz="2400" b="1" i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400" b="1" i="1" dirty="0" smtClean="0">
                <a:solidFill>
                  <a:srgbClr val="C00000"/>
                </a:solidFill>
              </a:rPr>
              <a:t>be</a:t>
            </a:r>
            <a:r>
              <a:rPr lang="cs-CZ" sz="2400" b="1" i="1" dirty="0" smtClean="0">
                <a:solidFill>
                  <a:schemeClr val="tx2">
                    <a:lumMod val="75000"/>
                  </a:schemeClr>
                </a:solidFill>
              </a:rPr>
              <a:t>tonoval základy svého nového domu.</a:t>
            </a:r>
          </a:p>
          <a:p>
            <a:pPr>
              <a:buNone/>
            </a:pPr>
            <a:r>
              <a:rPr lang="cs-CZ" sz="2400" b="1" i="1" dirty="0" smtClean="0">
                <a:solidFill>
                  <a:schemeClr val="tx2">
                    <a:lumMod val="75000"/>
                  </a:schemeClr>
                </a:solidFill>
              </a:rPr>
              <a:t>Odch</a:t>
            </a:r>
            <a:r>
              <a:rPr lang="cs-CZ" sz="2400" b="1" i="1" dirty="0" smtClean="0">
                <a:solidFill>
                  <a:srgbClr val="C00000"/>
                </a:solidFill>
              </a:rPr>
              <a:t>od</a:t>
            </a:r>
            <a:r>
              <a:rPr lang="cs-CZ" sz="2400" b="1" i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400" b="1" i="1" dirty="0" smtClean="0">
                <a:solidFill>
                  <a:srgbClr val="C00000"/>
                </a:solidFill>
              </a:rPr>
              <a:t>Ra</a:t>
            </a:r>
            <a:r>
              <a:rPr lang="cs-CZ" sz="2400" b="1" i="1" dirty="0" smtClean="0">
                <a:solidFill>
                  <a:schemeClr val="tx2">
                    <a:lumMod val="75000"/>
                  </a:schemeClr>
                </a:solidFill>
              </a:rPr>
              <a:t>dka nás velmi mrzel.</a:t>
            </a:r>
          </a:p>
          <a:p>
            <a:endParaRPr lang="cs-CZ" sz="2400" b="1" u="sng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 spd="slow">
    <p:plus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latin typeface="Calibri" pitchFamily="34" charset="0"/>
                <a:cs typeface="Calibri" pitchFamily="34" charset="0"/>
              </a:rPr>
              <a:t>METODICKÝ NÁVOD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Materiál poslouží k výuce tématu Vodstvo – úvodní hodina</a:t>
            </a:r>
          </a:p>
          <a:p>
            <a:r>
              <a:rPr lang="cs-CZ" sz="1800" dirty="0" smtClean="0"/>
              <a:t>Žáci  pracují samostatně, informace vyhledávají na libovolných internetových stránkách nebo v příslušných mapách v atlasu;sami sestaví výsledný text a tím si nové pojmy dobře upevní</a:t>
            </a:r>
          </a:p>
          <a:p>
            <a:r>
              <a:rPr lang="cs-CZ" sz="1800" dirty="0" smtClean="0"/>
              <a:t>První úkol je opakováním učiva vlastivědy nebo zeměpisu v nižších ročnících</a:t>
            </a:r>
          </a:p>
          <a:p>
            <a:r>
              <a:rPr lang="cs-CZ" sz="1800" dirty="0" smtClean="0"/>
              <a:t>Kontrolu všech úkolů provedeme společně doplněním pojmů do textu </a:t>
            </a:r>
            <a:r>
              <a:rPr lang="cs-CZ" sz="1800" dirty="0" smtClean="0"/>
              <a:t>                               na </a:t>
            </a:r>
            <a:r>
              <a:rPr lang="cs-CZ" sz="1800" dirty="0" smtClean="0"/>
              <a:t>projektoru</a:t>
            </a:r>
          </a:p>
          <a:p>
            <a:r>
              <a:rPr lang="cs-CZ" sz="1800" dirty="0" smtClean="0"/>
              <a:t>Žáci mohou současně pracovat s nástěnnou mapou a ukazovat na ní vše, co je </a:t>
            </a:r>
            <a:r>
              <a:rPr lang="cs-CZ" sz="1800" dirty="0" smtClean="0"/>
              <a:t>                     v </a:t>
            </a:r>
            <a:r>
              <a:rPr lang="cs-CZ" sz="1800" dirty="0" smtClean="0"/>
              <a:t>materiálu obsaženo</a:t>
            </a:r>
          </a:p>
          <a:p>
            <a:r>
              <a:rPr lang="cs-CZ" sz="1800" dirty="0" smtClean="0"/>
              <a:t>Na závěr výsledky práce porovnáme </a:t>
            </a:r>
            <a:r>
              <a:rPr lang="cs-CZ" sz="1800" dirty="0" smtClean="0"/>
              <a:t>(správné </a:t>
            </a:r>
            <a:r>
              <a:rPr lang="cs-CZ" sz="1800" dirty="0" smtClean="0"/>
              <a:t>řešení)</a:t>
            </a:r>
          </a:p>
          <a:p>
            <a:r>
              <a:rPr lang="cs-CZ" sz="1800" b="1" u="sng" dirty="0" smtClean="0"/>
              <a:t>Klíčová slova:</a:t>
            </a:r>
            <a:r>
              <a:rPr lang="cs-CZ" sz="1800" dirty="0" smtClean="0"/>
              <a:t> úmoří, povodí, </a:t>
            </a:r>
            <a:r>
              <a:rPr lang="cs-CZ" sz="1800" dirty="0" err="1" smtClean="0"/>
              <a:t>rozvodí</a:t>
            </a:r>
            <a:r>
              <a:rPr lang="cs-CZ" sz="1800" dirty="0" smtClean="0"/>
              <a:t>, hlavní evropské </a:t>
            </a:r>
            <a:r>
              <a:rPr lang="cs-CZ" sz="1800" dirty="0" err="1" smtClean="0"/>
              <a:t>rozvodí</a:t>
            </a:r>
            <a:r>
              <a:rPr lang="cs-CZ" sz="1800" dirty="0" smtClean="0"/>
              <a:t>, česká úmoří</a:t>
            </a:r>
          </a:p>
          <a:p>
            <a:r>
              <a:rPr lang="cs-CZ" sz="1800" b="1" u="sng" dirty="0" smtClean="0"/>
              <a:t>Inovace:</a:t>
            </a:r>
            <a:r>
              <a:rPr lang="cs-CZ" sz="1800" dirty="0" smtClean="0"/>
              <a:t> využití internetu k získávání informací, práce na interaktivní tabuli</a:t>
            </a:r>
          </a:p>
          <a:p>
            <a:endParaRPr lang="cs-CZ" sz="1800" dirty="0"/>
          </a:p>
        </p:txBody>
      </p:sp>
    </p:spTree>
  </p:cSld>
  <p:clrMapOvr>
    <a:masterClrMapping/>
  </p:clrMapOvr>
  <p:transition spd="slow">
    <p:plus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latin typeface="Calibri" pitchFamily="34" charset="0"/>
                <a:cs typeface="Calibri" pitchFamily="34" charset="0"/>
              </a:rPr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Sn.č.3 -foto: soukromý archiv autorky</a:t>
            </a:r>
          </a:p>
          <a:p>
            <a:r>
              <a:rPr lang="cs-CZ" sz="2000" dirty="0" smtClean="0"/>
              <a:t>Sn.č.5  - Marek Stránský.</a:t>
            </a:r>
            <a:r>
              <a:rPr lang="cs-CZ" sz="2000" i="1" dirty="0" err="1" smtClean="0"/>
              <a:t>commons.wikimedia.</a:t>
            </a:r>
            <a:r>
              <a:rPr lang="cs-CZ" sz="2000" dirty="0" err="1" smtClean="0"/>
              <a:t>org</a:t>
            </a:r>
            <a:r>
              <a:rPr lang="cs-CZ" sz="2000" dirty="0" smtClean="0"/>
              <a:t>.[2011 – 11 – 22]. Dostupné na www:</a:t>
            </a:r>
            <a:r>
              <a:rPr lang="cs-CZ" sz="2000" dirty="0" smtClean="0">
                <a:hlinkClick r:id="rId2"/>
              </a:rPr>
              <a:t> &lt;http://cs.wikipedia.org/wiki/Soubor:Kralicky-Sneznik-04.jpg</a:t>
            </a:r>
            <a:r>
              <a:rPr lang="cs-CZ" sz="2000" dirty="0" smtClean="0"/>
              <a:t>&gt;</a:t>
            </a:r>
          </a:p>
          <a:p>
            <a:pPr>
              <a:buNone/>
            </a:pPr>
            <a:endParaRPr lang="cs-CZ" sz="2000" dirty="0"/>
          </a:p>
        </p:txBody>
      </p:sp>
    </p:spTree>
  </p:cSld>
  <p:clrMapOvr>
    <a:masterClrMapping/>
  </p:clrMapOvr>
  <p:transition spd="slow">
    <p:plus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138</TotalTime>
  <Words>441</Words>
  <Application>Microsoft Office PowerPoint</Application>
  <PresentationFormat>Předvádění na obrazovce (4:3)</PresentationFormat>
  <Paragraphs>58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ANOTACE</vt:lpstr>
      <vt:lpstr>Snímek 3</vt:lpstr>
      <vt:lpstr>ÚKOL 1 - OPAKOVÁNÍ</vt:lpstr>
      <vt:lpstr>ÚKOL 2</vt:lpstr>
      <vt:lpstr>ÚKOL 3</vt:lpstr>
      <vt:lpstr>SPRÁVNÉ ZNĚNÍ</vt:lpstr>
      <vt:lpstr>METODICKÝ NÁVOD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Soňa</dc:creator>
  <cp:lastModifiedBy>Dum</cp:lastModifiedBy>
  <cp:revision>33</cp:revision>
  <dcterms:created xsi:type="dcterms:W3CDTF">2011-11-19T20:47:51Z</dcterms:created>
  <dcterms:modified xsi:type="dcterms:W3CDTF">2012-11-03T18:25:11Z</dcterms:modified>
</cp:coreProperties>
</file>