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1" r:id="rId3"/>
    <p:sldId id="262" r:id="rId4"/>
    <p:sldId id="257" r:id="rId5"/>
    <p:sldId id="263" r:id="rId6"/>
    <p:sldId id="256" r:id="rId7"/>
    <p:sldId id="258" r:id="rId8"/>
    <p:sldId id="264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9A383-FD1C-4186-9CE2-2AB4C921FA91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32C40-AF61-4716-818A-10B1CEAA32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l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9A383-FD1C-4186-9CE2-2AB4C921FA91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32C40-AF61-4716-818A-10B1CEAA32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l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9A383-FD1C-4186-9CE2-2AB4C921FA91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32C40-AF61-4716-818A-10B1CEAA32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l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9A383-FD1C-4186-9CE2-2AB4C921FA91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32C40-AF61-4716-818A-10B1CEAA32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l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9A383-FD1C-4186-9CE2-2AB4C921FA91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32C40-AF61-4716-818A-10B1CEAA32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l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9A383-FD1C-4186-9CE2-2AB4C921FA91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32C40-AF61-4716-818A-10B1CEAA32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l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9A383-FD1C-4186-9CE2-2AB4C921FA91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32C40-AF61-4716-818A-10B1CEAA32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l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9A383-FD1C-4186-9CE2-2AB4C921FA91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32C40-AF61-4716-818A-10B1CEAA32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l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9A383-FD1C-4186-9CE2-2AB4C921FA91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32C40-AF61-4716-818A-10B1CEAA32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l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9A383-FD1C-4186-9CE2-2AB4C921FA91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32C40-AF61-4716-818A-10B1CEAA32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l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9A383-FD1C-4186-9CE2-2AB4C921FA91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32C40-AF61-4716-818A-10B1CEAA32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l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69A383-FD1C-4186-9CE2-2AB4C921FA91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932C40-AF61-4716-818A-10B1CEAA327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pull dir="l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DSISEm7M2n0" TargetMode="Externa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14546" y="500042"/>
            <a:ext cx="4572000" cy="378565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ZŠ 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Štětí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, Ostrovní 300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MGR. SOŇA KYSELOVÁ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 materiálu: </a:t>
            </a:r>
            <a:r>
              <a:rPr lang="cs-CZ" sz="2400" b="1" dirty="0" smtClean="0">
                <a:latin typeface="Calibri" pitchFamily="34" charset="0"/>
                <a:cs typeface="Calibri" pitchFamily="34" charset="0"/>
              </a:rPr>
              <a:t>VY_12_INOVACE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_ Z.8.A.28_regiony_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ceske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_republiky_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13.04.2012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Ročník: osmý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Vzdělávací oblast: ČLOVĚK A PŘÍRODA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Předmět: ZEMĚPIS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Název:REGIONY ČESKÉ REPUBLIKY</a:t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Číslo operačního programu: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CZ.1.07/1.4.00/21.1693</a:t>
            </a:r>
          </a:p>
          <a:p>
            <a:r>
              <a:rPr lang="cs-CZ" dirty="0" smtClean="0"/>
              <a:t>Název projektu: </a:t>
            </a:r>
            <a:r>
              <a:rPr lang="cs-CZ" b="1" dirty="0" smtClean="0">
                <a:solidFill>
                  <a:srgbClr val="FF0000"/>
                </a:solidFill>
              </a:rPr>
              <a:t>PRIMA ŠKOLA</a:t>
            </a: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endParaRPr lang="cs-CZ" b="1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000232" y="4357694"/>
            <a:ext cx="540724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600" b="1" u="sng" dirty="0" smtClean="0">
                <a:solidFill>
                  <a:srgbClr val="FF0000"/>
                </a:solidFill>
              </a:rPr>
              <a:t>REGIONY ČESKÉ REPUBLIKY</a:t>
            </a:r>
            <a:endParaRPr lang="cs-CZ" sz="3600" b="1" u="sng" dirty="0">
              <a:solidFill>
                <a:srgbClr val="FF0000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71736" y="5286388"/>
            <a:ext cx="4292600" cy="969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>
    <p:pull dir="l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Zeměpis 8. ročník</a:t>
            </a:r>
          </a:p>
          <a:p>
            <a:pPr algn="just"/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Praha, hlavní město ČR</a:t>
            </a:r>
          </a:p>
          <a:p>
            <a:pPr algn="just"/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Územní jednotky státní správy a samosprávy</a:t>
            </a:r>
          </a:p>
          <a:p>
            <a:pPr algn="just"/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Osvojení znalostí zábavnou formou</a:t>
            </a:r>
          </a:p>
          <a:p>
            <a:pPr algn="just"/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Vyhledávání údajů na internetu</a:t>
            </a:r>
          </a:p>
          <a:p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Čtenářská gramotnost</a:t>
            </a:r>
          </a:p>
          <a:p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med">
    <p:pull dir="l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Soňa\Pictures\6.bmp"/>
          <p:cNvPicPr>
            <a:picLocks noChangeAspect="1" noChangeArrowheads="1"/>
          </p:cNvPicPr>
          <p:nvPr/>
        </p:nvPicPr>
        <p:blipFill>
          <a:blip r:embed="rId2" cstate="print"/>
          <a:srcRect l="5315" r="24213"/>
          <a:stretch>
            <a:fillRect/>
          </a:stretch>
        </p:blipFill>
        <p:spPr bwMode="auto">
          <a:xfrm>
            <a:off x="872527" y="142852"/>
            <a:ext cx="3044371" cy="3240000"/>
          </a:xfrm>
          <a:prstGeom prst="rect">
            <a:avLst/>
          </a:prstGeom>
          <a:noFill/>
        </p:spPr>
      </p:pic>
      <p:sp>
        <p:nvSpPr>
          <p:cNvPr id="6" name="Oválný popisek 5"/>
          <p:cNvSpPr/>
          <p:nvPr/>
        </p:nvSpPr>
        <p:spPr>
          <a:xfrm>
            <a:off x="4214810" y="1785926"/>
            <a:ext cx="4429156" cy="4071966"/>
          </a:xfrm>
          <a:prstGeom prst="wedgeEllipseCallout">
            <a:avLst>
              <a:gd name="adj1" fmla="val -72894"/>
              <a:gd name="adj2" fmla="val -14631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57752" y="2500306"/>
            <a:ext cx="307183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I </a:t>
            </a:r>
            <a:r>
              <a:rPr lang="cs-CZ" sz="2000" b="1" i="1" dirty="0" smtClean="0">
                <a:solidFill>
                  <a:schemeClr val="accent6">
                    <a:lumMod val="50000"/>
                  </a:schemeClr>
                </a:solidFill>
              </a:rPr>
              <a:t>dnes si procvičíte probíranou látku  díky svým řešitelským schopnostem. A pozor! Za těžkou práci vás dnes čeká hezká odměna! Tak s chutí do toho; já se odměním hned, doufám, že se mi bude něco pěkného zdát…</a:t>
            </a:r>
            <a:endParaRPr lang="cs-CZ" sz="2000" b="1" i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med">
    <p:pull dir="l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857224" y="1500174"/>
          <a:ext cx="7643868" cy="5072102"/>
        </p:xfrm>
        <a:graphic>
          <a:graphicData uri="http://schemas.openxmlformats.org/drawingml/2006/table">
            <a:tbl>
              <a:tblPr/>
              <a:tblGrid>
                <a:gridCol w="636989"/>
                <a:gridCol w="636989"/>
                <a:gridCol w="636989"/>
                <a:gridCol w="636989"/>
                <a:gridCol w="636989"/>
                <a:gridCol w="601273"/>
                <a:gridCol w="672705"/>
                <a:gridCol w="636989"/>
                <a:gridCol w="636989"/>
                <a:gridCol w="636989"/>
                <a:gridCol w="636989"/>
                <a:gridCol w="636989"/>
              </a:tblGrid>
              <a:tr h="592843">
                <a:tc>
                  <a:txBody>
                    <a:bodyPr/>
                    <a:lstStyle/>
                    <a:p>
                      <a:pPr algn="r" fontAlgn="b"/>
                      <a:r>
                        <a:rPr lang="cs-CZ" sz="1300" b="1" i="0" u="none" strike="noStrike" dirty="0">
                          <a:solidFill>
                            <a:srgbClr val="000000"/>
                          </a:solidFill>
                          <a:latin typeface="Arial"/>
                        </a:rPr>
                        <a:t>1.</a:t>
                      </a:r>
                    </a:p>
                  </a:txBody>
                  <a:tcPr marL="7938" marR="7938" marT="7938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1" i="0" u="none" strike="noStrike" dirty="0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92843"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300" b="1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2.</a:t>
                      </a:r>
                    </a:p>
                  </a:txBody>
                  <a:tcPr marL="7938" marR="7938" marT="7938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1" i="0" u="none" strike="noStrike" dirty="0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92843"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300" b="1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3.</a:t>
                      </a:r>
                    </a:p>
                  </a:txBody>
                  <a:tcPr marL="7938" marR="7938" marT="7938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1" i="0" u="none" strike="noStrike" dirty="0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700" b="0" i="0" u="none" strike="noStrike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700" b="0" i="0" u="none" strike="noStrike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700" b="0" i="0" u="none" strike="noStrike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700" b="0" i="0" u="none" strike="noStrike" dirty="0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92843"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700" b="0" i="0" u="none" strike="noStrike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300" b="1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4.</a:t>
                      </a:r>
                    </a:p>
                  </a:txBody>
                  <a:tcPr marL="7938" marR="7938" marT="7938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1" i="0" u="none" strike="noStrike" dirty="0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700" b="0" i="0" u="none" strike="noStrike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92843"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300" b="1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5.</a:t>
                      </a:r>
                    </a:p>
                  </a:txBody>
                  <a:tcPr marL="7938" marR="7938" marT="7938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1" i="0" u="none" strike="noStrike" dirty="0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700" b="0" i="0" u="none" strike="noStrike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700" b="0" i="0" u="none" strike="noStrike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700" b="0" i="0" u="none" strike="noStrike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700" b="0" i="0" u="none" strike="noStrike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92843"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700" b="0" i="0" u="none" strike="noStrike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300" b="1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6.</a:t>
                      </a:r>
                    </a:p>
                  </a:txBody>
                  <a:tcPr marL="7938" marR="7938" marT="7938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1" i="0" u="none" strike="noStrike" dirty="0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700" b="0" i="0" u="none" strike="noStrike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700" b="0" i="0" u="none" strike="noStrike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92843">
                <a:tc>
                  <a:txBody>
                    <a:bodyPr/>
                    <a:lstStyle/>
                    <a:p>
                      <a:pPr algn="r" fontAlgn="b"/>
                      <a:r>
                        <a:rPr lang="cs-CZ" sz="1300" b="1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7.</a:t>
                      </a:r>
                    </a:p>
                  </a:txBody>
                  <a:tcPr marL="7938" marR="7938" marT="7938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1" i="0" u="none" strike="noStrike" dirty="0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700" b="0" i="0" u="none" strike="noStrike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92843"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300" b="1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8.</a:t>
                      </a:r>
                    </a:p>
                  </a:txBody>
                  <a:tcPr marL="7938" marR="7938" marT="7938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1" i="0" u="none" strike="noStrike" dirty="0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29358"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</a:rPr>
              <a:t>VYLUŠTĚTE TAJENKU PODLE NÁSLEDUJÍCÍCH POKYNŮ</a:t>
            </a:r>
            <a:endParaRPr lang="cs-CZ" sz="3200" b="1" u="sng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med">
    <p:pull dir="l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</a:rPr>
              <a:t>LEGENDA</a:t>
            </a:r>
            <a:endParaRPr lang="cs-CZ" sz="3200" b="1" u="sng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Nejslavnější pražský most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Příjmení autora historické opony Národního divadla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Slavná česká kněžna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Slavný český zemědělec (oráč)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Město, o kterém se učíme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Český panovník, císař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První architekt a stavitel chrámu </a:t>
            </a:r>
            <a:r>
              <a:rPr lang="cs-CZ" sz="2400" b="1" dirty="0" err="1" smtClean="0">
                <a:solidFill>
                  <a:schemeClr val="accent6">
                    <a:lumMod val="50000"/>
                  </a:schemeClr>
                </a:solidFill>
              </a:rPr>
              <a:t>Sv.Víta</a:t>
            </a:r>
            <a:endParaRPr lang="cs-CZ" sz="24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Název nejslavnějšího pražského divadla</a:t>
            </a:r>
          </a:p>
          <a:p>
            <a:pPr marL="457200" indent="-457200">
              <a:buFont typeface="+mj-lt"/>
              <a:buAutoNum type="arabicPeriod"/>
            </a:pPr>
            <a:endParaRPr lang="cs-CZ" sz="24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457200" indent="-457200">
              <a:buFont typeface="+mj-lt"/>
              <a:buAutoNum type="arabicPeriod"/>
            </a:pPr>
            <a:endParaRPr lang="cs-CZ" sz="24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457200" indent="-457200">
              <a:buFont typeface="+mj-lt"/>
              <a:buAutoNum type="arabicPeriod"/>
            </a:pPr>
            <a:endParaRPr lang="cs-CZ" sz="24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457200" indent="-457200">
              <a:buFont typeface="+mj-lt"/>
              <a:buAutoNum type="arabicPeriod"/>
            </a:pP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med">
    <p:pull dir="l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642910" y="1643050"/>
          <a:ext cx="7786740" cy="4857792"/>
        </p:xfrm>
        <a:graphic>
          <a:graphicData uri="http://schemas.openxmlformats.org/drawingml/2006/table">
            <a:tbl>
              <a:tblPr/>
              <a:tblGrid>
                <a:gridCol w="648895"/>
                <a:gridCol w="648895"/>
                <a:gridCol w="648895"/>
                <a:gridCol w="648895"/>
                <a:gridCol w="648895"/>
                <a:gridCol w="648895"/>
                <a:gridCol w="648895"/>
                <a:gridCol w="648895"/>
                <a:gridCol w="648895"/>
                <a:gridCol w="648895"/>
                <a:gridCol w="648895"/>
                <a:gridCol w="648895"/>
              </a:tblGrid>
              <a:tr h="607224">
                <a:tc>
                  <a:txBody>
                    <a:bodyPr/>
                    <a:lstStyle/>
                    <a:p>
                      <a:pPr algn="r" fontAlgn="b"/>
                      <a:r>
                        <a:rPr lang="cs-CZ" sz="1300" b="1" i="0" u="none" strike="noStrike" dirty="0">
                          <a:solidFill>
                            <a:srgbClr val="000000"/>
                          </a:solidFill>
                          <a:latin typeface="Arial"/>
                        </a:rPr>
                        <a:t>1.</a:t>
                      </a:r>
                    </a:p>
                  </a:txBody>
                  <a:tcPr marL="7937" marR="7937" marT="793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 dirty="0">
                          <a:solidFill>
                            <a:srgbClr val="000000"/>
                          </a:solidFill>
                          <a:latin typeface="Arial"/>
                        </a:rPr>
                        <a:t>K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 dirty="0">
                          <a:solidFill>
                            <a:srgbClr val="000000"/>
                          </a:solidFill>
                          <a:latin typeface="Arial"/>
                        </a:rPr>
                        <a:t>A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 dirty="0">
                          <a:solidFill>
                            <a:srgbClr val="000000"/>
                          </a:solidFill>
                          <a:latin typeface="Arial"/>
                        </a:rPr>
                        <a:t>R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 dirty="0">
                          <a:solidFill>
                            <a:srgbClr val="000000"/>
                          </a:solidFill>
                          <a:latin typeface="Arial"/>
                        </a:rPr>
                        <a:t>L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 dirty="0">
                          <a:solidFill>
                            <a:srgbClr val="000000"/>
                          </a:solidFill>
                          <a:latin typeface="Arial"/>
                        </a:rPr>
                        <a:t>Ů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1" i="0" u="none" strike="noStrike" dirty="0">
                          <a:solidFill>
                            <a:srgbClr val="FF0000"/>
                          </a:solidFill>
                          <a:latin typeface="Arial"/>
                        </a:rPr>
                        <a:t>V</a:t>
                      </a:r>
                    </a:p>
                  </a:txBody>
                  <a:tcPr marL="7937" marR="7937" marT="793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 dirty="0">
                          <a:solidFill>
                            <a:srgbClr val="000000"/>
                          </a:solidFill>
                          <a:latin typeface="Arial"/>
                        </a:rPr>
                        <a:t>M</a:t>
                      </a:r>
                    </a:p>
                  </a:txBody>
                  <a:tcPr marL="7937" marR="7937" marT="793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 dirty="0">
                          <a:solidFill>
                            <a:srgbClr val="000000"/>
                          </a:solidFill>
                          <a:latin typeface="Arial"/>
                        </a:rPr>
                        <a:t>O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 dirty="0">
                          <a:solidFill>
                            <a:srgbClr val="000000"/>
                          </a:solidFill>
                          <a:latin typeface="Arial"/>
                        </a:rPr>
                        <a:t>S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T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07224"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7" marR="7937" marT="793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7" marR="7937" marT="793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7" marR="7937" marT="793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7" marR="7937" marT="793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300" b="1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2.</a:t>
                      </a:r>
                    </a:p>
                  </a:txBody>
                  <a:tcPr marL="7937" marR="7937" marT="793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H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1" i="0" u="none" strike="noStrike" dirty="0">
                          <a:solidFill>
                            <a:srgbClr val="FF0000"/>
                          </a:solidFill>
                          <a:latin typeface="Arial"/>
                        </a:rPr>
                        <a:t>Y</a:t>
                      </a:r>
                    </a:p>
                  </a:txBody>
                  <a:tcPr marL="7937" marR="7937" marT="793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N</a:t>
                      </a:r>
                    </a:p>
                  </a:txBody>
                  <a:tcPr marL="7937" marR="7937" marT="793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A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 dirty="0">
                          <a:solidFill>
                            <a:srgbClr val="000000"/>
                          </a:solidFill>
                          <a:latin typeface="Arial"/>
                        </a:rPr>
                        <a:t>I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 dirty="0">
                          <a:solidFill>
                            <a:srgbClr val="000000"/>
                          </a:solidFill>
                          <a:latin typeface="Arial"/>
                        </a:rPr>
                        <a:t>S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07224"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7" marR="7937" marT="793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300" b="1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3.</a:t>
                      </a:r>
                    </a:p>
                  </a:txBody>
                  <a:tcPr marL="7937" marR="7937" marT="793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L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I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B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U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1" i="0" u="none" strike="noStrike" dirty="0">
                          <a:solidFill>
                            <a:srgbClr val="FF0000"/>
                          </a:solidFill>
                          <a:latin typeface="Arial"/>
                        </a:rPr>
                        <a:t>Š</a:t>
                      </a:r>
                    </a:p>
                  </a:txBody>
                  <a:tcPr marL="7937" marR="7937" marT="793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E</a:t>
                      </a:r>
                    </a:p>
                  </a:txBody>
                  <a:tcPr marL="7937" marR="7937" marT="793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700" b="0" i="0" u="none" strike="noStrike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700" b="0" i="0" u="none" strike="noStrike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7937" marR="7937" marT="793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700" b="0" i="0" u="none" strike="noStrike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7937" marR="7937" marT="793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700" b="0" i="0" u="none" strike="noStrike" dirty="0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7937" marR="7937" marT="793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07224"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7" marR="7937" marT="793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7" marR="7937" marT="793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700" b="0" i="0" u="none" strike="noStrike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7937" marR="7937" marT="793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300" b="1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4.</a:t>
                      </a:r>
                    </a:p>
                  </a:txBody>
                  <a:tcPr marL="7937" marR="7937" marT="793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P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Ř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1" i="0" u="none" strike="noStrike" dirty="0">
                          <a:solidFill>
                            <a:srgbClr val="FF0000"/>
                          </a:solidFill>
                          <a:latin typeface="Arial"/>
                        </a:rPr>
                        <a:t>E</a:t>
                      </a:r>
                    </a:p>
                  </a:txBody>
                  <a:tcPr marL="7937" marR="7937" marT="793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M</a:t>
                      </a:r>
                    </a:p>
                  </a:txBody>
                  <a:tcPr marL="7937" marR="7937" marT="793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Y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S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L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700" b="0" i="0" u="none" strike="noStrike" dirty="0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07224"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7" marR="7937" marT="793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7" marR="7937" marT="793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300" b="1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5.</a:t>
                      </a:r>
                    </a:p>
                  </a:txBody>
                  <a:tcPr marL="7937" marR="7937" marT="793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P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R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A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1" i="0" u="none" strike="noStrike" dirty="0">
                          <a:solidFill>
                            <a:srgbClr val="FF0000"/>
                          </a:solidFill>
                          <a:latin typeface="Arial"/>
                        </a:rPr>
                        <a:t>H</a:t>
                      </a:r>
                    </a:p>
                  </a:txBody>
                  <a:tcPr marL="7937" marR="7937" marT="793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A</a:t>
                      </a:r>
                    </a:p>
                  </a:txBody>
                  <a:tcPr marL="7937" marR="7937" marT="793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700" b="0" i="0" u="none" strike="noStrike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700" b="0" i="0" u="none" strike="noStrike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7937" marR="7937" marT="793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700" b="0" i="0" u="none" strike="noStrike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7937" marR="7937" marT="793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700" b="0" i="0" u="none" strike="noStrike" dirty="0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7937" marR="7937" marT="793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07224"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7" marR="7937" marT="793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7" marR="7937" marT="793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700" b="0" i="0" u="none" strike="noStrike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7937" marR="7937" marT="793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300" b="1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6.</a:t>
                      </a:r>
                    </a:p>
                  </a:txBody>
                  <a:tcPr marL="7937" marR="7937" marT="793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K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A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1" i="0" u="none" strike="noStrike" dirty="0">
                          <a:solidFill>
                            <a:srgbClr val="FF0000"/>
                          </a:solidFill>
                          <a:latin typeface="Arial"/>
                        </a:rPr>
                        <a:t>R</a:t>
                      </a:r>
                    </a:p>
                  </a:txBody>
                  <a:tcPr marL="7937" marR="7937" marT="793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E</a:t>
                      </a:r>
                    </a:p>
                  </a:txBody>
                  <a:tcPr marL="7937" marR="7937" marT="793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L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IV.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700" b="0" i="0" u="none" strike="noStrike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700" b="0" i="0" u="none" strike="noStrike" dirty="0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7937" marR="7937" marT="793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07224">
                <a:tc>
                  <a:txBody>
                    <a:bodyPr/>
                    <a:lstStyle/>
                    <a:p>
                      <a:pPr algn="r" fontAlgn="b"/>
                      <a:r>
                        <a:rPr lang="cs-CZ" sz="1300" b="1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7.</a:t>
                      </a:r>
                    </a:p>
                  </a:txBody>
                  <a:tcPr marL="7937" marR="7937" marT="793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P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E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T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R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P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1" i="0" u="none" strike="noStrike" dirty="0">
                          <a:solidFill>
                            <a:srgbClr val="FF0000"/>
                          </a:solidFill>
                          <a:latin typeface="Arial"/>
                        </a:rPr>
                        <a:t>A</a:t>
                      </a:r>
                    </a:p>
                  </a:txBody>
                  <a:tcPr marL="7937" marR="7937" marT="793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R</a:t>
                      </a:r>
                    </a:p>
                  </a:txBody>
                  <a:tcPr marL="7937" marR="7937" marT="793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L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É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Ř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700" b="0" i="0" u="none" strike="noStrike" dirty="0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07224"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7" marR="7937" marT="793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300" b="1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8.</a:t>
                      </a:r>
                    </a:p>
                  </a:txBody>
                  <a:tcPr marL="7937" marR="7937" marT="793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N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Á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R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O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1" i="0" u="none" strike="noStrike" dirty="0">
                          <a:solidFill>
                            <a:srgbClr val="FF0000"/>
                          </a:solidFill>
                          <a:latin typeface="Arial"/>
                        </a:rPr>
                        <a:t>D</a:t>
                      </a:r>
                    </a:p>
                  </a:txBody>
                  <a:tcPr marL="7937" marR="7937" marT="793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N</a:t>
                      </a:r>
                    </a:p>
                  </a:txBody>
                  <a:tcPr marL="7937" marR="7937" marT="793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Í</a:t>
                      </a: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7" marR="7937" marT="793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7" marR="7937" marT="793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7" marR="7937" marT="793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</a:rPr>
              <a:t>ŘEŠENÍ</a:t>
            </a:r>
            <a:endParaRPr lang="cs-CZ" sz="3200" b="1" u="sng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med">
    <p:pull dir="l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hlinkClick r:id="rId2"/>
              </a:rPr>
              <a:t>PAMÁTKY PRAHY - DOKUMENT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357290" y="3857628"/>
            <a:ext cx="6400800" cy="1752600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Hypertextový odkaz – nutné připojení 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                             k 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internetu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28662" y="857232"/>
            <a:ext cx="72152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u="sng" dirty="0" smtClean="0">
                <a:solidFill>
                  <a:srgbClr val="FF0000"/>
                </a:solidFill>
              </a:rPr>
              <a:t>A NYNÍ SLÍBENÁ ODMĚNA…</a:t>
            </a:r>
            <a:endParaRPr lang="cs-CZ" sz="3200" b="1" u="sng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med">
    <p:pull dir="l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DUM bych použila jako součást závěrečného opakování učiva o hlavním městě</a:t>
            </a:r>
          </a:p>
          <a:p>
            <a:r>
              <a:rPr lang="cs-CZ" sz="2000" dirty="0" smtClean="0"/>
              <a:t>Cílem je procvičit učivo odlehčenou formou</a:t>
            </a:r>
          </a:p>
          <a:p>
            <a:r>
              <a:rPr lang="cs-CZ" sz="2000" dirty="0" smtClean="0"/>
              <a:t>Křížovku připravíme na pracovní list</a:t>
            </a:r>
          </a:p>
          <a:p>
            <a:r>
              <a:rPr lang="cs-CZ" sz="2000" dirty="0" smtClean="0"/>
              <a:t>Při luštění povolíme využívat internet</a:t>
            </a:r>
          </a:p>
          <a:p>
            <a:r>
              <a:rPr lang="cs-CZ" sz="2000" dirty="0" smtClean="0"/>
              <a:t>Úspěšné řešitele buď v časovém limitu, nebo podle pořadí ohodnotíme jedničkou</a:t>
            </a:r>
          </a:p>
          <a:p>
            <a:r>
              <a:rPr lang="cs-CZ" sz="2000" dirty="0" smtClean="0"/>
              <a:t>Luštěním je upevňována čtenářská gramotnost</a:t>
            </a:r>
          </a:p>
          <a:p>
            <a:r>
              <a:rPr lang="cs-CZ" sz="2000" dirty="0" smtClean="0"/>
              <a:t>Závěrečný film je odměnou, ale žáci si mohou dělat i poznámky</a:t>
            </a:r>
          </a:p>
          <a:p>
            <a:r>
              <a:rPr lang="cs-CZ" sz="2000" b="1" u="sng" dirty="0" smtClean="0"/>
              <a:t>Klíčová slova: </a:t>
            </a:r>
            <a:r>
              <a:rPr lang="cs-CZ" sz="2000" dirty="0" smtClean="0"/>
              <a:t>pojmy v křížovce, hlavní památky Prahy</a:t>
            </a:r>
          </a:p>
          <a:p>
            <a:r>
              <a:rPr lang="cs-CZ" sz="2000" b="1" u="sng" dirty="0" smtClean="0"/>
              <a:t>Inovace:</a:t>
            </a:r>
            <a:r>
              <a:rPr lang="cs-CZ" sz="2000" dirty="0" smtClean="0"/>
              <a:t>procvičování zábavnou formou, vyhledávání na webu</a:t>
            </a:r>
          </a:p>
          <a:p>
            <a:endParaRPr lang="cs-CZ" sz="2000" dirty="0"/>
          </a:p>
        </p:txBody>
      </p:sp>
    </p:spTree>
  </p:cSld>
  <p:clrMapOvr>
    <a:masterClrMapping/>
  </p:clrMapOvr>
  <p:transition spd="med">
    <p:pull dir="l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POUŽITÉ ZDROJE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S.3 -   foto: soukromý archiv autorky</a:t>
            </a:r>
          </a:p>
          <a:p>
            <a:r>
              <a:rPr lang="cs-CZ" sz="2400" dirty="0" smtClean="0"/>
              <a:t>S.7 -  Uvedené zdroje [cit. 2012 – 04 – 12 ].</a:t>
            </a:r>
            <a:r>
              <a:rPr lang="cs-CZ" sz="2400" b="1" dirty="0" smtClean="0"/>
              <a:t> </a:t>
            </a:r>
            <a:r>
              <a:rPr lang="cs-CZ" sz="2400" dirty="0" smtClean="0"/>
              <a:t>Dostupné na www: </a:t>
            </a:r>
            <a:r>
              <a:rPr lang="cs-CZ" sz="2400" dirty="0" err="1" smtClean="0"/>
              <a:t>bondos</a:t>
            </a:r>
            <a:r>
              <a:rPr lang="cs-CZ" sz="2400" dirty="0" smtClean="0"/>
              <a:t>: &lt;http://www.</a:t>
            </a:r>
            <a:r>
              <a:rPr lang="cs-CZ" sz="2400" dirty="0" err="1" smtClean="0"/>
              <a:t>youtube.com</a:t>
            </a:r>
            <a:r>
              <a:rPr lang="cs-CZ" sz="2400" dirty="0" smtClean="0"/>
              <a:t>/</a:t>
            </a:r>
            <a:r>
              <a:rPr lang="cs-CZ" sz="2400" dirty="0" err="1" smtClean="0"/>
              <a:t>watch</a:t>
            </a:r>
            <a:r>
              <a:rPr lang="cs-CZ" sz="2400" dirty="0" smtClean="0"/>
              <a:t>?v=DSISEm7M2n</a:t>
            </a:r>
            <a:r>
              <a:rPr lang="cs-CZ" sz="2800" dirty="0" smtClean="0"/>
              <a:t>0&gt;</a:t>
            </a:r>
            <a:endParaRPr lang="cs-CZ" sz="2800" dirty="0"/>
          </a:p>
        </p:txBody>
      </p:sp>
    </p:spTree>
  </p:cSld>
  <p:clrMapOvr>
    <a:masterClrMapping/>
  </p:clrMapOvr>
  <p:transition spd="med">
    <p:pull dir="l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130</TotalTime>
  <Words>340</Words>
  <Application>Microsoft Office PowerPoint</Application>
  <PresentationFormat>Předvádění na obrazovce (4:3)</PresentationFormat>
  <Paragraphs>174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ANOTACE</vt:lpstr>
      <vt:lpstr>Snímek 3</vt:lpstr>
      <vt:lpstr>VYLUŠTĚTE TAJENKU PODLE NÁSLEDUJÍCÍCH POKYNŮ</vt:lpstr>
      <vt:lpstr>LEGENDA</vt:lpstr>
      <vt:lpstr>ŘEŠENÍ</vt:lpstr>
      <vt:lpstr>PAMÁTKY PRAHY - DOKUMENT</vt:lpstr>
      <vt:lpstr>POUŽITÉ ZDROJE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Soňa</dc:creator>
  <cp:lastModifiedBy>Dum</cp:lastModifiedBy>
  <cp:revision>11</cp:revision>
  <dcterms:created xsi:type="dcterms:W3CDTF">2012-04-12T16:56:31Z</dcterms:created>
  <dcterms:modified xsi:type="dcterms:W3CDTF">2012-11-03T18:59:25Z</dcterms:modified>
</cp:coreProperties>
</file>