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C62290-6412-4277-A606-54FDD03A6233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453392-9068-4A4F-8DDB-F1D23B1AA56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453392-9068-4A4F-8DDB-F1D23B1AA560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D1822-0123-4380-BD8E-DD42A14E4DC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CE8A4-ADD7-4CA8-BF16-7EC60EC75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Soubor:Central_Bohemian_Region_CoA_CZ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ntral_Bohemian_Region_CoA_CZ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{{{název}}} – znak">
            <a:hlinkClick r:id="rId2" tooltip="{{{název}}} – znak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714355"/>
            <a:ext cx="1409999" cy="1692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85918" y="428604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Z.8.A.30_regiony_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ceske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_republiky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04.05.2012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Calibri" pitchFamily="34" charset="0"/>
              </a:rPr>
            </a:b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43042" y="4214818"/>
            <a:ext cx="54072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  <a:latin typeface="Calibri" pitchFamily="34" charset="0"/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57422" y="5214950"/>
            <a:ext cx="4292600" cy="969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{{{název}}} – znak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571480"/>
            <a:ext cx="1409999" cy="1692000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Zeměpis 8. ročník</a:t>
            </a:r>
          </a:p>
          <a:p>
            <a:pPr algn="just"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Středočeský kraj</a:t>
            </a:r>
          </a:p>
          <a:p>
            <a:pPr algn="just"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Osvojení znalostí zábavnou formou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Čtenářská 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gramotnost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Vyhledávání údajů na internetu</a:t>
            </a:r>
            <a:endParaRPr lang="cs-CZ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defRPr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Pictures\untitled 4.bmp"/>
          <p:cNvPicPr>
            <a:picLocks noChangeAspect="1" noChangeArrowheads="1"/>
          </p:cNvPicPr>
          <p:nvPr/>
        </p:nvPicPr>
        <p:blipFill>
          <a:blip r:embed="rId2"/>
          <a:srcRect l="15354" t="15748" r="14764" b="9449"/>
          <a:stretch>
            <a:fillRect/>
          </a:stretch>
        </p:blipFill>
        <p:spPr bwMode="auto">
          <a:xfrm>
            <a:off x="214291" y="214290"/>
            <a:ext cx="3452905" cy="2772000"/>
          </a:xfrm>
          <a:prstGeom prst="rect">
            <a:avLst/>
          </a:prstGeom>
          <a:noFill/>
        </p:spPr>
      </p:pic>
      <p:pic>
        <p:nvPicPr>
          <p:cNvPr id="5" name="Obrázek 4" descr="{{{název}}} – znak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571480"/>
            <a:ext cx="1409999" cy="1692000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2857488" y="2714620"/>
            <a:ext cx="5357850" cy="3143272"/>
          </a:xfrm>
          <a:prstGeom prst="wedgeEllipseCallout">
            <a:avLst>
              <a:gd name="adj1" fmla="val -69650"/>
              <a:gd name="adj2" fmla="val -84640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786182" y="3286124"/>
            <a:ext cx="34290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Dnes se s vámi moc bavit nebudu, sami vidíte, že mám spoustu práce a  vy dnes také rozhodně zahálet nebudete. Tak se nebudeme navzájem zdržovat a s chutí do toho (já tedy rozhodně)!!!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Do následujícího textu doplňte názvy památek a měst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     Středočeského kraje; můžete použít mapu</a:t>
            </a:r>
          </a:p>
          <a:p>
            <a:pPr>
              <a:buNone/>
            </a:pPr>
            <a:endParaRPr lang="cs-CZ" sz="20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b="1" dirty="0" smtClean="0"/>
              <a:t>      Hrad 1__________se nachází asi 10km od Mělníka a něco přes 10km od </a:t>
            </a:r>
            <a:r>
              <a:rPr lang="cs-CZ" sz="2000" b="1" dirty="0" err="1" smtClean="0"/>
              <a:t>Štětí</a:t>
            </a:r>
            <a:r>
              <a:rPr lang="cs-CZ" sz="2000" b="1" dirty="0" smtClean="0"/>
              <a:t>; podle něho se nazývá celá CHKO. Středověký hrad 2__________</a:t>
            </a:r>
          </a:p>
          <a:p>
            <a:pPr>
              <a:buNone/>
            </a:pPr>
            <a:r>
              <a:rPr lang="cs-CZ" sz="2000" b="1" dirty="0" smtClean="0"/>
              <a:t> </a:t>
            </a:r>
            <a:r>
              <a:rPr lang="cs-CZ" sz="2000" b="1" dirty="0" smtClean="0"/>
              <a:t>     najdete nedaleko Berouna uprostřed CHKO Český kras; sloužil jako klenotnice. Jeden z našich nejstarších  hradů 3__________ můžeme navštívit poblíž města Rakovník; sloužil jako lovecký hrad českých králů.</a:t>
            </a:r>
          </a:p>
          <a:p>
            <a:pPr>
              <a:buNone/>
            </a:pPr>
            <a:r>
              <a:rPr lang="cs-CZ" sz="2000" b="1" dirty="0" smtClean="0"/>
              <a:t> </a:t>
            </a:r>
            <a:r>
              <a:rPr lang="cs-CZ" sz="2000" b="1" dirty="0" smtClean="0"/>
              <a:t>      Zámek 4__________leží  40km jihovýchodně od Prahy; v přilehlém příkopu od roku 2011 žije medvěd </a:t>
            </a:r>
            <a:r>
              <a:rPr lang="cs-CZ" sz="2000" b="1" dirty="0" err="1" smtClean="0"/>
              <a:t>Brumbas</a:t>
            </a:r>
            <a:r>
              <a:rPr lang="cs-CZ" sz="2000" b="1" dirty="0" smtClean="0"/>
              <a:t>. 5__________ je velké město </a:t>
            </a:r>
            <a:r>
              <a:rPr lang="cs-CZ" sz="2000" b="1" dirty="0" err="1" smtClean="0"/>
              <a:t>nadohled</a:t>
            </a:r>
            <a:r>
              <a:rPr lang="cs-CZ" sz="2000" b="1" dirty="0" smtClean="0"/>
              <a:t> od </a:t>
            </a:r>
            <a:r>
              <a:rPr lang="cs-CZ" sz="2000" b="1" dirty="0" err="1" smtClean="0"/>
              <a:t>Štětí</a:t>
            </a:r>
            <a:r>
              <a:rPr lang="cs-CZ" sz="2000" b="1" dirty="0" smtClean="0"/>
              <a:t>; leží nad soutokem Labe a Vltavy. Zámek 6__________</a:t>
            </a:r>
          </a:p>
          <a:p>
            <a:pPr>
              <a:buNone/>
            </a:pPr>
            <a:r>
              <a:rPr lang="cs-CZ" sz="2000" b="1" dirty="0" smtClean="0"/>
              <a:t> </a:t>
            </a:r>
            <a:r>
              <a:rPr lang="cs-CZ" sz="2000" b="1" dirty="0" smtClean="0"/>
              <a:t>      se nachází v městečku ležícím na půli cesty mezi </a:t>
            </a:r>
            <a:r>
              <a:rPr lang="cs-CZ" sz="2000" b="1" dirty="0" err="1" smtClean="0"/>
              <a:t>Štětím</a:t>
            </a:r>
            <a:r>
              <a:rPr lang="cs-CZ" sz="2000" b="1" dirty="0" smtClean="0"/>
              <a:t> a Mělníkem; v okolních lesích tvořil sochař Václav Levý. </a:t>
            </a:r>
            <a:endParaRPr lang="cs-CZ" sz="2000" b="1" dirty="0"/>
          </a:p>
        </p:txBody>
      </p:sp>
      <p:pic>
        <p:nvPicPr>
          <p:cNvPr id="4" name="Obrázek 3" descr="{{{název}}} – znak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571480"/>
            <a:ext cx="1409999" cy="169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2143116"/>
            <a:ext cx="8229600" cy="4525963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sz="2400" b="1" dirty="0" smtClean="0"/>
              <a:t>      </a:t>
            </a:r>
            <a:r>
              <a:rPr lang="cs-CZ" sz="2400" b="1" dirty="0" smtClean="0"/>
              <a:t>Hrad </a:t>
            </a:r>
            <a:r>
              <a:rPr lang="cs-CZ" sz="2400" b="1" dirty="0" smtClean="0">
                <a:solidFill>
                  <a:srgbClr val="FF0000"/>
                </a:solidFill>
              </a:rPr>
              <a:t>KOKOŘÍN  </a:t>
            </a:r>
            <a:r>
              <a:rPr lang="cs-CZ" sz="2400" b="1" dirty="0" smtClean="0"/>
              <a:t>se </a:t>
            </a:r>
            <a:r>
              <a:rPr lang="cs-CZ" sz="2400" b="1" dirty="0" smtClean="0"/>
              <a:t>nachází asi 10km od Mělníka a něco přes 10km od </a:t>
            </a:r>
            <a:r>
              <a:rPr lang="cs-CZ" sz="2400" b="1" dirty="0" err="1" smtClean="0"/>
              <a:t>Štětí</a:t>
            </a:r>
            <a:r>
              <a:rPr lang="cs-CZ" sz="2400" b="1" dirty="0" smtClean="0"/>
              <a:t>; podle něho se nazývá celá CHKO. Středověký hrad </a:t>
            </a:r>
            <a:r>
              <a:rPr lang="cs-CZ" sz="2400" b="1" dirty="0" smtClean="0">
                <a:solidFill>
                  <a:srgbClr val="FF0000"/>
                </a:solidFill>
              </a:rPr>
              <a:t>KARLŠTEJN </a:t>
            </a:r>
            <a:r>
              <a:rPr lang="cs-CZ" sz="2400" b="1" dirty="0" smtClean="0"/>
              <a:t>najdete </a:t>
            </a:r>
            <a:r>
              <a:rPr lang="cs-CZ" sz="2400" b="1" dirty="0" smtClean="0"/>
              <a:t>nedaleko Berouna uprostřed CHKO Český kras; sloužil jako klenotnice. Jeden z našich nejstarších  </a:t>
            </a:r>
            <a:r>
              <a:rPr lang="cs-CZ" sz="2400" b="1" dirty="0" smtClean="0"/>
              <a:t>hradů </a:t>
            </a:r>
            <a:r>
              <a:rPr lang="cs-CZ" sz="2400" b="1" dirty="0" smtClean="0">
                <a:solidFill>
                  <a:srgbClr val="FF0000"/>
                </a:solidFill>
              </a:rPr>
              <a:t>KŘIVOKLÁT</a:t>
            </a:r>
            <a:r>
              <a:rPr lang="cs-CZ" sz="2400" b="1" dirty="0" smtClean="0"/>
              <a:t> </a:t>
            </a:r>
            <a:r>
              <a:rPr lang="cs-CZ" sz="2400" b="1" dirty="0" smtClean="0"/>
              <a:t>můžeme navštívit poblíž města Rakovník; sloužil jako lovecký hrad českých </a:t>
            </a:r>
            <a:r>
              <a:rPr lang="cs-CZ" sz="2400" b="1" dirty="0" smtClean="0"/>
              <a:t>králů. Zámek </a:t>
            </a:r>
            <a:r>
              <a:rPr lang="cs-CZ" sz="2400" b="1" dirty="0" smtClean="0">
                <a:solidFill>
                  <a:srgbClr val="FF0000"/>
                </a:solidFill>
              </a:rPr>
              <a:t>KONOPIŠTĚ </a:t>
            </a:r>
            <a:r>
              <a:rPr lang="cs-CZ" sz="2400" b="1" dirty="0" smtClean="0"/>
              <a:t>leží  </a:t>
            </a:r>
            <a:r>
              <a:rPr lang="cs-CZ" sz="2400" b="1" dirty="0" smtClean="0"/>
              <a:t>40km jihovýchodně od Prahy; v přilehlém příkopu od roku 2011 žije medvěd </a:t>
            </a:r>
            <a:r>
              <a:rPr lang="cs-CZ" sz="2400" b="1" dirty="0" err="1" smtClean="0"/>
              <a:t>Brumbas</a:t>
            </a:r>
            <a:r>
              <a:rPr lang="cs-CZ" sz="2400" b="1" dirty="0" smtClean="0"/>
              <a:t>. </a:t>
            </a:r>
            <a:r>
              <a:rPr lang="cs-CZ" sz="2400" b="1" dirty="0" smtClean="0">
                <a:solidFill>
                  <a:srgbClr val="FF0000"/>
                </a:solidFill>
              </a:rPr>
              <a:t>MĚLNÍK</a:t>
            </a:r>
            <a:r>
              <a:rPr lang="cs-CZ" sz="2400" b="1" dirty="0" smtClean="0"/>
              <a:t> </a:t>
            </a:r>
            <a:r>
              <a:rPr lang="cs-CZ" sz="2400" b="1" dirty="0" smtClean="0"/>
              <a:t>je velké město </a:t>
            </a:r>
            <a:r>
              <a:rPr lang="cs-CZ" sz="2400" b="1" dirty="0" err="1" smtClean="0"/>
              <a:t>nadohled</a:t>
            </a:r>
            <a:r>
              <a:rPr lang="cs-CZ" sz="2400" b="1" dirty="0" smtClean="0"/>
              <a:t> od </a:t>
            </a:r>
            <a:r>
              <a:rPr lang="cs-CZ" sz="2400" b="1" dirty="0" err="1" smtClean="0"/>
              <a:t>Štětí</a:t>
            </a:r>
            <a:r>
              <a:rPr lang="cs-CZ" sz="2400" b="1" dirty="0" smtClean="0"/>
              <a:t>; leží nad soutokem Labe a Vltavy. Zámek 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LIBĚCHOV</a:t>
            </a:r>
            <a:r>
              <a:rPr lang="cs-CZ" sz="2400" b="1" dirty="0" smtClean="0"/>
              <a:t> </a:t>
            </a:r>
            <a:r>
              <a:rPr lang="cs-CZ" sz="2400" b="1" dirty="0" smtClean="0"/>
              <a:t>se nachází v městečku ležícím na půli cesty mezi </a:t>
            </a:r>
            <a:r>
              <a:rPr lang="cs-CZ" sz="2400" b="1" dirty="0" err="1" smtClean="0"/>
              <a:t>Štětím</a:t>
            </a:r>
            <a:r>
              <a:rPr lang="cs-CZ" sz="2400" b="1" dirty="0" smtClean="0"/>
              <a:t> a Mělníkem; v okolních lesích tvořil sochař Václav Levý. </a:t>
            </a:r>
            <a:endParaRPr lang="cs-CZ" sz="2400" dirty="0"/>
          </a:p>
        </p:txBody>
      </p:sp>
      <p:pic>
        <p:nvPicPr>
          <p:cNvPr id="4" name="Obrázek 3" descr="{{{název}}} – znak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357166"/>
            <a:ext cx="1409999" cy="169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</a:t>
            </a:r>
            <a:r>
              <a:rPr lang="cs-CZ" b="1" u="sng" dirty="0" smtClean="0">
                <a:solidFill>
                  <a:srgbClr val="FF0000"/>
                </a:solidFill>
              </a:rPr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Rozdělte se do šesti skupin</a:t>
            </a:r>
          </a:p>
          <a:p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Každá skupina si vybere jeden z následujících úkolů</a:t>
            </a:r>
          </a:p>
          <a:p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Připravíte o něm zápis, který vložíte do PC tak, aby si ho ostatní z projektoru mohli opsat do sešitů</a:t>
            </a: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i="1" dirty="0" smtClean="0">
                <a:solidFill>
                  <a:schemeClr val="accent3">
                    <a:lumMod val="50000"/>
                  </a:schemeClr>
                </a:solidFill>
              </a:rPr>
              <a:t>; údaje vyhledejte na mapě nebo na internetu</a:t>
            </a:r>
          </a:p>
          <a:p>
            <a:pPr>
              <a:buNone/>
            </a:pPr>
            <a:endParaRPr lang="cs-CZ" sz="20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000" b="1" u="sng" dirty="0" smtClean="0">
                <a:solidFill>
                  <a:srgbClr val="0070C0"/>
                </a:solidFill>
              </a:rPr>
              <a:t>STŘEDOČESKÝ KRAJ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POVRCH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KTERÉ CHKO SE ZDE NACHÁZEJÍ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ZEMĚDĚLSTVÍ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PRŮMYSL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REKREACE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PŘEHRADY NA VLTAVĚ</a:t>
            </a:r>
          </a:p>
          <a:p>
            <a:pPr>
              <a:buNone/>
            </a:pPr>
            <a:endParaRPr lang="cs-CZ" sz="2000" b="1" u="sng" dirty="0" smtClean="0">
              <a:solidFill>
                <a:srgbClr val="0070C0"/>
              </a:solidFill>
            </a:endParaRPr>
          </a:p>
          <a:p>
            <a:endParaRPr lang="cs-CZ" sz="20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None/>
            </a:pP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4" name="Obrázek 3" descr="{{{název}}} – znak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357166"/>
            <a:ext cx="1409999" cy="169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000" b="1" u="sng" dirty="0" smtClean="0">
                <a:solidFill>
                  <a:srgbClr val="0070C0"/>
                </a:solidFill>
              </a:rPr>
              <a:t>STŘEDOČESKÝ </a:t>
            </a:r>
            <a:r>
              <a:rPr lang="cs-CZ" sz="2000" b="1" u="sng" dirty="0" smtClean="0">
                <a:solidFill>
                  <a:srgbClr val="0070C0"/>
                </a:solidFill>
              </a:rPr>
              <a:t>KRAJ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Povrch:</a:t>
            </a:r>
            <a:r>
              <a:rPr lang="cs-CZ" sz="2000" b="1" dirty="0" smtClean="0">
                <a:solidFill>
                  <a:srgbClr val="0070C0"/>
                </a:solidFill>
              </a:rPr>
              <a:t> Česká tabule, Středočeská pahorkatina, částečně Českomoravská vrchovina, Brdy; největší řeky – Labe, Vltava(soutok), Sázava, Berounka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CHKO</a:t>
            </a:r>
            <a:r>
              <a:rPr lang="cs-CZ" sz="2000" b="1" dirty="0" smtClean="0">
                <a:solidFill>
                  <a:srgbClr val="0070C0"/>
                </a:solidFill>
              </a:rPr>
              <a:t>: </a:t>
            </a:r>
            <a:r>
              <a:rPr lang="cs-CZ" sz="2000" b="1" dirty="0" err="1" smtClean="0">
                <a:solidFill>
                  <a:srgbClr val="0070C0"/>
                </a:solidFill>
              </a:rPr>
              <a:t>CHKO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Křivoklátsko</a:t>
            </a:r>
            <a:r>
              <a:rPr lang="cs-CZ" sz="2000" b="1" dirty="0" smtClean="0">
                <a:solidFill>
                  <a:srgbClr val="0070C0"/>
                </a:solidFill>
              </a:rPr>
              <a:t>, CHKO </a:t>
            </a:r>
            <a:r>
              <a:rPr lang="cs-CZ" sz="2000" b="1" dirty="0" err="1" smtClean="0">
                <a:solidFill>
                  <a:srgbClr val="0070C0"/>
                </a:solidFill>
              </a:rPr>
              <a:t>Kokořínsko</a:t>
            </a:r>
            <a:r>
              <a:rPr lang="cs-CZ" sz="2000" b="1" dirty="0" smtClean="0">
                <a:solidFill>
                  <a:srgbClr val="0070C0"/>
                </a:solidFill>
              </a:rPr>
              <a:t>, CHKO Český kras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Zemědělství: </a:t>
            </a:r>
            <a:r>
              <a:rPr lang="cs-CZ" sz="2000" b="1" dirty="0" smtClean="0">
                <a:solidFill>
                  <a:srgbClr val="0070C0"/>
                </a:solidFill>
              </a:rPr>
              <a:t>černozem, hnědozem; pšenice, kukuřice, zelenina, ovoce, chmel, vinná réva, brambory, řepka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Průmysl:</a:t>
            </a:r>
            <a:r>
              <a:rPr lang="cs-CZ" sz="2000" b="1" dirty="0" smtClean="0">
                <a:solidFill>
                  <a:srgbClr val="0070C0"/>
                </a:solidFill>
              </a:rPr>
              <a:t> Rakovník – zpracování keramických hlín, Posázaví – těžba stavebního kamene, u Berounky – těžba vápence, Kralupy </a:t>
            </a:r>
            <a:r>
              <a:rPr lang="cs-CZ" sz="2000" b="1" dirty="0" err="1" smtClean="0">
                <a:solidFill>
                  <a:srgbClr val="0070C0"/>
                </a:solidFill>
              </a:rPr>
              <a:t>n.L.</a:t>
            </a:r>
            <a:r>
              <a:rPr lang="cs-CZ" sz="2000" b="1" dirty="0" smtClean="0">
                <a:solidFill>
                  <a:srgbClr val="0070C0"/>
                </a:solidFill>
              </a:rPr>
              <a:t> – chemický kombinát, Mladá Boleslav – automobily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Rekreace:</a:t>
            </a:r>
            <a:r>
              <a:rPr lang="cs-CZ" sz="2000" b="1" dirty="0" smtClean="0">
                <a:solidFill>
                  <a:srgbClr val="0070C0"/>
                </a:solidFill>
              </a:rPr>
              <a:t> mnoho přírodních a historických památek, vodní toky a nádrže</a:t>
            </a:r>
          </a:p>
          <a:p>
            <a:pPr>
              <a:buFont typeface="Wingdings" pitchFamily="2" charset="2"/>
              <a:buChar char="v"/>
            </a:pPr>
            <a:r>
              <a:rPr lang="cs-CZ" sz="2000" b="1" u="sng" dirty="0" smtClean="0">
                <a:solidFill>
                  <a:srgbClr val="0070C0"/>
                </a:solidFill>
              </a:rPr>
              <a:t>Přehrady na Vltavě</a:t>
            </a:r>
            <a:r>
              <a:rPr lang="cs-CZ" sz="2000" b="1" dirty="0" smtClean="0">
                <a:solidFill>
                  <a:srgbClr val="0070C0"/>
                </a:solidFill>
              </a:rPr>
              <a:t>:  vltavská kaskáda – Lipno, </a:t>
            </a:r>
            <a:r>
              <a:rPr lang="cs-CZ" sz="2000" b="1" dirty="0" err="1" smtClean="0">
                <a:solidFill>
                  <a:srgbClr val="0070C0"/>
                </a:solidFill>
              </a:rPr>
              <a:t>Hněvkovice</a:t>
            </a:r>
            <a:r>
              <a:rPr lang="cs-CZ" sz="2000" b="1" dirty="0" smtClean="0">
                <a:solidFill>
                  <a:srgbClr val="0070C0"/>
                </a:solidFill>
              </a:rPr>
              <a:t>, </a:t>
            </a:r>
            <a:r>
              <a:rPr lang="cs-CZ" sz="2000" b="1" dirty="0" err="1" smtClean="0">
                <a:solidFill>
                  <a:srgbClr val="0070C0"/>
                </a:solidFill>
              </a:rPr>
              <a:t>Kořensko</a:t>
            </a:r>
            <a:r>
              <a:rPr lang="cs-CZ" sz="2000" b="1" dirty="0" smtClean="0">
                <a:solidFill>
                  <a:srgbClr val="0070C0"/>
                </a:solidFill>
              </a:rPr>
              <a:t>, Orlík, Kamýk, Slapy, Štěchovice, Vrané</a:t>
            </a:r>
            <a:endParaRPr lang="cs-CZ" sz="2000" dirty="0">
              <a:solidFill>
                <a:srgbClr val="0070C0"/>
              </a:solidFill>
            </a:endParaRPr>
          </a:p>
        </p:txBody>
      </p:sp>
      <p:pic>
        <p:nvPicPr>
          <p:cNvPr id="4" name="Obrázek 3" descr="{{{název}}} – znak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357166"/>
            <a:ext cx="1409999" cy="169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První úkol materiálu slouží k opakování, pro svižné tempo hodiny je vhodné text připravit  na pracovní listy; ohodnotíme dle svého stylu</a:t>
            </a:r>
          </a:p>
          <a:p>
            <a:r>
              <a:rPr lang="cs-CZ" sz="2000" dirty="0" smtClean="0"/>
              <a:t>Díky práci s textem posilujeme čtenářskou gramotnost – žáci musí o sdělení přemýšlet, aby správně určili pojem</a:t>
            </a:r>
          </a:p>
          <a:p>
            <a:r>
              <a:rPr lang="cs-CZ" sz="2000" dirty="0" smtClean="0"/>
              <a:t>Druhý úkol tvoří hlavní část hodiny; uplatníme zde  mezipředmětový vztah</a:t>
            </a:r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   Z – ČJ; žáci provádějí výtah i výklad</a:t>
            </a:r>
          </a:p>
          <a:p>
            <a:r>
              <a:rPr lang="cs-CZ" sz="2000" dirty="0" smtClean="0"/>
              <a:t>upozorníme, že pracujeme ve zkratce, ale vybíráme to důležité a umíme to ostatním vysvětlit a ukázat na mapě</a:t>
            </a:r>
          </a:p>
          <a:p>
            <a:r>
              <a:rPr lang="cs-CZ" sz="2000" dirty="0" smtClean="0"/>
              <a:t>Cílem je, aby vznikl celistvý výtah vhodný k přípravě na další hodiny</a:t>
            </a:r>
          </a:p>
          <a:p>
            <a:r>
              <a:rPr lang="cs-CZ" sz="2000" b="1" u="sng" dirty="0" smtClean="0"/>
              <a:t>Klíčová slova</a:t>
            </a:r>
            <a:r>
              <a:rPr lang="cs-CZ" sz="2000" dirty="0" smtClean="0"/>
              <a:t>: viz s.5 (názvy památek) a s. 6</a:t>
            </a:r>
          </a:p>
          <a:p>
            <a:r>
              <a:rPr lang="cs-CZ" sz="2000" b="1" u="sng" dirty="0" smtClean="0"/>
              <a:t>Inovace: </a:t>
            </a:r>
            <a:r>
              <a:rPr lang="cs-CZ" sz="2000" dirty="0" smtClean="0"/>
              <a:t>samostatné vyhledávání na PC; souhra v týmové práci</a:t>
            </a:r>
            <a:endParaRPr lang="cs-CZ" sz="2000" dirty="0"/>
          </a:p>
        </p:txBody>
      </p:sp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{{{název}}} – znak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571480"/>
            <a:ext cx="1409999" cy="1692000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 </a:t>
            </a:r>
            <a:r>
              <a:rPr lang="cs-CZ" sz="2000" b="1" u="sng" dirty="0" smtClean="0"/>
              <a:t>S.3: </a:t>
            </a:r>
            <a:r>
              <a:rPr lang="cs-CZ" sz="2000" dirty="0" err="1" smtClean="0"/>
              <a:t>S.3</a:t>
            </a:r>
            <a:r>
              <a:rPr lang="cs-CZ" sz="2000" dirty="0" smtClean="0"/>
              <a:t> </a:t>
            </a:r>
            <a:r>
              <a:rPr lang="cs-CZ" sz="2000" dirty="0" smtClean="0"/>
              <a:t>- foto</a:t>
            </a:r>
            <a:r>
              <a:rPr lang="cs-CZ" sz="2000" dirty="0" smtClean="0"/>
              <a:t>: soukromý archiv </a:t>
            </a:r>
            <a:r>
              <a:rPr lang="cs-CZ" sz="2000" dirty="0" smtClean="0"/>
              <a:t>autorky</a:t>
            </a:r>
            <a:endParaRPr lang="cs-CZ" sz="2000" dirty="0" smtClean="0"/>
          </a:p>
          <a:p>
            <a:r>
              <a:rPr lang="cs-CZ" sz="2000" b="1" u="sng" dirty="0" smtClean="0"/>
              <a:t>S. 1 - 9  </a:t>
            </a:r>
            <a:r>
              <a:rPr lang="cs-CZ" sz="2000" dirty="0" smtClean="0"/>
              <a:t>:Tomáš Urban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Commons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wikimedia</a:t>
            </a:r>
            <a:r>
              <a:rPr lang="cs-CZ" sz="2000" i="1" dirty="0" smtClean="0"/>
              <a:t> </a:t>
            </a:r>
            <a:r>
              <a:rPr lang="cs-CZ" sz="2000" dirty="0" err="1" smtClean="0"/>
              <a:t>org</a:t>
            </a:r>
            <a:r>
              <a:rPr lang="cs-CZ" sz="2000" dirty="0" smtClean="0"/>
              <a:t>. [cit. 2012 – 04 – 22 ]. Dostupné na www: &lt;</a:t>
            </a:r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cs.wikipedia.org/wiki/Soubor:Central_Bohemian_Region_CoA_CZ.svg</a:t>
            </a:r>
            <a:r>
              <a:rPr lang="cs-CZ" sz="2000" dirty="0" smtClean="0"/>
              <a:t>&gt;</a:t>
            </a:r>
            <a:endParaRPr lang="cs-CZ" sz="2000" dirty="0"/>
          </a:p>
        </p:txBody>
      </p:sp>
    </p:spTree>
  </p:cSld>
  <p:clrMapOvr>
    <a:masterClrMapping/>
  </p:clrMapOvr>
  <p:transition spd="med">
    <p:push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668</Words>
  <Application>Microsoft Office PowerPoint</Application>
  <PresentationFormat>Předvádění na obrazovce (4:3)</PresentationFormat>
  <Paragraphs>58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ÚKOL 1</vt:lpstr>
      <vt:lpstr>ŘEŠENÍ</vt:lpstr>
      <vt:lpstr>ÚKOL 2</vt:lpstr>
      <vt:lpstr>MOŽNÉ ŘEŠENÍ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17</cp:revision>
  <dcterms:created xsi:type="dcterms:W3CDTF">2012-04-22T19:16:17Z</dcterms:created>
  <dcterms:modified xsi:type="dcterms:W3CDTF">2012-04-23T10:19:39Z</dcterms:modified>
</cp:coreProperties>
</file>