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VY_32_INOVACE_2A14Čj4_Skloňování podstatných jmen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Skloňování podstatných jmen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A2C3556-AB23-4E17-B6DB-2809EEAA00EA}" type="presOf" srcId="{EBC41103-E2E5-4D48-9B4B-425520D3D098}" destId="{A27B6496-BF1B-4384-9217-9659064D5D6A}" srcOrd="1" destOrd="0" presId="urn:microsoft.com/office/officeart/2005/8/layout/target3"/>
    <dgm:cxn modelId="{13E32594-44F3-4D11-B433-A69796B5CEC3}" type="presOf" srcId="{FBBFC3EA-9D9D-4F3A-BEA6-9C2C0E46BF20}" destId="{832BF48F-0145-4429-9E02-8FCA946CCE9E}" srcOrd="1" destOrd="0" presId="urn:microsoft.com/office/officeart/2005/8/layout/target3"/>
    <dgm:cxn modelId="{CD4B1ACA-637C-406E-87F3-80A850E14AD3}" type="presOf" srcId="{445C7998-7549-48B0-BD68-D4F0167F02E5}" destId="{4D19AB04-24FA-40C2-B203-52AE3D15E171}" srcOrd="1" destOrd="0" presId="urn:microsoft.com/office/officeart/2005/8/layout/target3"/>
    <dgm:cxn modelId="{5DE7C9F5-EDF0-47B4-8598-A3D4D4C2052A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3CFC5E2-73E8-4189-81C8-081F61F84609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8B58044-46DA-4568-974D-0CB9A7508C5C}" type="presOf" srcId="{445C7998-7549-48B0-BD68-D4F0167F02E5}" destId="{BC35EE03-4121-4EF9-923D-7CB6D30D358D}" srcOrd="0" destOrd="0" presId="urn:microsoft.com/office/officeart/2005/8/layout/target3"/>
    <dgm:cxn modelId="{AF27EF8D-0FFC-42CD-A2A8-E05BDEB56B13}" type="presOf" srcId="{C73C7642-F245-4585-8F88-243F9FAEF6CA}" destId="{9A9B6F4F-B6FF-4F2D-B640-A8473E58952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7055DAB-09A5-4283-B3F4-6A8C113E15E2}" type="presOf" srcId="{019433A1-1324-4DE1-9E6F-32B851095F74}" destId="{A3817367-F2BC-482F-8832-FA00B51DCCF3}" srcOrd="0" destOrd="0" presId="urn:microsoft.com/office/officeart/2005/8/layout/target3"/>
    <dgm:cxn modelId="{4DC78D8F-A478-469F-8AA5-868C658A191F}" type="presOf" srcId="{019433A1-1324-4DE1-9E6F-32B851095F74}" destId="{E7297F21-D4FD-4A41-AE58-814D01A6B5E7}" srcOrd="1" destOrd="0" presId="urn:microsoft.com/office/officeart/2005/8/layout/target3"/>
    <dgm:cxn modelId="{D6C79233-6102-41B0-9FAC-3FAD4494B441}" type="presOf" srcId="{39F8B381-5807-488E-AC22-73DD4140ED4A}" destId="{71045F8C-00FA-488E-A7BD-E2E6753D979D}" srcOrd="0" destOrd="0" presId="urn:microsoft.com/office/officeart/2005/8/layout/target3"/>
    <dgm:cxn modelId="{3C8531AB-997F-4747-A487-7AC9F2A1FC3E}" type="presOf" srcId="{C73C7642-F245-4585-8F88-243F9FAEF6CA}" destId="{59F530CB-4999-43B3-A00D-6AB53886BD7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4091D0EE-FFC8-4DE4-8BF5-68BBFF0D5D4E}" type="presParOf" srcId="{71045F8C-00FA-488E-A7BD-E2E6753D979D}" destId="{3577EC6B-C980-4F34-8C69-4365E7B8FC8C}" srcOrd="0" destOrd="0" presId="urn:microsoft.com/office/officeart/2005/8/layout/target3"/>
    <dgm:cxn modelId="{123CF6B6-B019-46F6-9696-116860A5F6F2}" type="presParOf" srcId="{71045F8C-00FA-488E-A7BD-E2E6753D979D}" destId="{6940EB87-DC1D-4BC3-9408-9AC2E1FFC039}" srcOrd="1" destOrd="0" presId="urn:microsoft.com/office/officeart/2005/8/layout/target3"/>
    <dgm:cxn modelId="{DFF1BB69-4F9B-4D30-97DC-F99C45BE270B}" type="presParOf" srcId="{71045F8C-00FA-488E-A7BD-E2E6753D979D}" destId="{BC35EE03-4121-4EF9-923D-7CB6D30D358D}" srcOrd="2" destOrd="0" presId="urn:microsoft.com/office/officeart/2005/8/layout/target3"/>
    <dgm:cxn modelId="{5654FB8D-1BF2-4A0E-A009-7B4AEA9D7EF2}" type="presParOf" srcId="{71045F8C-00FA-488E-A7BD-E2E6753D979D}" destId="{C95EEA27-3CBF-4645-A92D-9D8AF5C1CBFC}" srcOrd="3" destOrd="0" presId="urn:microsoft.com/office/officeart/2005/8/layout/target3"/>
    <dgm:cxn modelId="{11EE115F-C1D1-464F-81A6-FD851BD9E0B1}" type="presParOf" srcId="{71045F8C-00FA-488E-A7BD-E2E6753D979D}" destId="{851BB866-B6AE-4566-893F-4C635BA974FC}" srcOrd="4" destOrd="0" presId="urn:microsoft.com/office/officeart/2005/8/layout/target3"/>
    <dgm:cxn modelId="{F089D038-3988-4B96-9A37-24DE84A14989}" type="presParOf" srcId="{71045F8C-00FA-488E-A7BD-E2E6753D979D}" destId="{643EA938-EDE0-4533-ACCC-D2BD6F3A527C}" srcOrd="5" destOrd="0" presId="urn:microsoft.com/office/officeart/2005/8/layout/target3"/>
    <dgm:cxn modelId="{6AA26C9F-6A75-4E17-B8E2-AD6B28F7C1DA}" type="presParOf" srcId="{71045F8C-00FA-488E-A7BD-E2E6753D979D}" destId="{92F31B18-D66D-4CC7-89B9-378928DE877D}" srcOrd="6" destOrd="0" presId="urn:microsoft.com/office/officeart/2005/8/layout/target3"/>
    <dgm:cxn modelId="{78178414-CD91-446F-9ACF-08B729E1DE81}" type="presParOf" srcId="{71045F8C-00FA-488E-A7BD-E2E6753D979D}" destId="{902074E1-B931-4618-97F1-FADBE82E9C3C}" srcOrd="7" destOrd="0" presId="urn:microsoft.com/office/officeart/2005/8/layout/target3"/>
    <dgm:cxn modelId="{856A8A80-FE52-4AE4-BC46-82723573DE25}" type="presParOf" srcId="{71045F8C-00FA-488E-A7BD-E2E6753D979D}" destId="{A3817367-F2BC-482F-8832-FA00B51DCCF3}" srcOrd="8" destOrd="0" presId="urn:microsoft.com/office/officeart/2005/8/layout/target3"/>
    <dgm:cxn modelId="{B84E1A69-A0A3-4D7D-9EDB-A48144E3AB20}" type="presParOf" srcId="{71045F8C-00FA-488E-A7BD-E2E6753D979D}" destId="{2DD79E57-A63E-47D4-A1AB-6DF333476AD4}" srcOrd="9" destOrd="0" presId="urn:microsoft.com/office/officeart/2005/8/layout/target3"/>
    <dgm:cxn modelId="{5E7272CA-F73F-465C-9841-87014B66BC70}" type="presParOf" srcId="{71045F8C-00FA-488E-A7BD-E2E6753D979D}" destId="{648967D3-ED80-4214-8D87-4E7012561E4A}" srcOrd="10" destOrd="0" presId="urn:microsoft.com/office/officeart/2005/8/layout/target3"/>
    <dgm:cxn modelId="{E46487C2-3CA6-4366-9B37-28D2CE548D4B}" type="presParOf" srcId="{71045F8C-00FA-488E-A7BD-E2E6753D979D}" destId="{9A9B6F4F-B6FF-4F2D-B640-A8473E589523}" srcOrd="11" destOrd="0" presId="urn:microsoft.com/office/officeart/2005/8/layout/target3"/>
    <dgm:cxn modelId="{A05FB5FD-ED64-4956-9BA5-B680881285D3}" type="presParOf" srcId="{71045F8C-00FA-488E-A7BD-E2E6753D979D}" destId="{13BD0FAF-9F2C-4708-9E63-A8E8E5252943}" srcOrd="12" destOrd="0" presId="urn:microsoft.com/office/officeart/2005/8/layout/target3"/>
    <dgm:cxn modelId="{56BB896B-454D-4243-8331-1ED3EB99337C}" type="presParOf" srcId="{71045F8C-00FA-488E-A7BD-E2E6753D979D}" destId="{6821E7C9-5E4B-45FA-8F82-01E6F26FAA25}" srcOrd="13" destOrd="0" presId="urn:microsoft.com/office/officeart/2005/8/layout/target3"/>
    <dgm:cxn modelId="{FF7EB16B-2F8A-428B-8896-38C7D5CF2319}" type="presParOf" srcId="{71045F8C-00FA-488E-A7BD-E2E6753D979D}" destId="{3BA01B75-849B-4716-8BCD-084A86FF328F}" srcOrd="14" destOrd="0" presId="urn:microsoft.com/office/officeart/2005/8/layout/target3"/>
    <dgm:cxn modelId="{EE059009-A17C-438E-90B7-CB4DC4CAFE20}" type="presParOf" srcId="{71045F8C-00FA-488E-A7BD-E2E6753D979D}" destId="{4D19AB04-24FA-40C2-B203-52AE3D15E171}" srcOrd="15" destOrd="0" presId="urn:microsoft.com/office/officeart/2005/8/layout/target3"/>
    <dgm:cxn modelId="{0B38802D-E9D5-4B0A-AA17-C11D401BDC1D}" type="presParOf" srcId="{71045F8C-00FA-488E-A7BD-E2E6753D979D}" destId="{832BF48F-0145-4429-9E02-8FCA946CCE9E}" srcOrd="16" destOrd="0" presId="urn:microsoft.com/office/officeart/2005/8/layout/target3"/>
    <dgm:cxn modelId="{AA7CF677-1499-43A2-96EB-E4B30D9F0363}" type="presParOf" srcId="{71045F8C-00FA-488E-A7BD-E2E6753D979D}" destId="{E7297F21-D4FD-4A41-AE58-814D01A6B5E7}" srcOrd="17" destOrd="0" presId="urn:microsoft.com/office/officeart/2005/8/layout/target3"/>
    <dgm:cxn modelId="{8DD59642-DE2B-4A93-A0D3-EBF294273DD4}" type="presParOf" srcId="{71045F8C-00FA-488E-A7BD-E2E6753D979D}" destId="{59F530CB-4999-43B3-A00D-6AB53886BD77}" srcOrd="18" destOrd="0" presId="urn:microsoft.com/office/officeart/2005/8/layout/target3"/>
    <dgm:cxn modelId="{9783A7BC-04EA-4C3A-B20B-D6AA5E26C1E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VY_32_INOVACE_2A14Čj4_Skloňování podstatných jmen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Skloňování podstatných jmen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9592F-C218-4402-AF43-3ACE23DD2543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771E62-8450-4A2F-A869-2DE0928D90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284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71E62-8450-4A2F-A869-2DE0928D90F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863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680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318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595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044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179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81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98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802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104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56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5179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083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D9C6F4-74C3-40C1-AA94-4664EFC68F59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710A8-FF69-40E7-9449-093E80512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155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205167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2760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této prezentace je aktivní zapojení žáků při opakování učiva a jejich motivace pro další procvičování v pracovních sešitech a dalších </a:t>
            </a:r>
            <a:r>
              <a:rPr lang="cs-CZ" dirty="0" smtClean="0"/>
              <a:t>materiálech.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přehledy se skloňováním podstatných jmen a pády podstatných </a:t>
            </a:r>
            <a:r>
              <a:rPr lang="cs-CZ" dirty="0" smtClean="0"/>
              <a:t>jmen.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138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Najdi správný tvar podstatného jména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Služební		zachytili stopu.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	 </a:t>
            </a:r>
            <a:r>
              <a:rPr lang="cs-CZ" dirty="0" smtClean="0">
                <a:solidFill>
                  <a:srgbClr val="0070C0"/>
                </a:solidFill>
              </a:rPr>
              <a:t>   jsou známí dravci.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Viděl jsem		   stavět hnízdo.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Sledovala jsem 		  při výcviku.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Pod stromem poskakovali dva	     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Uzdravoval poraněné mořské              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948264" y="1772816"/>
            <a:ext cx="115212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orli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48264" y="2276872"/>
            <a:ext cx="115212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psy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975742" y="2835568"/>
            <a:ext cx="115212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kosi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948264" y="3394274"/>
            <a:ext cx="1152128" cy="3960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psi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949574" y="4041068"/>
            <a:ext cx="115212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orly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49574" y="4617132"/>
            <a:ext cx="115081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kosy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130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Rozděl podstatná jména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 podstatná jména do správných rodů, urči jejich vzor a doplň i/y   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mužský	</a:t>
            </a:r>
            <a:r>
              <a:rPr lang="cs-CZ" dirty="0" smtClean="0">
                <a:solidFill>
                  <a:srgbClr val="FF0000"/>
                </a:solidFill>
              </a:rPr>
              <a:t>	ženský	         	</a:t>
            </a:r>
            <a:r>
              <a:rPr lang="cs-CZ" dirty="0" smtClean="0">
                <a:solidFill>
                  <a:schemeClr val="accent6"/>
                </a:solidFill>
              </a:rPr>
              <a:t>střední</a:t>
            </a:r>
          </a:p>
          <a:p>
            <a:pPr marL="0" indent="0">
              <a:buNone/>
            </a:pPr>
            <a:endParaRPr lang="cs-CZ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4437112"/>
            <a:ext cx="1224136" cy="43204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sloup_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55576" y="4941168"/>
            <a:ext cx="1224136" cy="43204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bedl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195736" y="4941168"/>
            <a:ext cx="1224136" cy="50405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přátel_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195736" y="5589240"/>
            <a:ext cx="1368152" cy="43204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anděl_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757584" y="4941168"/>
            <a:ext cx="1368152" cy="50405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křídl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851920" y="5589240"/>
            <a:ext cx="1296144" cy="43204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mašl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292080" y="4991592"/>
            <a:ext cx="1296144" cy="50405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neb_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436096" y="5589240"/>
            <a:ext cx="1296144" cy="43204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lipam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948264" y="5009594"/>
            <a:ext cx="1224136" cy="46805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sol_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876256" y="5589240"/>
            <a:ext cx="1368152" cy="43204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Petrov_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11560" y="5589240"/>
            <a:ext cx="1224136" cy="43204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uhl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380312" y="4466131"/>
            <a:ext cx="1224136" cy="50405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ps</a:t>
            </a:r>
            <a:r>
              <a:rPr lang="cs-CZ" dirty="0" smtClean="0">
                <a:solidFill>
                  <a:schemeClr val="tx1"/>
                </a:solidFill>
              </a:rPr>
              <a:t>_!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071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Doplň i/y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do pus_, dobrému přítel_, pro </a:t>
            </a:r>
            <a:r>
              <a:rPr lang="cs-CZ" dirty="0" err="1" smtClean="0">
                <a:solidFill>
                  <a:srgbClr val="002060"/>
                </a:solidFill>
              </a:rPr>
              <a:t>datl</a:t>
            </a:r>
            <a:r>
              <a:rPr lang="cs-CZ" dirty="0" smtClean="0">
                <a:solidFill>
                  <a:srgbClr val="002060"/>
                </a:solidFill>
              </a:rPr>
              <a:t>_, v </a:t>
            </a:r>
            <a:r>
              <a:rPr lang="cs-CZ" dirty="0" err="1" smtClean="0">
                <a:solidFill>
                  <a:srgbClr val="002060"/>
                </a:solidFill>
              </a:rPr>
              <a:t>pytl</a:t>
            </a:r>
            <a:r>
              <a:rPr lang="cs-CZ" dirty="0" smtClean="0">
                <a:solidFill>
                  <a:srgbClr val="002060"/>
                </a:solidFill>
              </a:rPr>
              <a:t>_, páv_ křičí, s holub_, </a:t>
            </a:r>
            <a:r>
              <a:rPr lang="cs-CZ" dirty="0" err="1" smtClean="0">
                <a:solidFill>
                  <a:srgbClr val="002060"/>
                </a:solidFill>
              </a:rPr>
              <a:t>koroptv</a:t>
            </a:r>
            <a:r>
              <a:rPr lang="cs-CZ" dirty="0" smtClean="0">
                <a:solidFill>
                  <a:srgbClr val="002060"/>
                </a:solidFill>
              </a:rPr>
              <a:t>_, na hráz_, na jedl_,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s </a:t>
            </a:r>
            <a:r>
              <a:rPr lang="cs-CZ" dirty="0" err="1" smtClean="0">
                <a:solidFill>
                  <a:srgbClr val="002060"/>
                </a:solidFill>
              </a:rPr>
              <a:t>pádl</a:t>
            </a:r>
            <a:r>
              <a:rPr lang="cs-CZ" dirty="0" smtClean="0">
                <a:solidFill>
                  <a:srgbClr val="002060"/>
                </a:solidFill>
              </a:rPr>
              <a:t>_, kostel_, štěňat_, z Jihlav_, Karlov_, </a:t>
            </a:r>
            <a:r>
              <a:rPr lang="cs-CZ" dirty="0" err="1" smtClean="0">
                <a:solidFill>
                  <a:srgbClr val="002060"/>
                </a:solidFill>
              </a:rPr>
              <a:t>ps</a:t>
            </a:r>
            <a:r>
              <a:rPr lang="cs-CZ" dirty="0" smtClean="0">
                <a:solidFill>
                  <a:srgbClr val="002060"/>
                </a:solidFill>
              </a:rPr>
              <a:t>_,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na </a:t>
            </a:r>
            <a:r>
              <a:rPr lang="cs-CZ" dirty="0" err="1" smtClean="0">
                <a:solidFill>
                  <a:srgbClr val="002060"/>
                </a:solidFill>
              </a:rPr>
              <a:t>zeměkoul</a:t>
            </a:r>
            <a:r>
              <a:rPr lang="cs-CZ" dirty="0" smtClean="0">
                <a:solidFill>
                  <a:srgbClr val="002060"/>
                </a:solidFill>
              </a:rPr>
              <a:t>_, pod </a:t>
            </a:r>
            <a:r>
              <a:rPr lang="cs-CZ" dirty="0" err="1" smtClean="0">
                <a:solidFill>
                  <a:srgbClr val="002060"/>
                </a:solidFill>
              </a:rPr>
              <a:t>stavidl</a:t>
            </a:r>
            <a:r>
              <a:rPr lang="cs-CZ" dirty="0" smtClean="0">
                <a:solidFill>
                  <a:srgbClr val="002060"/>
                </a:solidFill>
              </a:rPr>
              <a:t>_, topol_, v jetel_, za </a:t>
            </a:r>
            <a:r>
              <a:rPr lang="cs-CZ" dirty="0" err="1" smtClean="0">
                <a:solidFill>
                  <a:srgbClr val="002060"/>
                </a:solidFill>
              </a:rPr>
              <a:t>chalupam</a:t>
            </a:r>
            <a:r>
              <a:rPr lang="cs-CZ" dirty="0" smtClean="0">
                <a:solidFill>
                  <a:srgbClr val="002060"/>
                </a:solidFill>
              </a:rPr>
              <a:t>_, obil_, u </a:t>
            </a:r>
            <a:r>
              <a:rPr lang="cs-CZ" dirty="0" err="1" smtClean="0">
                <a:solidFill>
                  <a:srgbClr val="002060"/>
                </a:solidFill>
              </a:rPr>
              <a:t>farm</a:t>
            </a:r>
            <a:r>
              <a:rPr lang="cs-CZ" dirty="0" smtClean="0">
                <a:solidFill>
                  <a:srgbClr val="002060"/>
                </a:solidFill>
              </a:rPr>
              <a:t>_, na neb_, o </a:t>
            </a:r>
            <a:r>
              <a:rPr lang="cs-CZ" dirty="0" err="1" smtClean="0">
                <a:solidFill>
                  <a:srgbClr val="002060"/>
                </a:solidFill>
              </a:rPr>
              <a:t>neděl_ch</a:t>
            </a:r>
            <a:r>
              <a:rPr lang="cs-CZ" dirty="0" smtClean="0">
                <a:solidFill>
                  <a:srgbClr val="002060"/>
                </a:solidFill>
              </a:rPr>
              <a:t>,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2060"/>
                </a:solidFill>
              </a:rPr>
              <a:t>tykadl</a:t>
            </a:r>
            <a:r>
              <a:rPr lang="cs-CZ" dirty="0" smtClean="0">
                <a:solidFill>
                  <a:srgbClr val="002060"/>
                </a:solidFill>
              </a:rPr>
              <a:t>_, s učitel_, před </a:t>
            </a:r>
            <a:r>
              <a:rPr lang="cs-CZ" dirty="0" err="1" smtClean="0">
                <a:solidFill>
                  <a:srgbClr val="002060"/>
                </a:solidFill>
              </a:rPr>
              <a:t>lavicem</a:t>
            </a:r>
            <a:r>
              <a:rPr lang="cs-CZ" dirty="0" smtClean="0">
                <a:solidFill>
                  <a:srgbClr val="002060"/>
                </a:solidFill>
              </a:rPr>
              <a:t>_, narcis_, okol_,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z Bratislav_, </a:t>
            </a:r>
            <a:r>
              <a:rPr lang="cs-CZ" dirty="0" err="1" smtClean="0">
                <a:solidFill>
                  <a:srgbClr val="002060"/>
                </a:solidFill>
              </a:rPr>
              <a:t>Polab</a:t>
            </a:r>
            <a:r>
              <a:rPr lang="cs-CZ" dirty="0" smtClean="0">
                <a:solidFill>
                  <a:srgbClr val="002060"/>
                </a:solidFill>
              </a:rPr>
              <a:t>_, telat_, jíst krab_, král_, páv_ křičí, </a:t>
            </a:r>
            <a:r>
              <a:rPr lang="cs-CZ" dirty="0" err="1" smtClean="0">
                <a:solidFill>
                  <a:srgbClr val="002060"/>
                </a:solidFill>
              </a:rPr>
              <a:t>bezvědom</a:t>
            </a:r>
            <a:r>
              <a:rPr lang="cs-CZ" dirty="0" smtClean="0">
                <a:solidFill>
                  <a:srgbClr val="002060"/>
                </a:solidFill>
              </a:rPr>
              <a:t>_, do </a:t>
            </a:r>
            <a:r>
              <a:rPr lang="cs-CZ" dirty="0" err="1" smtClean="0">
                <a:solidFill>
                  <a:srgbClr val="002060"/>
                </a:solidFill>
              </a:rPr>
              <a:t>kaps</a:t>
            </a:r>
            <a:r>
              <a:rPr lang="cs-CZ" dirty="0" smtClean="0">
                <a:solidFill>
                  <a:srgbClr val="002060"/>
                </a:solidFill>
              </a:rPr>
              <a:t>_, automobil_, v </a:t>
            </a:r>
            <a:r>
              <a:rPr lang="cs-CZ" dirty="0" err="1" smtClean="0">
                <a:solidFill>
                  <a:srgbClr val="002060"/>
                </a:solidFill>
              </a:rPr>
              <a:t>nouz</a:t>
            </a:r>
            <a:r>
              <a:rPr lang="cs-CZ" smtClean="0">
                <a:solidFill>
                  <a:srgbClr val="002060"/>
                </a:solidFill>
              </a:rPr>
              <a:t>_</a:t>
            </a:r>
            <a:endParaRPr lang="cs-CZ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908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237</Words>
  <Application>Microsoft Office PowerPoint</Application>
  <PresentationFormat>Předvádění na obrazovce (4:3)</PresentationFormat>
  <Paragraphs>46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Najdi správný tvar podstatného jména</vt:lpstr>
      <vt:lpstr>Rozděl podstatná jména</vt:lpstr>
      <vt:lpstr>Doplň i/y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50</cp:revision>
  <dcterms:created xsi:type="dcterms:W3CDTF">2012-01-12T17:09:17Z</dcterms:created>
  <dcterms:modified xsi:type="dcterms:W3CDTF">2012-03-08T19:57:22Z</dcterms:modified>
</cp:coreProperties>
</file>