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VY_32_INOVACE_2A17Čj4_Slovesa –osoba a číslo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Slovesa – osoba a číslo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95659F9-8FF8-45C8-9501-6BC47ABB38B8}" type="presOf" srcId="{FBBFC3EA-9D9D-4F3A-BEA6-9C2C0E46BF20}" destId="{832BF48F-0145-4429-9E02-8FCA946CCE9E}" srcOrd="1" destOrd="0" presId="urn:microsoft.com/office/officeart/2005/8/layout/target3"/>
    <dgm:cxn modelId="{C853842D-5656-4E15-9DF3-60A45482643E}" type="presOf" srcId="{EBC41103-E2E5-4D48-9B4B-425520D3D098}" destId="{3BA01B75-849B-4716-8BCD-084A86FF328F}" srcOrd="0" destOrd="0" presId="urn:microsoft.com/office/officeart/2005/8/layout/target3"/>
    <dgm:cxn modelId="{7FABA7FE-EC7E-440A-8128-2F0A69D16525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125C2D5-49C0-49D3-BB8F-2B21FE28EA52}" type="presOf" srcId="{39F8B381-5807-488E-AC22-73DD4140ED4A}" destId="{71045F8C-00FA-488E-A7BD-E2E6753D979D}" srcOrd="0" destOrd="0" presId="urn:microsoft.com/office/officeart/2005/8/layout/target3"/>
    <dgm:cxn modelId="{8B6CE152-190E-432E-914F-FDF8412AF0B5}" type="presOf" srcId="{019433A1-1324-4DE1-9E6F-32B851095F74}" destId="{A3817367-F2BC-482F-8832-FA00B51DCCF3}" srcOrd="0" destOrd="0" presId="urn:microsoft.com/office/officeart/2005/8/layout/target3"/>
    <dgm:cxn modelId="{06A78239-D8B2-42E3-A41D-94D6E2F1B06C}" type="presOf" srcId="{445C7998-7549-48B0-BD68-D4F0167F02E5}" destId="{4D19AB04-24FA-40C2-B203-52AE3D15E171}" srcOrd="1" destOrd="0" presId="urn:microsoft.com/office/officeart/2005/8/layout/target3"/>
    <dgm:cxn modelId="{37C15C39-D076-4E3B-B120-342669F24820}" type="presOf" srcId="{C73C7642-F245-4585-8F88-243F9FAEF6CA}" destId="{59F530CB-4999-43B3-A00D-6AB53886BD77}" srcOrd="1" destOrd="0" presId="urn:microsoft.com/office/officeart/2005/8/layout/target3"/>
    <dgm:cxn modelId="{B3E46543-160D-41A6-BE06-205BC777C83E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40A511-84E7-491E-ADD2-8882676C2D31}" type="presOf" srcId="{C73C7642-F245-4585-8F88-243F9FAEF6CA}" destId="{9A9B6F4F-B6FF-4F2D-B640-A8473E589523}" srcOrd="0" destOrd="0" presId="urn:microsoft.com/office/officeart/2005/8/layout/target3"/>
    <dgm:cxn modelId="{B7F6E41C-3C32-4055-98A5-9B64C8B7F4AE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61CEAAF-B4B2-43D1-A131-35F35CC410BA}" type="presOf" srcId="{445C7998-7549-48B0-BD68-D4F0167F02E5}" destId="{BC35EE03-4121-4EF9-923D-7CB6D30D358D}" srcOrd="0" destOrd="0" presId="urn:microsoft.com/office/officeart/2005/8/layout/target3"/>
    <dgm:cxn modelId="{31D82809-E5BF-4DDD-8ACB-0920B1583C4D}" type="presParOf" srcId="{71045F8C-00FA-488E-A7BD-E2E6753D979D}" destId="{3577EC6B-C980-4F34-8C69-4365E7B8FC8C}" srcOrd="0" destOrd="0" presId="urn:microsoft.com/office/officeart/2005/8/layout/target3"/>
    <dgm:cxn modelId="{153AE017-93A4-4012-8F94-E1202E11848B}" type="presParOf" srcId="{71045F8C-00FA-488E-A7BD-E2E6753D979D}" destId="{6940EB87-DC1D-4BC3-9408-9AC2E1FFC039}" srcOrd="1" destOrd="0" presId="urn:microsoft.com/office/officeart/2005/8/layout/target3"/>
    <dgm:cxn modelId="{00103AE1-C506-4345-BE0E-29EFA400CE94}" type="presParOf" srcId="{71045F8C-00FA-488E-A7BD-E2E6753D979D}" destId="{BC35EE03-4121-4EF9-923D-7CB6D30D358D}" srcOrd="2" destOrd="0" presId="urn:microsoft.com/office/officeart/2005/8/layout/target3"/>
    <dgm:cxn modelId="{1CE044E8-329A-45EA-9F21-CF45A785EC5E}" type="presParOf" srcId="{71045F8C-00FA-488E-A7BD-E2E6753D979D}" destId="{C95EEA27-3CBF-4645-A92D-9D8AF5C1CBFC}" srcOrd="3" destOrd="0" presId="urn:microsoft.com/office/officeart/2005/8/layout/target3"/>
    <dgm:cxn modelId="{FE5272A4-A895-46EA-9AB7-130DF9679961}" type="presParOf" srcId="{71045F8C-00FA-488E-A7BD-E2E6753D979D}" destId="{851BB866-B6AE-4566-893F-4C635BA974FC}" srcOrd="4" destOrd="0" presId="urn:microsoft.com/office/officeart/2005/8/layout/target3"/>
    <dgm:cxn modelId="{ED806DEE-EB49-4698-9A7F-5F0493E3DECB}" type="presParOf" srcId="{71045F8C-00FA-488E-A7BD-E2E6753D979D}" destId="{643EA938-EDE0-4533-ACCC-D2BD6F3A527C}" srcOrd="5" destOrd="0" presId="urn:microsoft.com/office/officeart/2005/8/layout/target3"/>
    <dgm:cxn modelId="{810C0F1A-E324-45D5-AD20-0D3B2166720D}" type="presParOf" srcId="{71045F8C-00FA-488E-A7BD-E2E6753D979D}" destId="{92F31B18-D66D-4CC7-89B9-378928DE877D}" srcOrd="6" destOrd="0" presId="urn:microsoft.com/office/officeart/2005/8/layout/target3"/>
    <dgm:cxn modelId="{FA207DD9-E500-4B41-A346-AAFBEE4585A7}" type="presParOf" srcId="{71045F8C-00FA-488E-A7BD-E2E6753D979D}" destId="{902074E1-B931-4618-97F1-FADBE82E9C3C}" srcOrd="7" destOrd="0" presId="urn:microsoft.com/office/officeart/2005/8/layout/target3"/>
    <dgm:cxn modelId="{81244FE9-ECE5-4D30-9610-F5A7924A7F18}" type="presParOf" srcId="{71045F8C-00FA-488E-A7BD-E2E6753D979D}" destId="{A3817367-F2BC-482F-8832-FA00B51DCCF3}" srcOrd="8" destOrd="0" presId="urn:microsoft.com/office/officeart/2005/8/layout/target3"/>
    <dgm:cxn modelId="{3A568C7E-801B-4E3C-B6F3-05FE35D7CE63}" type="presParOf" srcId="{71045F8C-00FA-488E-A7BD-E2E6753D979D}" destId="{2DD79E57-A63E-47D4-A1AB-6DF333476AD4}" srcOrd="9" destOrd="0" presId="urn:microsoft.com/office/officeart/2005/8/layout/target3"/>
    <dgm:cxn modelId="{D400DC17-4167-4CAF-BF8F-CF71B8809061}" type="presParOf" srcId="{71045F8C-00FA-488E-A7BD-E2E6753D979D}" destId="{648967D3-ED80-4214-8D87-4E7012561E4A}" srcOrd="10" destOrd="0" presId="urn:microsoft.com/office/officeart/2005/8/layout/target3"/>
    <dgm:cxn modelId="{8F36C6E6-7755-41E5-A9CB-C0956C39F2F9}" type="presParOf" srcId="{71045F8C-00FA-488E-A7BD-E2E6753D979D}" destId="{9A9B6F4F-B6FF-4F2D-B640-A8473E589523}" srcOrd="11" destOrd="0" presId="urn:microsoft.com/office/officeart/2005/8/layout/target3"/>
    <dgm:cxn modelId="{EABB9488-A450-45CD-A3B8-72AB922CBC2F}" type="presParOf" srcId="{71045F8C-00FA-488E-A7BD-E2E6753D979D}" destId="{13BD0FAF-9F2C-4708-9E63-A8E8E5252943}" srcOrd="12" destOrd="0" presId="urn:microsoft.com/office/officeart/2005/8/layout/target3"/>
    <dgm:cxn modelId="{46E0EBCF-4BE9-44F4-9E10-0C932F8AC143}" type="presParOf" srcId="{71045F8C-00FA-488E-A7BD-E2E6753D979D}" destId="{6821E7C9-5E4B-45FA-8F82-01E6F26FAA25}" srcOrd="13" destOrd="0" presId="urn:microsoft.com/office/officeart/2005/8/layout/target3"/>
    <dgm:cxn modelId="{11819C55-2E74-4412-B9DC-658159AC41C8}" type="presParOf" srcId="{71045F8C-00FA-488E-A7BD-E2E6753D979D}" destId="{3BA01B75-849B-4716-8BCD-084A86FF328F}" srcOrd="14" destOrd="0" presId="urn:microsoft.com/office/officeart/2005/8/layout/target3"/>
    <dgm:cxn modelId="{EF7C414C-2C94-4AF9-8293-35A93266D522}" type="presParOf" srcId="{71045F8C-00FA-488E-A7BD-E2E6753D979D}" destId="{4D19AB04-24FA-40C2-B203-52AE3D15E171}" srcOrd="15" destOrd="0" presId="urn:microsoft.com/office/officeart/2005/8/layout/target3"/>
    <dgm:cxn modelId="{F478C1D7-5140-4C54-835F-503D3655FD1B}" type="presParOf" srcId="{71045F8C-00FA-488E-A7BD-E2E6753D979D}" destId="{832BF48F-0145-4429-9E02-8FCA946CCE9E}" srcOrd="16" destOrd="0" presId="urn:microsoft.com/office/officeart/2005/8/layout/target3"/>
    <dgm:cxn modelId="{8CBB7DA8-CFA8-40A3-8795-22D7208516C7}" type="presParOf" srcId="{71045F8C-00FA-488E-A7BD-E2E6753D979D}" destId="{E7297F21-D4FD-4A41-AE58-814D01A6B5E7}" srcOrd="17" destOrd="0" presId="urn:microsoft.com/office/officeart/2005/8/layout/target3"/>
    <dgm:cxn modelId="{D099AB22-1C28-4DAE-8870-758997A05869}" type="presParOf" srcId="{71045F8C-00FA-488E-A7BD-E2E6753D979D}" destId="{59F530CB-4999-43B3-A00D-6AB53886BD77}" srcOrd="18" destOrd="0" presId="urn:microsoft.com/office/officeart/2005/8/layout/target3"/>
    <dgm:cxn modelId="{E4F14164-99A7-4956-B7CE-D26F5D439801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VY_32_INOVACE_2A17Čj4_Slovesa –osoba a číslo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Slovesa – osoba a číslo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241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580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133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532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53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005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284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254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775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777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7759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472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C94B0E-1981-47A5-AB31-D065EFB769C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9A3D9-4CEE-4D92-9596-932CC972B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346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3651071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7005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U</a:t>
            </a:r>
            <a:r>
              <a:rPr lang="cs-CZ" dirty="0" smtClean="0"/>
              <a:t>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 smtClean="0"/>
              <a:t>této prezentaci si žáci aktivně zopakují již probrané učivo ze 3.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prezentace je motivace žáků pro získání dalších znalostí o </a:t>
            </a:r>
            <a:r>
              <a:rPr lang="cs-CZ" dirty="0" smtClean="0"/>
              <a:t>slovesech.</a:t>
            </a:r>
            <a:endParaRPr lang="cs-CZ" dirty="0" smtClean="0"/>
          </a:p>
          <a:p>
            <a:r>
              <a:rPr lang="cs-CZ" dirty="0" smtClean="0"/>
              <a:t>Metodický </a:t>
            </a:r>
            <a:r>
              <a:rPr lang="cs-CZ" dirty="0" smtClean="0"/>
              <a:t>pokyn: žáci pracují ve skupinkách a průběžně se střídají u tabule a při práci s dalšími materiály, např. pracovními listy, učebnicí, pracovním sešitem, počítačovým programem, apod.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1207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Slovesa - osoba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slovesa mohou vyjadřovat </a:t>
            </a:r>
            <a:r>
              <a:rPr lang="cs-CZ" b="1" dirty="0" smtClean="0"/>
              <a:t>tři </a:t>
            </a:r>
            <a:r>
              <a:rPr lang="cs-CZ" dirty="0" smtClean="0"/>
              <a:t>osoby: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1. osoba ( já, my) – čtu, čteme/ dělám, děláme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2. osoba ( ty, vy) – čteš, čtete / děláš, děláte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3. osoba ( on, ona, ono) – čte / dělá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 		( oni, ony, ona) – čtou / dělají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983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Slovesa - číslo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smtClean="0"/>
              <a:t>lovesa </a:t>
            </a:r>
            <a:r>
              <a:rPr lang="cs-CZ" dirty="0" smtClean="0"/>
              <a:t>mohou vyjadřovat </a:t>
            </a:r>
            <a:r>
              <a:rPr lang="cs-CZ" b="1" dirty="0" smtClean="0"/>
              <a:t>dvojí číslo:</a:t>
            </a:r>
            <a:r>
              <a:rPr lang="cs-CZ" dirty="0" smtClean="0"/>
              <a:t>  </a:t>
            </a:r>
            <a:r>
              <a:rPr lang="cs-CZ" b="1" dirty="0" smtClean="0">
                <a:solidFill>
                  <a:srgbClr val="92D050"/>
                </a:solidFill>
              </a:rPr>
              <a:t>jednotné a množné   </a:t>
            </a:r>
            <a:endParaRPr lang="cs-CZ" b="1" dirty="0" smtClean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6"/>
                </a:solidFill>
              </a:rPr>
              <a:t>S</a:t>
            </a:r>
            <a:r>
              <a:rPr lang="cs-CZ" dirty="0" smtClean="0">
                <a:solidFill>
                  <a:schemeClr val="accent6"/>
                </a:solidFill>
              </a:rPr>
              <a:t>loveso v čísle jednotném </a:t>
            </a:r>
            <a:r>
              <a:rPr lang="cs-CZ" b="1" dirty="0" smtClean="0">
                <a:solidFill>
                  <a:schemeClr val="accent6"/>
                </a:solidFill>
              </a:rPr>
              <a:t>mluví o jedné </a:t>
            </a:r>
            <a:r>
              <a:rPr lang="cs-CZ" dirty="0" smtClean="0">
                <a:solidFill>
                  <a:schemeClr val="accent6"/>
                </a:solidFill>
              </a:rPr>
              <a:t>osobě, zvířeti, věci. Např. píšu, běhá, leží.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/>
                </a:solidFill>
              </a:rPr>
              <a:t>Sloveso v čísle množném </a:t>
            </a:r>
            <a:r>
              <a:rPr lang="cs-CZ" b="1" dirty="0" smtClean="0">
                <a:solidFill>
                  <a:schemeClr val="accent6"/>
                </a:solidFill>
              </a:rPr>
              <a:t>mluví o několika </a:t>
            </a:r>
            <a:r>
              <a:rPr lang="cs-CZ" dirty="0" smtClean="0">
                <a:solidFill>
                  <a:schemeClr val="accent6"/>
                </a:solidFill>
              </a:rPr>
              <a:t>osobách, zvířatech, věcech. Např. vylíhla se, vítají, sedíte.</a:t>
            </a:r>
            <a:endParaRPr lang="cs-CZ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667866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U sloves urči osobu a číslo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nezapomenu_______		viklá se _______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čtete _______			řekněte 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přijdeme _______		vaříš 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lyžují _______			usínám ______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přijde ______			vidíte 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plaveme _____			skákala _____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uplynul ______			nechtějí _____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728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Vyznač slovesa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</a:t>
            </a:r>
            <a:r>
              <a:rPr lang="cs-CZ" dirty="0" smtClean="0"/>
              <a:t>yznač </a:t>
            </a:r>
            <a:r>
              <a:rPr lang="cs-CZ" dirty="0" smtClean="0"/>
              <a:t>slovesa a urči osobu a číslo:  </a:t>
            </a: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Na pokraji stepi ležel lev a spal. Pojedeme na výlet do Prahy. Nevíte snad, co jsme měli za domácí úkol? Rádi vzpomínáme na náš pobyt u moře. Plavu rád, ale neumím moc dobře lyžovat. Koupili jsme novou televizi. Zítra budete psát písemnou práci. Tatínek řeže dříví. Jakub hraje fotbal za mužstvo Studené. Vstávám obvykle v půl sedmé. Myslíš, že je </a:t>
            </a:r>
            <a:r>
              <a:rPr lang="cs-CZ" dirty="0">
                <a:solidFill>
                  <a:srgbClr val="C00000"/>
                </a:solidFill>
              </a:rPr>
              <a:t>P</a:t>
            </a:r>
            <a:r>
              <a:rPr lang="cs-CZ" dirty="0" smtClean="0">
                <a:solidFill>
                  <a:srgbClr val="C00000"/>
                </a:solidFill>
              </a:rPr>
              <a:t>etr doma?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7164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313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Slovesa - osoba</vt:lpstr>
      <vt:lpstr>Slovesa - číslo</vt:lpstr>
      <vt:lpstr>U sloves urči osobu a číslo</vt:lpstr>
      <vt:lpstr>Vyznač slovesa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38</cp:revision>
  <dcterms:created xsi:type="dcterms:W3CDTF">2012-02-11T15:57:03Z</dcterms:created>
  <dcterms:modified xsi:type="dcterms:W3CDTF">2012-03-08T20:01:52Z</dcterms:modified>
</cp:coreProperties>
</file>